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1"/>
  </p:sldMasterIdLst>
  <p:notesMasterIdLst>
    <p:notesMasterId r:id="rId146"/>
  </p:notesMasterIdLst>
  <p:sldIdLst>
    <p:sldId id="258" r:id="rId2"/>
    <p:sldId id="260" r:id="rId3"/>
    <p:sldId id="261" r:id="rId4"/>
    <p:sldId id="262" r:id="rId5"/>
    <p:sldId id="263" r:id="rId6"/>
    <p:sldId id="264" r:id="rId7"/>
    <p:sldId id="265" r:id="rId8"/>
    <p:sldId id="468" r:id="rId9"/>
    <p:sldId id="273" r:id="rId10"/>
    <p:sldId id="274" r:id="rId11"/>
    <p:sldId id="266" r:id="rId12"/>
    <p:sldId id="267" r:id="rId13"/>
    <p:sldId id="275" r:id="rId14"/>
    <p:sldId id="268" r:id="rId15"/>
    <p:sldId id="269" r:id="rId16"/>
    <p:sldId id="270" r:id="rId17"/>
    <p:sldId id="271" r:id="rId18"/>
    <p:sldId id="272" r:id="rId19"/>
    <p:sldId id="401" r:id="rId20"/>
    <p:sldId id="276" r:id="rId21"/>
    <p:sldId id="303" r:id="rId22"/>
    <p:sldId id="277" r:id="rId23"/>
    <p:sldId id="278" r:id="rId24"/>
    <p:sldId id="279" r:id="rId25"/>
    <p:sldId id="302" r:id="rId26"/>
    <p:sldId id="280" r:id="rId27"/>
    <p:sldId id="300" r:id="rId28"/>
    <p:sldId id="377" r:id="rId29"/>
    <p:sldId id="301" r:id="rId30"/>
    <p:sldId id="379" r:id="rId31"/>
    <p:sldId id="281" r:id="rId32"/>
    <p:sldId id="282" r:id="rId33"/>
    <p:sldId id="378" r:id="rId34"/>
    <p:sldId id="380" r:id="rId35"/>
    <p:sldId id="304" r:id="rId36"/>
    <p:sldId id="305" r:id="rId37"/>
    <p:sldId id="285" r:id="rId38"/>
    <p:sldId id="402"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6" r:id="rId54"/>
    <p:sldId id="335" r:id="rId55"/>
    <p:sldId id="334" r:id="rId56"/>
    <p:sldId id="469" r:id="rId57"/>
    <p:sldId id="336" r:id="rId58"/>
    <p:sldId id="339" r:id="rId59"/>
    <p:sldId id="338" r:id="rId60"/>
    <p:sldId id="340" r:id="rId61"/>
    <p:sldId id="343" r:id="rId62"/>
    <p:sldId id="344" r:id="rId63"/>
    <p:sldId id="345" r:id="rId64"/>
    <p:sldId id="346" r:id="rId65"/>
    <p:sldId id="342" r:id="rId66"/>
    <p:sldId id="341" r:id="rId67"/>
    <p:sldId id="347" r:id="rId68"/>
    <p:sldId id="348" r:id="rId69"/>
    <p:sldId id="349" r:id="rId70"/>
    <p:sldId id="352" r:id="rId71"/>
    <p:sldId id="351" r:id="rId72"/>
    <p:sldId id="350" r:id="rId73"/>
    <p:sldId id="353" r:id="rId74"/>
    <p:sldId id="356" r:id="rId75"/>
    <p:sldId id="355" r:id="rId76"/>
    <p:sldId id="357" r:id="rId77"/>
    <p:sldId id="358" r:id="rId78"/>
    <p:sldId id="354" r:id="rId79"/>
    <p:sldId id="359" r:id="rId80"/>
    <p:sldId id="360" r:id="rId81"/>
    <p:sldId id="361" r:id="rId82"/>
    <p:sldId id="362"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1" r:id="rId129"/>
    <p:sldId id="452" r:id="rId130"/>
    <p:sldId id="453" r:id="rId131"/>
    <p:sldId id="454" r:id="rId132"/>
    <p:sldId id="455" r:id="rId133"/>
    <p:sldId id="456" r:id="rId134"/>
    <p:sldId id="457" r:id="rId135"/>
    <p:sldId id="458" r:id="rId136"/>
    <p:sldId id="459" r:id="rId137"/>
    <p:sldId id="460" r:id="rId138"/>
    <p:sldId id="461" r:id="rId139"/>
    <p:sldId id="462" r:id="rId140"/>
    <p:sldId id="463" r:id="rId141"/>
    <p:sldId id="464" r:id="rId142"/>
    <p:sldId id="465" r:id="rId143"/>
    <p:sldId id="466" r:id="rId144"/>
    <p:sldId id="467" r:id="rId14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E9C2C1"/>
    <a:srgbClr val="F6D3A4"/>
    <a:srgbClr val="D98515"/>
    <a:srgbClr val="6792C5"/>
    <a:srgbClr val="EEB500"/>
    <a:srgbClr val="740000"/>
    <a:srgbClr val="FFD1D1"/>
    <a:srgbClr val="FF5353"/>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57" d="100"/>
          <a:sy n="57" d="100"/>
        </p:scale>
        <p:origin x="147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B4D3F-E6DA-4975-AD66-2E24FECFBA2C}" type="doc">
      <dgm:prSet loTypeId="urn:microsoft.com/office/officeart/2005/8/layout/cycle2" loCatId="cycle" qsTypeId="urn:microsoft.com/office/officeart/2005/8/quickstyle/3d3" qsCatId="3D" csTypeId="urn:microsoft.com/office/officeart/2005/8/colors/accent2_2" csCatId="accent2" phldr="1"/>
      <dgm:spPr/>
      <dgm:t>
        <a:bodyPr/>
        <a:lstStyle/>
        <a:p>
          <a:pPr rtl="1"/>
          <a:endParaRPr lang="ar-LY"/>
        </a:p>
      </dgm:t>
    </dgm:pt>
    <dgm:pt modelId="{0EA00AF7-305F-4BD8-8E73-E6ACAD070BFC}">
      <dgm:prSet phldrT="[Text]" custT="1"/>
      <dgm:spPr>
        <a:solidFill>
          <a:srgbClr val="E9C2C1"/>
        </a:solidFill>
      </dgm:spPr>
      <dgm:t>
        <a:bodyPr/>
        <a:lstStyle/>
        <a:p>
          <a:pPr rtl="1"/>
          <a:r>
            <a:rPr lang="ar-LY" sz="1600" b="1" kern="1200" dirty="0" smtClean="0">
              <a:solidFill>
                <a:schemeClr val="accent2">
                  <a:lumMod val="75000"/>
                </a:schemeClr>
              </a:solidFill>
              <a:latin typeface="Arial" pitchFamily="34" charset="0"/>
              <a:ea typeface="+mn-ea"/>
              <a:cs typeface="DecoType Naskh Variants" pitchFamily="2" charset="-78"/>
            </a:rPr>
            <a:t>التركيز </a:t>
          </a:r>
          <a:r>
            <a:rPr lang="ar-LY" sz="1200" b="1" kern="1200" dirty="0" err="1" smtClean="0">
              <a:solidFill>
                <a:schemeClr val="accent2">
                  <a:lumMod val="75000"/>
                </a:schemeClr>
              </a:solidFill>
              <a:latin typeface="Arial" pitchFamily="34" charset="0"/>
              <a:ea typeface="+mn-ea"/>
              <a:cs typeface="DecoType Naskh Variants" pitchFamily="2" charset="-78"/>
            </a:rPr>
            <a:t>ع</a:t>
          </a:r>
          <a:r>
            <a:rPr lang="ar-SA" sz="1200" b="1" kern="1200" dirty="0" err="1" smtClean="0">
              <a:solidFill>
                <a:schemeClr val="accent2">
                  <a:lumMod val="75000"/>
                </a:schemeClr>
              </a:solidFill>
              <a:latin typeface="Arial" pitchFamily="34" charset="0"/>
              <a:ea typeface="+mn-ea"/>
              <a:cs typeface="DecoType Naskh Variants" pitchFamily="2" charset="-78"/>
            </a:rPr>
            <a:t>لى</a:t>
          </a:r>
          <a:r>
            <a:rPr lang="ar-LY" sz="1400" b="1" kern="1200" dirty="0" smtClean="0">
              <a:solidFill>
                <a:schemeClr val="accent2">
                  <a:lumMod val="75000"/>
                </a:schemeClr>
              </a:solidFill>
              <a:latin typeface="Arial" pitchFamily="34" charset="0"/>
              <a:ea typeface="+mn-ea"/>
              <a:cs typeface="DecoType Naskh Variants" pitchFamily="2" charset="-78"/>
            </a:rPr>
            <a:t> </a:t>
          </a:r>
          <a:r>
            <a:rPr lang="ar-SA" sz="1400" b="1" kern="1200" dirty="0" smtClean="0">
              <a:solidFill>
                <a:schemeClr val="accent2">
                  <a:lumMod val="75000"/>
                </a:schemeClr>
              </a:solidFill>
              <a:latin typeface="Arial" pitchFamily="34" charset="0"/>
              <a:ea typeface="+mn-ea"/>
              <a:cs typeface="DecoType Naskh Variants" pitchFamily="2" charset="-78"/>
            </a:rPr>
            <a:t>الشرائح المست</a:t>
          </a:r>
          <a:r>
            <a:rPr lang="ar-SA" sz="1600" b="1" kern="1200" dirty="0" smtClean="0">
              <a:solidFill>
                <a:schemeClr val="accent2">
                  <a:lumMod val="75000"/>
                </a:schemeClr>
              </a:solidFill>
              <a:latin typeface="Arial" pitchFamily="34" charset="0"/>
              <a:ea typeface="+mn-ea"/>
              <a:cs typeface="DecoType Naskh Variants" pitchFamily="2" charset="-78"/>
            </a:rPr>
            <a:t>فيدة</a:t>
          </a:r>
          <a:endParaRPr lang="ar-LY" sz="1800" b="1" kern="1200" dirty="0">
            <a:solidFill>
              <a:schemeClr val="accent2">
                <a:lumMod val="75000"/>
              </a:schemeClr>
            </a:solidFill>
            <a:latin typeface="Arial" pitchFamily="34" charset="0"/>
            <a:ea typeface="+mn-ea"/>
            <a:cs typeface="DecoType Naskh Variants" pitchFamily="2" charset="-78"/>
          </a:endParaRPr>
        </a:p>
      </dgm:t>
    </dgm:pt>
    <dgm:pt modelId="{232E6BAB-5D81-410F-94A1-0EB373A98971}" type="parTrans" cxnId="{D4BFDC22-359B-4168-869F-AE41A679A2DE}">
      <dgm:prSet/>
      <dgm:spPr/>
      <dgm:t>
        <a:bodyPr/>
        <a:lstStyle/>
        <a:p>
          <a:pPr rtl="1"/>
          <a:endParaRPr lang="ar-LY" sz="1600" b="1">
            <a:effectLst>
              <a:outerShdw blurRad="38100" dist="38100" dir="2700000" algn="tl">
                <a:srgbClr val="000000">
                  <a:alpha val="43137"/>
                </a:srgbClr>
              </a:outerShdw>
            </a:effectLst>
          </a:endParaRPr>
        </a:p>
      </dgm:t>
    </dgm:pt>
    <dgm:pt modelId="{A09779F5-0C3F-4DB5-919D-12BE72724660}" type="sibTrans" cxnId="{D4BFDC22-359B-4168-869F-AE41A679A2DE}">
      <dgm:prSet custT="1"/>
      <dgm:spPr/>
      <dgm:t>
        <a:bodyPr/>
        <a:lstStyle/>
        <a:p>
          <a:pPr rtl="1"/>
          <a:endParaRPr lang="ar-LY" sz="1600" b="1">
            <a:effectLst>
              <a:outerShdw blurRad="38100" dist="38100" dir="2700000" algn="tl">
                <a:srgbClr val="000000">
                  <a:alpha val="43137"/>
                </a:srgbClr>
              </a:outerShdw>
            </a:effectLst>
          </a:endParaRPr>
        </a:p>
      </dgm:t>
    </dgm:pt>
    <dgm:pt modelId="{BABC9444-3B35-489C-BC50-98D09690A837}">
      <dgm:prSet phldrT="[Text]" custT="1"/>
      <dgm:spPr>
        <a:solidFill>
          <a:srgbClr val="E9C2C1"/>
        </a:solidFill>
      </dgm:spPr>
      <dgm:t>
        <a:bodyPr/>
        <a:lstStyle/>
        <a:p>
          <a:pPr rtl="1"/>
          <a:r>
            <a:rPr lang="ar-LY" sz="4000" b="1" kern="1200" dirty="0" smtClean="0">
              <a:solidFill>
                <a:schemeClr val="accent2">
                  <a:lumMod val="75000"/>
                </a:schemeClr>
              </a:solidFill>
              <a:latin typeface="Arial" pitchFamily="34" charset="0"/>
              <a:ea typeface="+mn-ea"/>
              <a:cs typeface="DecoType Naskh Variants" pitchFamily="2" charset="-78"/>
            </a:rPr>
            <a:t>القيادة</a:t>
          </a:r>
          <a:endParaRPr lang="ar-LY" sz="1600" b="1" kern="1200" dirty="0">
            <a:solidFill>
              <a:schemeClr val="accent2">
                <a:lumMod val="75000"/>
              </a:schemeClr>
            </a:solidFill>
            <a:latin typeface="Arial" pitchFamily="34" charset="0"/>
            <a:ea typeface="+mn-ea"/>
            <a:cs typeface="DecoType Naskh Variants" pitchFamily="2" charset="-78"/>
          </a:endParaRPr>
        </a:p>
      </dgm:t>
    </dgm:pt>
    <dgm:pt modelId="{1398C31A-5391-426E-ACA5-61F28321307B}" type="parTrans" cxnId="{F7AB4278-045D-4444-A264-FDA905168B84}">
      <dgm:prSet/>
      <dgm:spPr/>
      <dgm:t>
        <a:bodyPr/>
        <a:lstStyle/>
        <a:p>
          <a:pPr rtl="1"/>
          <a:endParaRPr lang="ar-LY" sz="1600" b="1">
            <a:effectLst>
              <a:outerShdw blurRad="38100" dist="38100" dir="2700000" algn="tl">
                <a:srgbClr val="000000">
                  <a:alpha val="43137"/>
                </a:srgbClr>
              </a:outerShdw>
            </a:effectLst>
          </a:endParaRPr>
        </a:p>
      </dgm:t>
    </dgm:pt>
    <dgm:pt modelId="{628E0C71-207F-4A5F-AE57-ADBCB9527AC9}" type="sibTrans" cxnId="{F7AB4278-045D-4444-A264-FDA905168B84}">
      <dgm:prSet custT="1"/>
      <dgm:spPr/>
      <dgm:t>
        <a:bodyPr/>
        <a:lstStyle/>
        <a:p>
          <a:pPr rtl="1"/>
          <a:endParaRPr lang="ar-LY" sz="1600" b="1">
            <a:effectLst>
              <a:outerShdw blurRad="38100" dist="38100" dir="2700000" algn="tl">
                <a:srgbClr val="000000">
                  <a:alpha val="43137"/>
                </a:srgbClr>
              </a:outerShdw>
            </a:effectLst>
          </a:endParaRPr>
        </a:p>
      </dgm:t>
    </dgm:pt>
    <dgm:pt modelId="{1820E65B-C762-4A5A-B4F0-15470153FDD3}">
      <dgm:prSet phldrT="[Text]" custT="1"/>
      <dgm:spPr>
        <a:solidFill>
          <a:srgbClr val="E9C2C1"/>
        </a:solidFill>
      </dgm:spPr>
      <dgm:t>
        <a:bodyPr/>
        <a:lstStyle/>
        <a:p>
          <a:pPr rtl="1"/>
          <a:r>
            <a:rPr lang="ar-LY" sz="1800" b="1" kern="1200" dirty="0" smtClean="0">
              <a:solidFill>
                <a:schemeClr val="accent2">
                  <a:lumMod val="75000"/>
                </a:schemeClr>
              </a:solidFill>
              <a:latin typeface="Arial" pitchFamily="34" charset="0"/>
              <a:ea typeface="+mn-ea"/>
              <a:cs typeface="DecoType Naskh Variants" pitchFamily="2" charset="-78"/>
            </a:rPr>
            <a:t>مشاركة </a:t>
          </a:r>
          <a:r>
            <a:rPr lang="ar-SA" sz="1800" b="1" kern="1200" dirty="0" smtClean="0">
              <a:solidFill>
                <a:schemeClr val="accent2">
                  <a:lumMod val="75000"/>
                </a:schemeClr>
              </a:solidFill>
              <a:latin typeface="Arial" pitchFamily="34" charset="0"/>
              <a:ea typeface="+mn-ea"/>
              <a:cs typeface="DecoType Naskh Variants" pitchFamily="2" charset="-78"/>
            </a:rPr>
            <a:t>الأفراد</a:t>
          </a:r>
          <a:endParaRPr lang="ar-LY" sz="1800" b="1" kern="1200" dirty="0">
            <a:solidFill>
              <a:schemeClr val="accent2">
                <a:lumMod val="75000"/>
              </a:schemeClr>
            </a:solidFill>
            <a:latin typeface="Arial" pitchFamily="34" charset="0"/>
            <a:ea typeface="+mn-ea"/>
            <a:cs typeface="DecoType Naskh Variants" pitchFamily="2" charset="-78"/>
          </a:endParaRPr>
        </a:p>
      </dgm:t>
    </dgm:pt>
    <dgm:pt modelId="{BB2CC990-1123-4379-8FDB-19566863F177}" type="parTrans" cxnId="{5F1F207B-2FF0-47DA-A0E3-FFAAE8685832}">
      <dgm:prSet/>
      <dgm:spPr/>
      <dgm:t>
        <a:bodyPr/>
        <a:lstStyle/>
        <a:p>
          <a:pPr rtl="1"/>
          <a:endParaRPr lang="ar-LY" sz="1600" b="1">
            <a:effectLst>
              <a:outerShdw blurRad="38100" dist="38100" dir="2700000" algn="tl">
                <a:srgbClr val="000000">
                  <a:alpha val="43137"/>
                </a:srgbClr>
              </a:outerShdw>
            </a:effectLst>
          </a:endParaRPr>
        </a:p>
      </dgm:t>
    </dgm:pt>
    <dgm:pt modelId="{459905BA-590C-4D6C-A567-3CC310D693F4}" type="sibTrans" cxnId="{5F1F207B-2FF0-47DA-A0E3-FFAAE8685832}">
      <dgm:prSet custT="1"/>
      <dgm:spPr/>
      <dgm:t>
        <a:bodyPr/>
        <a:lstStyle/>
        <a:p>
          <a:pPr rtl="1"/>
          <a:endParaRPr lang="ar-LY" sz="1600" b="1">
            <a:effectLst>
              <a:outerShdw blurRad="38100" dist="38100" dir="2700000" algn="tl">
                <a:srgbClr val="000000">
                  <a:alpha val="43137"/>
                </a:srgbClr>
              </a:outerShdw>
            </a:effectLst>
          </a:endParaRPr>
        </a:p>
      </dgm:t>
    </dgm:pt>
    <dgm:pt modelId="{0BDA8099-CC84-48FB-A838-202AB7EE6C65}">
      <dgm:prSet phldrT="[Text]" custT="1"/>
      <dgm:spPr>
        <a:solidFill>
          <a:srgbClr val="E9C2C1"/>
        </a:solidFill>
      </dgm:spPr>
      <dgm:t>
        <a:bodyPr/>
        <a:lstStyle/>
        <a:p>
          <a:pPr rtl="1"/>
          <a:r>
            <a:rPr lang="ar-SA" sz="3200" b="1" kern="1200" dirty="0" smtClean="0">
              <a:solidFill>
                <a:schemeClr val="accent2">
                  <a:lumMod val="75000"/>
                </a:schemeClr>
              </a:solidFill>
              <a:latin typeface="Arial" pitchFamily="34" charset="0"/>
              <a:ea typeface="+mn-ea"/>
              <a:cs typeface="DecoType Naskh Variants" pitchFamily="2" charset="-78"/>
            </a:rPr>
            <a:t>منهج </a:t>
          </a:r>
          <a:r>
            <a:rPr lang="ar-LY" sz="3200" b="1" kern="1200" dirty="0" smtClean="0">
              <a:solidFill>
                <a:schemeClr val="accent2">
                  <a:lumMod val="75000"/>
                </a:schemeClr>
              </a:solidFill>
              <a:latin typeface="Arial" pitchFamily="34" charset="0"/>
              <a:ea typeface="+mn-ea"/>
              <a:cs typeface="DecoType Naskh Variants" pitchFamily="2" charset="-78"/>
            </a:rPr>
            <a:t>العملية </a:t>
          </a:r>
          <a:endParaRPr lang="ar-LY" sz="3200" b="1" kern="1200" dirty="0">
            <a:solidFill>
              <a:schemeClr val="accent2">
                <a:lumMod val="75000"/>
              </a:schemeClr>
            </a:solidFill>
            <a:latin typeface="Arial" pitchFamily="34" charset="0"/>
            <a:ea typeface="+mn-ea"/>
            <a:cs typeface="DecoType Naskh Variants" pitchFamily="2" charset="-78"/>
          </a:endParaRPr>
        </a:p>
      </dgm:t>
    </dgm:pt>
    <dgm:pt modelId="{ABD47179-06CC-4324-872C-C123A3248268}" type="parTrans" cxnId="{A4373DCE-BB31-4933-912A-1F9BCB5C57DB}">
      <dgm:prSet/>
      <dgm:spPr/>
      <dgm:t>
        <a:bodyPr/>
        <a:lstStyle/>
        <a:p>
          <a:pPr rtl="1"/>
          <a:endParaRPr lang="ar-LY" sz="1600" b="1">
            <a:effectLst>
              <a:outerShdw blurRad="38100" dist="38100" dir="2700000" algn="tl">
                <a:srgbClr val="000000">
                  <a:alpha val="43137"/>
                </a:srgbClr>
              </a:outerShdw>
            </a:effectLst>
          </a:endParaRPr>
        </a:p>
      </dgm:t>
    </dgm:pt>
    <dgm:pt modelId="{A7FC7E85-A390-45EC-9C2F-BD551DC551F9}" type="sibTrans" cxnId="{A4373DCE-BB31-4933-912A-1F9BCB5C57DB}">
      <dgm:prSet custT="1"/>
      <dgm:spPr/>
      <dgm:t>
        <a:bodyPr/>
        <a:lstStyle/>
        <a:p>
          <a:pPr rtl="1"/>
          <a:endParaRPr lang="ar-LY" sz="1600" b="1">
            <a:effectLst>
              <a:outerShdw blurRad="38100" dist="38100" dir="2700000" algn="tl">
                <a:srgbClr val="000000">
                  <a:alpha val="43137"/>
                </a:srgbClr>
              </a:outerShdw>
            </a:effectLst>
          </a:endParaRPr>
        </a:p>
      </dgm:t>
    </dgm:pt>
    <dgm:pt modelId="{14478605-7D0D-467B-8E0C-2BA976167A73}">
      <dgm:prSet phldrT="[Text]" custT="1"/>
      <dgm:spPr>
        <a:solidFill>
          <a:srgbClr val="E9C2C1"/>
        </a:solidFill>
      </dgm:spPr>
      <dgm:t>
        <a:bodyPr/>
        <a:lstStyle/>
        <a:p>
          <a:pPr rtl="1"/>
          <a:r>
            <a:rPr lang="ar-SA" sz="2800" b="1" kern="1200" dirty="0" smtClean="0">
              <a:solidFill>
                <a:schemeClr val="accent2">
                  <a:lumMod val="75000"/>
                </a:schemeClr>
              </a:solidFill>
              <a:latin typeface="Arial" pitchFamily="34" charset="0"/>
              <a:ea typeface="+mn-ea"/>
              <a:cs typeface="DecoType Naskh Variants" pitchFamily="2" charset="-78"/>
            </a:rPr>
            <a:t>التحسين</a:t>
          </a:r>
          <a:endParaRPr lang="ar-LY" sz="2800" b="1" kern="1200" dirty="0">
            <a:solidFill>
              <a:schemeClr val="accent2">
                <a:lumMod val="75000"/>
              </a:schemeClr>
            </a:solidFill>
            <a:latin typeface="Arial" pitchFamily="34" charset="0"/>
            <a:ea typeface="+mn-ea"/>
            <a:cs typeface="DecoType Naskh Variants" pitchFamily="2" charset="-78"/>
          </a:endParaRPr>
        </a:p>
      </dgm:t>
    </dgm:pt>
    <dgm:pt modelId="{4BABD88F-7E32-4A05-A0B0-64C11A54470F}" type="parTrans" cxnId="{AD5B779C-492A-4D16-A0A4-786F750EDE8B}">
      <dgm:prSet/>
      <dgm:spPr/>
      <dgm:t>
        <a:bodyPr/>
        <a:lstStyle/>
        <a:p>
          <a:pPr rtl="1"/>
          <a:endParaRPr lang="ar-LY" sz="1600" b="1">
            <a:effectLst>
              <a:outerShdw blurRad="38100" dist="38100" dir="2700000" algn="tl">
                <a:srgbClr val="000000">
                  <a:alpha val="43137"/>
                </a:srgbClr>
              </a:outerShdw>
            </a:effectLst>
          </a:endParaRPr>
        </a:p>
      </dgm:t>
    </dgm:pt>
    <dgm:pt modelId="{8C0C95F7-232E-4AD9-976F-3404EF169991}" type="sibTrans" cxnId="{AD5B779C-492A-4D16-A0A4-786F750EDE8B}">
      <dgm:prSet custT="1"/>
      <dgm:spPr/>
      <dgm:t>
        <a:bodyPr/>
        <a:lstStyle/>
        <a:p>
          <a:pPr rtl="1"/>
          <a:endParaRPr lang="ar-LY" sz="1600" b="1">
            <a:effectLst>
              <a:outerShdw blurRad="38100" dist="38100" dir="2700000" algn="tl">
                <a:srgbClr val="000000">
                  <a:alpha val="43137"/>
                </a:srgbClr>
              </a:outerShdw>
            </a:effectLst>
          </a:endParaRPr>
        </a:p>
      </dgm:t>
    </dgm:pt>
    <dgm:pt modelId="{163E1C8D-4F9B-435E-A83D-1778D6DC850F}">
      <dgm:prSet phldrT="[Text]" custT="1"/>
      <dgm:spPr>
        <a:solidFill>
          <a:srgbClr val="E9C2C1"/>
        </a:solidFill>
      </dgm:spPr>
      <dgm:t>
        <a:bodyPr/>
        <a:lstStyle/>
        <a:p>
          <a:pPr rtl="1"/>
          <a:r>
            <a:rPr lang="ar-SA" sz="2000" b="1" kern="1200" dirty="0" smtClean="0">
              <a:solidFill>
                <a:schemeClr val="accent2">
                  <a:lumMod val="75000"/>
                </a:schemeClr>
              </a:solidFill>
              <a:latin typeface="Arial" pitchFamily="34" charset="0"/>
              <a:ea typeface="+mn-ea"/>
              <a:cs typeface="DecoType Naskh Variants" pitchFamily="2" charset="-78"/>
            </a:rPr>
            <a:t>اتخاذ القرار المبني على الدليل</a:t>
          </a:r>
          <a:endParaRPr lang="ar-LY" sz="2000" b="1" kern="1200" dirty="0">
            <a:solidFill>
              <a:schemeClr val="accent2">
                <a:lumMod val="75000"/>
              </a:schemeClr>
            </a:solidFill>
            <a:latin typeface="Arial" pitchFamily="34" charset="0"/>
            <a:ea typeface="+mn-ea"/>
            <a:cs typeface="DecoType Naskh Variants" pitchFamily="2" charset="-78"/>
          </a:endParaRPr>
        </a:p>
      </dgm:t>
    </dgm:pt>
    <dgm:pt modelId="{1685AF4E-5172-4543-AB6A-4C021A744880}" type="parTrans" cxnId="{5F532C48-E0A8-4427-86BD-6B2CCEF30636}">
      <dgm:prSet/>
      <dgm:spPr/>
      <dgm:t>
        <a:bodyPr/>
        <a:lstStyle/>
        <a:p>
          <a:pPr rtl="1"/>
          <a:endParaRPr lang="ar-LY" sz="1600" b="1">
            <a:effectLst>
              <a:outerShdw blurRad="38100" dist="38100" dir="2700000" algn="tl">
                <a:srgbClr val="000000">
                  <a:alpha val="43137"/>
                </a:srgbClr>
              </a:outerShdw>
            </a:effectLst>
          </a:endParaRPr>
        </a:p>
      </dgm:t>
    </dgm:pt>
    <dgm:pt modelId="{B13FB2E9-FD27-4D50-BE7C-C2C89A6C2B72}" type="sibTrans" cxnId="{5F532C48-E0A8-4427-86BD-6B2CCEF30636}">
      <dgm:prSet custT="1"/>
      <dgm:spPr/>
      <dgm:t>
        <a:bodyPr/>
        <a:lstStyle/>
        <a:p>
          <a:pPr rtl="1"/>
          <a:endParaRPr lang="ar-LY" sz="1600" b="1">
            <a:effectLst>
              <a:outerShdw blurRad="38100" dist="38100" dir="2700000" algn="tl">
                <a:srgbClr val="000000">
                  <a:alpha val="43137"/>
                </a:srgbClr>
              </a:outerShdw>
            </a:effectLst>
          </a:endParaRPr>
        </a:p>
      </dgm:t>
    </dgm:pt>
    <dgm:pt modelId="{5FD6F9EF-D7FE-4A62-92EB-857E553B13EC}">
      <dgm:prSet phldrT="[Text]" custT="1"/>
      <dgm:spPr>
        <a:solidFill>
          <a:srgbClr val="E9C2C1"/>
        </a:solidFill>
      </dgm:spPr>
      <dgm:t>
        <a:bodyPr/>
        <a:lstStyle/>
        <a:p>
          <a:pPr rtl="1"/>
          <a:r>
            <a:rPr lang="ar-SA" sz="2800" b="1" kern="1200" dirty="0" smtClean="0">
              <a:solidFill>
                <a:schemeClr val="accent2">
                  <a:lumMod val="75000"/>
                </a:schemeClr>
              </a:solidFill>
              <a:latin typeface="Arial" pitchFamily="34" charset="0"/>
              <a:ea typeface="+mn-ea"/>
              <a:cs typeface="DecoType Naskh Variants" pitchFamily="2" charset="-78"/>
            </a:rPr>
            <a:t>إدارة العلاقات</a:t>
          </a:r>
          <a:endParaRPr lang="ar-LY" sz="2800" b="1" kern="1200" dirty="0">
            <a:solidFill>
              <a:schemeClr val="accent2">
                <a:lumMod val="75000"/>
              </a:schemeClr>
            </a:solidFill>
            <a:latin typeface="Arial" pitchFamily="34" charset="0"/>
            <a:ea typeface="+mn-ea"/>
            <a:cs typeface="DecoType Naskh Variants" pitchFamily="2" charset="-78"/>
          </a:endParaRPr>
        </a:p>
      </dgm:t>
    </dgm:pt>
    <dgm:pt modelId="{DD67B1DE-17F9-4C9E-B0C0-05B5547CD549}" type="parTrans" cxnId="{0B3E19BE-9B85-4D9B-B7A1-148722ADF021}">
      <dgm:prSet/>
      <dgm:spPr/>
      <dgm:t>
        <a:bodyPr/>
        <a:lstStyle/>
        <a:p>
          <a:pPr rtl="1"/>
          <a:endParaRPr lang="ar-LY" sz="1600" b="1">
            <a:effectLst>
              <a:outerShdw blurRad="38100" dist="38100" dir="2700000" algn="tl">
                <a:srgbClr val="000000">
                  <a:alpha val="43137"/>
                </a:srgbClr>
              </a:outerShdw>
            </a:effectLst>
          </a:endParaRPr>
        </a:p>
      </dgm:t>
    </dgm:pt>
    <dgm:pt modelId="{CDC8B729-AF32-4FFB-8EF1-4F7B6C758C93}" type="sibTrans" cxnId="{0B3E19BE-9B85-4D9B-B7A1-148722ADF021}">
      <dgm:prSet custT="1"/>
      <dgm:spPr/>
      <dgm:t>
        <a:bodyPr/>
        <a:lstStyle/>
        <a:p>
          <a:pPr rtl="1"/>
          <a:endParaRPr lang="ar-LY" sz="1600" b="1">
            <a:effectLst>
              <a:outerShdw blurRad="38100" dist="38100" dir="2700000" algn="tl">
                <a:srgbClr val="000000">
                  <a:alpha val="43137"/>
                </a:srgbClr>
              </a:outerShdw>
            </a:effectLst>
          </a:endParaRPr>
        </a:p>
      </dgm:t>
    </dgm:pt>
    <dgm:pt modelId="{A452C56D-76FB-4910-A7A3-12E92FF744DD}" type="pres">
      <dgm:prSet presAssocID="{8A1B4D3F-E6DA-4975-AD66-2E24FECFBA2C}" presName="cycle" presStyleCnt="0">
        <dgm:presLayoutVars>
          <dgm:dir/>
          <dgm:resizeHandles val="exact"/>
        </dgm:presLayoutVars>
      </dgm:prSet>
      <dgm:spPr/>
      <dgm:t>
        <a:bodyPr/>
        <a:lstStyle/>
        <a:p>
          <a:endParaRPr lang="en-US"/>
        </a:p>
      </dgm:t>
    </dgm:pt>
    <dgm:pt modelId="{231208CA-0F0E-4E38-97A1-C1AA956208E1}" type="pres">
      <dgm:prSet presAssocID="{0EA00AF7-305F-4BD8-8E73-E6ACAD070BFC}" presName="node" presStyleLbl="node1" presStyleIdx="0" presStyleCnt="7" custRadScaleRad="100003" custRadScaleInc="1635">
        <dgm:presLayoutVars>
          <dgm:bulletEnabled val="1"/>
        </dgm:presLayoutVars>
      </dgm:prSet>
      <dgm:spPr/>
      <dgm:t>
        <a:bodyPr/>
        <a:lstStyle/>
        <a:p>
          <a:endParaRPr lang="en-US"/>
        </a:p>
      </dgm:t>
    </dgm:pt>
    <dgm:pt modelId="{116F2D56-98EB-4780-81BF-B8FC0EF51CF2}" type="pres">
      <dgm:prSet presAssocID="{A09779F5-0C3F-4DB5-919D-12BE72724660}" presName="sibTrans" presStyleLbl="sibTrans2D1" presStyleIdx="0" presStyleCnt="7"/>
      <dgm:spPr/>
      <dgm:t>
        <a:bodyPr/>
        <a:lstStyle/>
        <a:p>
          <a:endParaRPr lang="en-US"/>
        </a:p>
      </dgm:t>
    </dgm:pt>
    <dgm:pt modelId="{2E56F683-8764-4B95-8F30-AB9BE94A498B}" type="pres">
      <dgm:prSet presAssocID="{A09779F5-0C3F-4DB5-919D-12BE72724660}" presName="connectorText" presStyleLbl="sibTrans2D1" presStyleIdx="0" presStyleCnt="7"/>
      <dgm:spPr/>
      <dgm:t>
        <a:bodyPr/>
        <a:lstStyle/>
        <a:p>
          <a:endParaRPr lang="en-US"/>
        </a:p>
      </dgm:t>
    </dgm:pt>
    <dgm:pt modelId="{687C26D3-5485-4EC5-9262-12D5262079A6}" type="pres">
      <dgm:prSet presAssocID="{BABC9444-3B35-489C-BC50-98D09690A837}" presName="node" presStyleLbl="node1" presStyleIdx="1" presStyleCnt="7">
        <dgm:presLayoutVars>
          <dgm:bulletEnabled val="1"/>
        </dgm:presLayoutVars>
      </dgm:prSet>
      <dgm:spPr/>
      <dgm:t>
        <a:bodyPr/>
        <a:lstStyle/>
        <a:p>
          <a:endParaRPr lang="en-US"/>
        </a:p>
      </dgm:t>
    </dgm:pt>
    <dgm:pt modelId="{55F7B760-79DD-4BB1-B902-A2E2BC06F086}" type="pres">
      <dgm:prSet presAssocID="{628E0C71-207F-4A5F-AE57-ADBCB9527AC9}" presName="sibTrans" presStyleLbl="sibTrans2D1" presStyleIdx="1" presStyleCnt="7"/>
      <dgm:spPr/>
      <dgm:t>
        <a:bodyPr/>
        <a:lstStyle/>
        <a:p>
          <a:endParaRPr lang="en-US"/>
        </a:p>
      </dgm:t>
    </dgm:pt>
    <dgm:pt modelId="{060F3535-AC32-457D-999A-B1CC9E8105DD}" type="pres">
      <dgm:prSet presAssocID="{628E0C71-207F-4A5F-AE57-ADBCB9527AC9}" presName="connectorText" presStyleLbl="sibTrans2D1" presStyleIdx="1" presStyleCnt="7"/>
      <dgm:spPr/>
      <dgm:t>
        <a:bodyPr/>
        <a:lstStyle/>
        <a:p>
          <a:endParaRPr lang="en-US"/>
        </a:p>
      </dgm:t>
    </dgm:pt>
    <dgm:pt modelId="{03B721EB-BCB2-4564-B3A3-A1E561747B32}" type="pres">
      <dgm:prSet presAssocID="{1820E65B-C762-4A5A-B4F0-15470153FDD3}" presName="node" presStyleLbl="node1" presStyleIdx="2" presStyleCnt="7" custRadScaleRad="99932" custRadScaleInc="34">
        <dgm:presLayoutVars>
          <dgm:bulletEnabled val="1"/>
        </dgm:presLayoutVars>
      </dgm:prSet>
      <dgm:spPr/>
      <dgm:t>
        <a:bodyPr/>
        <a:lstStyle/>
        <a:p>
          <a:pPr rtl="1"/>
          <a:endParaRPr lang="ar-LY"/>
        </a:p>
      </dgm:t>
    </dgm:pt>
    <dgm:pt modelId="{2FE0E177-BFB5-48AE-B754-B11EDFD626FA}" type="pres">
      <dgm:prSet presAssocID="{459905BA-590C-4D6C-A567-3CC310D693F4}" presName="sibTrans" presStyleLbl="sibTrans2D1" presStyleIdx="2" presStyleCnt="7"/>
      <dgm:spPr/>
      <dgm:t>
        <a:bodyPr/>
        <a:lstStyle/>
        <a:p>
          <a:endParaRPr lang="en-US"/>
        </a:p>
      </dgm:t>
    </dgm:pt>
    <dgm:pt modelId="{C55FEA72-98AC-4A92-A6AD-07C674746801}" type="pres">
      <dgm:prSet presAssocID="{459905BA-590C-4D6C-A567-3CC310D693F4}" presName="connectorText" presStyleLbl="sibTrans2D1" presStyleIdx="2" presStyleCnt="7"/>
      <dgm:spPr/>
      <dgm:t>
        <a:bodyPr/>
        <a:lstStyle/>
        <a:p>
          <a:endParaRPr lang="en-US"/>
        </a:p>
      </dgm:t>
    </dgm:pt>
    <dgm:pt modelId="{8B8D8F93-05DF-4DBE-A67B-FEEB211544CB}" type="pres">
      <dgm:prSet presAssocID="{0BDA8099-CC84-48FB-A838-202AB7EE6C65}" presName="node" presStyleLbl="node1" presStyleIdx="3" presStyleCnt="7" custRadScaleRad="99970" custRadScaleInc="140">
        <dgm:presLayoutVars>
          <dgm:bulletEnabled val="1"/>
        </dgm:presLayoutVars>
      </dgm:prSet>
      <dgm:spPr/>
      <dgm:t>
        <a:bodyPr/>
        <a:lstStyle/>
        <a:p>
          <a:endParaRPr lang="en-US"/>
        </a:p>
      </dgm:t>
    </dgm:pt>
    <dgm:pt modelId="{CF962791-D63A-4E83-8904-6BD56F9F1471}" type="pres">
      <dgm:prSet presAssocID="{A7FC7E85-A390-45EC-9C2F-BD551DC551F9}" presName="sibTrans" presStyleLbl="sibTrans2D1" presStyleIdx="3" presStyleCnt="7"/>
      <dgm:spPr/>
      <dgm:t>
        <a:bodyPr/>
        <a:lstStyle/>
        <a:p>
          <a:endParaRPr lang="en-US"/>
        </a:p>
      </dgm:t>
    </dgm:pt>
    <dgm:pt modelId="{29AA5F32-4212-4CE3-97B2-F6C9C43FA16C}" type="pres">
      <dgm:prSet presAssocID="{A7FC7E85-A390-45EC-9C2F-BD551DC551F9}" presName="connectorText" presStyleLbl="sibTrans2D1" presStyleIdx="3" presStyleCnt="7"/>
      <dgm:spPr/>
      <dgm:t>
        <a:bodyPr/>
        <a:lstStyle/>
        <a:p>
          <a:endParaRPr lang="en-US"/>
        </a:p>
      </dgm:t>
    </dgm:pt>
    <dgm:pt modelId="{9A2585CC-DF41-4C78-AACF-115336FE63CF}" type="pres">
      <dgm:prSet presAssocID="{14478605-7D0D-467B-8E0C-2BA976167A73}" presName="node" presStyleLbl="node1" presStyleIdx="4" presStyleCnt="7">
        <dgm:presLayoutVars>
          <dgm:bulletEnabled val="1"/>
        </dgm:presLayoutVars>
      </dgm:prSet>
      <dgm:spPr/>
      <dgm:t>
        <a:bodyPr/>
        <a:lstStyle/>
        <a:p>
          <a:pPr rtl="1"/>
          <a:endParaRPr lang="ar-LY"/>
        </a:p>
      </dgm:t>
    </dgm:pt>
    <dgm:pt modelId="{922B6B7B-5F8F-4FFA-9597-536E0A0616B0}" type="pres">
      <dgm:prSet presAssocID="{8C0C95F7-232E-4AD9-976F-3404EF169991}" presName="sibTrans" presStyleLbl="sibTrans2D1" presStyleIdx="4" presStyleCnt="7"/>
      <dgm:spPr/>
      <dgm:t>
        <a:bodyPr/>
        <a:lstStyle/>
        <a:p>
          <a:endParaRPr lang="en-US"/>
        </a:p>
      </dgm:t>
    </dgm:pt>
    <dgm:pt modelId="{7B0C5BA7-182C-4E4A-859C-35E649F01681}" type="pres">
      <dgm:prSet presAssocID="{8C0C95F7-232E-4AD9-976F-3404EF169991}" presName="connectorText" presStyleLbl="sibTrans2D1" presStyleIdx="4" presStyleCnt="7"/>
      <dgm:spPr/>
      <dgm:t>
        <a:bodyPr/>
        <a:lstStyle/>
        <a:p>
          <a:endParaRPr lang="en-US"/>
        </a:p>
      </dgm:t>
    </dgm:pt>
    <dgm:pt modelId="{93A3FD75-6F79-406A-99D2-F7CB27009946}" type="pres">
      <dgm:prSet presAssocID="{163E1C8D-4F9B-435E-A83D-1778D6DC850F}" presName="node" presStyleLbl="node1" presStyleIdx="5" presStyleCnt="7" custScaleX="116496" custRadScaleRad="99285" custRadScaleInc="-366">
        <dgm:presLayoutVars>
          <dgm:bulletEnabled val="1"/>
        </dgm:presLayoutVars>
      </dgm:prSet>
      <dgm:spPr/>
      <dgm:t>
        <a:bodyPr/>
        <a:lstStyle/>
        <a:p>
          <a:pPr rtl="1"/>
          <a:endParaRPr lang="ar-LY"/>
        </a:p>
      </dgm:t>
    </dgm:pt>
    <dgm:pt modelId="{2735AF52-DD33-4CF6-8998-86D5DC4F3A31}" type="pres">
      <dgm:prSet presAssocID="{B13FB2E9-FD27-4D50-BE7C-C2C89A6C2B72}" presName="sibTrans" presStyleLbl="sibTrans2D1" presStyleIdx="5" presStyleCnt="7"/>
      <dgm:spPr/>
      <dgm:t>
        <a:bodyPr/>
        <a:lstStyle/>
        <a:p>
          <a:endParaRPr lang="en-US"/>
        </a:p>
      </dgm:t>
    </dgm:pt>
    <dgm:pt modelId="{270E7E99-0394-4D70-8CDA-1EA0C12D8956}" type="pres">
      <dgm:prSet presAssocID="{B13FB2E9-FD27-4D50-BE7C-C2C89A6C2B72}" presName="connectorText" presStyleLbl="sibTrans2D1" presStyleIdx="5" presStyleCnt="7"/>
      <dgm:spPr/>
      <dgm:t>
        <a:bodyPr/>
        <a:lstStyle/>
        <a:p>
          <a:endParaRPr lang="en-US"/>
        </a:p>
      </dgm:t>
    </dgm:pt>
    <dgm:pt modelId="{54D10487-784E-474B-AEB5-2047B7CE020E}" type="pres">
      <dgm:prSet presAssocID="{5FD6F9EF-D7FE-4A62-92EB-857E553B13EC}" presName="node" presStyleLbl="node1" presStyleIdx="6" presStyleCnt="7" custRadScaleRad="99427" custRadScaleInc="1025">
        <dgm:presLayoutVars>
          <dgm:bulletEnabled val="1"/>
        </dgm:presLayoutVars>
      </dgm:prSet>
      <dgm:spPr/>
      <dgm:t>
        <a:bodyPr/>
        <a:lstStyle/>
        <a:p>
          <a:endParaRPr lang="en-US"/>
        </a:p>
      </dgm:t>
    </dgm:pt>
    <dgm:pt modelId="{8667D283-527B-4686-B2F1-70928E8F9B33}" type="pres">
      <dgm:prSet presAssocID="{CDC8B729-AF32-4FFB-8EF1-4F7B6C758C93}" presName="sibTrans" presStyleLbl="sibTrans2D1" presStyleIdx="6" presStyleCnt="7"/>
      <dgm:spPr/>
      <dgm:t>
        <a:bodyPr/>
        <a:lstStyle/>
        <a:p>
          <a:endParaRPr lang="en-US"/>
        </a:p>
      </dgm:t>
    </dgm:pt>
    <dgm:pt modelId="{9B1A30A2-AD31-41F3-BD2C-27C349DF1B4A}" type="pres">
      <dgm:prSet presAssocID="{CDC8B729-AF32-4FFB-8EF1-4F7B6C758C93}" presName="connectorText" presStyleLbl="sibTrans2D1" presStyleIdx="6" presStyleCnt="7"/>
      <dgm:spPr/>
      <dgm:t>
        <a:bodyPr/>
        <a:lstStyle/>
        <a:p>
          <a:endParaRPr lang="en-US"/>
        </a:p>
      </dgm:t>
    </dgm:pt>
  </dgm:ptLst>
  <dgm:cxnLst>
    <dgm:cxn modelId="{5F1F207B-2FF0-47DA-A0E3-FFAAE8685832}" srcId="{8A1B4D3F-E6DA-4975-AD66-2E24FECFBA2C}" destId="{1820E65B-C762-4A5A-B4F0-15470153FDD3}" srcOrd="2" destOrd="0" parTransId="{BB2CC990-1123-4379-8FDB-19566863F177}" sibTransId="{459905BA-590C-4D6C-A567-3CC310D693F4}"/>
    <dgm:cxn modelId="{F4B4EA63-0130-45E4-99A2-5BEF54682FAC}" type="presOf" srcId="{5FD6F9EF-D7FE-4A62-92EB-857E553B13EC}" destId="{54D10487-784E-474B-AEB5-2047B7CE020E}" srcOrd="0" destOrd="0" presId="urn:microsoft.com/office/officeart/2005/8/layout/cycle2"/>
    <dgm:cxn modelId="{15E6373F-C9C9-4669-ACAF-AE5F943DD6DB}" type="presOf" srcId="{1820E65B-C762-4A5A-B4F0-15470153FDD3}" destId="{03B721EB-BCB2-4564-B3A3-A1E561747B32}" srcOrd="0" destOrd="0" presId="urn:microsoft.com/office/officeart/2005/8/layout/cycle2"/>
    <dgm:cxn modelId="{A4373DCE-BB31-4933-912A-1F9BCB5C57DB}" srcId="{8A1B4D3F-E6DA-4975-AD66-2E24FECFBA2C}" destId="{0BDA8099-CC84-48FB-A838-202AB7EE6C65}" srcOrd="3" destOrd="0" parTransId="{ABD47179-06CC-4324-872C-C123A3248268}" sibTransId="{A7FC7E85-A390-45EC-9C2F-BD551DC551F9}"/>
    <dgm:cxn modelId="{431DC541-FB60-4C29-AA75-51B4586DFDD0}" type="presOf" srcId="{8A1B4D3F-E6DA-4975-AD66-2E24FECFBA2C}" destId="{A452C56D-76FB-4910-A7A3-12E92FF744DD}" srcOrd="0" destOrd="0" presId="urn:microsoft.com/office/officeart/2005/8/layout/cycle2"/>
    <dgm:cxn modelId="{6ABEB7C2-F292-4DBE-A45D-9EACEF58AA93}" type="presOf" srcId="{163E1C8D-4F9B-435E-A83D-1778D6DC850F}" destId="{93A3FD75-6F79-406A-99D2-F7CB27009946}" srcOrd="0" destOrd="0" presId="urn:microsoft.com/office/officeart/2005/8/layout/cycle2"/>
    <dgm:cxn modelId="{157F7658-7D2C-4462-A9C1-72D975329CF4}" type="presOf" srcId="{A7FC7E85-A390-45EC-9C2F-BD551DC551F9}" destId="{29AA5F32-4212-4CE3-97B2-F6C9C43FA16C}" srcOrd="1" destOrd="0" presId="urn:microsoft.com/office/officeart/2005/8/layout/cycle2"/>
    <dgm:cxn modelId="{32EE017F-B2B8-450E-B0A0-1015BD03678F}" type="presOf" srcId="{A09779F5-0C3F-4DB5-919D-12BE72724660}" destId="{116F2D56-98EB-4780-81BF-B8FC0EF51CF2}" srcOrd="0" destOrd="0" presId="urn:microsoft.com/office/officeart/2005/8/layout/cycle2"/>
    <dgm:cxn modelId="{CDED520D-8EEC-41BD-A8A0-9A691503352F}" type="presOf" srcId="{BABC9444-3B35-489C-BC50-98D09690A837}" destId="{687C26D3-5485-4EC5-9262-12D5262079A6}" srcOrd="0" destOrd="0" presId="urn:microsoft.com/office/officeart/2005/8/layout/cycle2"/>
    <dgm:cxn modelId="{CA2C7FFC-D37C-4A13-A864-A7F5A36389B5}" type="presOf" srcId="{14478605-7D0D-467B-8E0C-2BA976167A73}" destId="{9A2585CC-DF41-4C78-AACF-115336FE63CF}" srcOrd="0" destOrd="0" presId="urn:microsoft.com/office/officeart/2005/8/layout/cycle2"/>
    <dgm:cxn modelId="{0B6AB3B0-D48B-4E6B-9830-1A5786E951A5}" type="presOf" srcId="{A7FC7E85-A390-45EC-9C2F-BD551DC551F9}" destId="{CF962791-D63A-4E83-8904-6BD56F9F1471}" srcOrd="0" destOrd="0" presId="urn:microsoft.com/office/officeart/2005/8/layout/cycle2"/>
    <dgm:cxn modelId="{6DBD97CD-66AE-4C6F-AD29-E0DC2F2AF966}" type="presOf" srcId="{B13FB2E9-FD27-4D50-BE7C-C2C89A6C2B72}" destId="{2735AF52-DD33-4CF6-8998-86D5DC4F3A31}" srcOrd="0" destOrd="0" presId="urn:microsoft.com/office/officeart/2005/8/layout/cycle2"/>
    <dgm:cxn modelId="{56DBCE07-DBAF-4E11-95B7-59EA346D9292}" type="presOf" srcId="{CDC8B729-AF32-4FFB-8EF1-4F7B6C758C93}" destId="{9B1A30A2-AD31-41F3-BD2C-27C349DF1B4A}" srcOrd="1" destOrd="0" presId="urn:microsoft.com/office/officeart/2005/8/layout/cycle2"/>
    <dgm:cxn modelId="{3D3967C6-7DA8-4358-9AA3-5923F3A3CEBC}" type="presOf" srcId="{628E0C71-207F-4A5F-AE57-ADBCB9527AC9}" destId="{060F3535-AC32-457D-999A-B1CC9E8105DD}" srcOrd="1" destOrd="0" presId="urn:microsoft.com/office/officeart/2005/8/layout/cycle2"/>
    <dgm:cxn modelId="{0B3E19BE-9B85-4D9B-B7A1-148722ADF021}" srcId="{8A1B4D3F-E6DA-4975-AD66-2E24FECFBA2C}" destId="{5FD6F9EF-D7FE-4A62-92EB-857E553B13EC}" srcOrd="6" destOrd="0" parTransId="{DD67B1DE-17F9-4C9E-B0C0-05B5547CD549}" sibTransId="{CDC8B729-AF32-4FFB-8EF1-4F7B6C758C93}"/>
    <dgm:cxn modelId="{AD5B779C-492A-4D16-A0A4-786F750EDE8B}" srcId="{8A1B4D3F-E6DA-4975-AD66-2E24FECFBA2C}" destId="{14478605-7D0D-467B-8E0C-2BA976167A73}" srcOrd="4" destOrd="0" parTransId="{4BABD88F-7E32-4A05-A0B0-64C11A54470F}" sibTransId="{8C0C95F7-232E-4AD9-976F-3404EF169991}"/>
    <dgm:cxn modelId="{46E0CE97-DD88-45CF-8DBA-1B622C5C9B03}" type="presOf" srcId="{459905BA-590C-4D6C-A567-3CC310D693F4}" destId="{2FE0E177-BFB5-48AE-B754-B11EDFD626FA}" srcOrd="0" destOrd="0" presId="urn:microsoft.com/office/officeart/2005/8/layout/cycle2"/>
    <dgm:cxn modelId="{08F72A54-5805-4BE1-8FB2-6B59F1B14C0F}" type="presOf" srcId="{628E0C71-207F-4A5F-AE57-ADBCB9527AC9}" destId="{55F7B760-79DD-4BB1-B902-A2E2BC06F086}" srcOrd="0" destOrd="0" presId="urn:microsoft.com/office/officeart/2005/8/layout/cycle2"/>
    <dgm:cxn modelId="{BB87D743-D082-433A-9B0B-1B4CCDAEA6DA}" type="presOf" srcId="{8C0C95F7-232E-4AD9-976F-3404EF169991}" destId="{7B0C5BA7-182C-4E4A-859C-35E649F01681}" srcOrd="1" destOrd="0" presId="urn:microsoft.com/office/officeart/2005/8/layout/cycle2"/>
    <dgm:cxn modelId="{4FD7CABE-46B9-4C5E-923E-C2DB8F041962}" type="presOf" srcId="{0EA00AF7-305F-4BD8-8E73-E6ACAD070BFC}" destId="{231208CA-0F0E-4E38-97A1-C1AA956208E1}" srcOrd="0" destOrd="0" presId="urn:microsoft.com/office/officeart/2005/8/layout/cycle2"/>
    <dgm:cxn modelId="{F7AB4278-045D-4444-A264-FDA905168B84}" srcId="{8A1B4D3F-E6DA-4975-AD66-2E24FECFBA2C}" destId="{BABC9444-3B35-489C-BC50-98D09690A837}" srcOrd="1" destOrd="0" parTransId="{1398C31A-5391-426E-ACA5-61F28321307B}" sibTransId="{628E0C71-207F-4A5F-AE57-ADBCB9527AC9}"/>
    <dgm:cxn modelId="{46AE9041-07A3-4D41-9F3F-02B3306FD5F7}" type="presOf" srcId="{0BDA8099-CC84-48FB-A838-202AB7EE6C65}" destId="{8B8D8F93-05DF-4DBE-A67B-FEEB211544CB}" srcOrd="0" destOrd="0" presId="urn:microsoft.com/office/officeart/2005/8/layout/cycle2"/>
    <dgm:cxn modelId="{6B084BFC-FE48-4577-AAB6-F1992C95D764}" type="presOf" srcId="{B13FB2E9-FD27-4D50-BE7C-C2C89A6C2B72}" destId="{270E7E99-0394-4D70-8CDA-1EA0C12D8956}" srcOrd="1" destOrd="0" presId="urn:microsoft.com/office/officeart/2005/8/layout/cycle2"/>
    <dgm:cxn modelId="{B3DA1836-FB6D-4ADD-A8B0-47CD5157B3EE}" type="presOf" srcId="{459905BA-590C-4D6C-A567-3CC310D693F4}" destId="{C55FEA72-98AC-4A92-A6AD-07C674746801}" srcOrd="1" destOrd="0" presId="urn:microsoft.com/office/officeart/2005/8/layout/cycle2"/>
    <dgm:cxn modelId="{A16D4EAA-A23F-46C1-B919-AC9CD4EA86E9}" type="presOf" srcId="{8C0C95F7-232E-4AD9-976F-3404EF169991}" destId="{922B6B7B-5F8F-4FFA-9597-536E0A0616B0}" srcOrd="0" destOrd="0" presId="urn:microsoft.com/office/officeart/2005/8/layout/cycle2"/>
    <dgm:cxn modelId="{76F7C881-271A-45FF-A76A-82FC909F9D96}" type="presOf" srcId="{A09779F5-0C3F-4DB5-919D-12BE72724660}" destId="{2E56F683-8764-4B95-8F30-AB9BE94A498B}" srcOrd="1" destOrd="0" presId="urn:microsoft.com/office/officeart/2005/8/layout/cycle2"/>
    <dgm:cxn modelId="{5F532C48-E0A8-4427-86BD-6B2CCEF30636}" srcId="{8A1B4D3F-E6DA-4975-AD66-2E24FECFBA2C}" destId="{163E1C8D-4F9B-435E-A83D-1778D6DC850F}" srcOrd="5" destOrd="0" parTransId="{1685AF4E-5172-4543-AB6A-4C021A744880}" sibTransId="{B13FB2E9-FD27-4D50-BE7C-C2C89A6C2B72}"/>
    <dgm:cxn modelId="{FB43D850-3732-41E5-BFB9-A2A5EFDDAEC7}" type="presOf" srcId="{CDC8B729-AF32-4FFB-8EF1-4F7B6C758C93}" destId="{8667D283-527B-4686-B2F1-70928E8F9B33}" srcOrd="0" destOrd="0" presId="urn:microsoft.com/office/officeart/2005/8/layout/cycle2"/>
    <dgm:cxn modelId="{D4BFDC22-359B-4168-869F-AE41A679A2DE}" srcId="{8A1B4D3F-E6DA-4975-AD66-2E24FECFBA2C}" destId="{0EA00AF7-305F-4BD8-8E73-E6ACAD070BFC}" srcOrd="0" destOrd="0" parTransId="{232E6BAB-5D81-410F-94A1-0EB373A98971}" sibTransId="{A09779F5-0C3F-4DB5-919D-12BE72724660}"/>
    <dgm:cxn modelId="{44DAFACF-CBDF-4E69-8BA5-063C8E281DB3}" type="presParOf" srcId="{A452C56D-76FB-4910-A7A3-12E92FF744DD}" destId="{231208CA-0F0E-4E38-97A1-C1AA956208E1}" srcOrd="0" destOrd="0" presId="urn:microsoft.com/office/officeart/2005/8/layout/cycle2"/>
    <dgm:cxn modelId="{64E97C51-D317-4D39-A4F7-032B6301658E}" type="presParOf" srcId="{A452C56D-76FB-4910-A7A3-12E92FF744DD}" destId="{116F2D56-98EB-4780-81BF-B8FC0EF51CF2}" srcOrd="1" destOrd="0" presId="urn:microsoft.com/office/officeart/2005/8/layout/cycle2"/>
    <dgm:cxn modelId="{54D13983-51DC-401A-BF46-617F5A55DFDE}" type="presParOf" srcId="{116F2D56-98EB-4780-81BF-B8FC0EF51CF2}" destId="{2E56F683-8764-4B95-8F30-AB9BE94A498B}" srcOrd="0" destOrd="0" presId="urn:microsoft.com/office/officeart/2005/8/layout/cycle2"/>
    <dgm:cxn modelId="{CFD36D21-CBA1-446A-B98A-C62589007524}" type="presParOf" srcId="{A452C56D-76FB-4910-A7A3-12E92FF744DD}" destId="{687C26D3-5485-4EC5-9262-12D5262079A6}" srcOrd="2" destOrd="0" presId="urn:microsoft.com/office/officeart/2005/8/layout/cycle2"/>
    <dgm:cxn modelId="{3AA3781F-2037-49C0-A224-F87AD5A43301}" type="presParOf" srcId="{A452C56D-76FB-4910-A7A3-12E92FF744DD}" destId="{55F7B760-79DD-4BB1-B902-A2E2BC06F086}" srcOrd="3" destOrd="0" presId="urn:microsoft.com/office/officeart/2005/8/layout/cycle2"/>
    <dgm:cxn modelId="{018BC9EE-0F20-4729-A9BA-8509BF00BC8F}" type="presParOf" srcId="{55F7B760-79DD-4BB1-B902-A2E2BC06F086}" destId="{060F3535-AC32-457D-999A-B1CC9E8105DD}" srcOrd="0" destOrd="0" presId="urn:microsoft.com/office/officeart/2005/8/layout/cycle2"/>
    <dgm:cxn modelId="{6012999C-C01F-45AC-9EBF-3A2CFB6EC0C2}" type="presParOf" srcId="{A452C56D-76FB-4910-A7A3-12E92FF744DD}" destId="{03B721EB-BCB2-4564-B3A3-A1E561747B32}" srcOrd="4" destOrd="0" presId="urn:microsoft.com/office/officeart/2005/8/layout/cycle2"/>
    <dgm:cxn modelId="{DD07DCD2-DB6F-42FF-93B5-1372BA6FF3EB}" type="presParOf" srcId="{A452C56D-76FB-4910-A7A3-12E92FF744DD}" destId="{2FE0E177-BFB5-48AE-B754-B11EDFD626FA}" srcOrd="5" destOrd="0" presId="urn:microsoft.com/office/officeart/2005/8/layout/cycle2"/>
    <dgm:cxn modelId="{581D3BC4-1C5E-43E0-92ED-0BFC38184CA5}" type="presParOf" srcId="{2FE0E177-BFB5-48AE-B754-B11EDFD626FA}" destId="{C55FEA72-98AC-4A92-A6AD-07C674746801}" srcOrd="0" destOrd="0" presId="urn:microsoft.com/office/officeart/2005/8/layout/cycle2"/>
    <dgm:cxn modelId="{E4F30393-B5EC-4F21-B7D9-C15EE856FF56}" type="presParOf" srcId="{A452C56D-76FB-4910-A7A3-12E92FF744DD}" destId="{8B8D8F93-05DF-4DBE-A67B-FEEB211544CB}" srcOrd="6" destOrd="0" presId="urn:microsoft.com/office/officeart/2005/8/layout/cycle2"/>
    <dgm:cxn modelId="{08DFE438-D127-4203-BE98-3B456A93A64B}" type="presParOf" srcId="{A452C56D-76FB-4910-A7A3-12E92FF744DD}" destId="{CF962791-D63A-4E83-8904-6BD56F9F1471}" srcOrd="7" destOrd="0" presId="urn:microsoft.com/office/officeart/2005/8/layout/cycle2"/>
    <dgm:cxn modelId="{B8CC5385-7C1D-41A3-9F08-3F42CD6325D6}" type="presParOf" srcId="{CF962791-D63A-4E83-8904-6BD56F9F1471}" destId="{29AA5F32-4212-4CE3-97B2-F6C9C43FA16C}" srcOrd="0" destOrd="0" presId="urn:microsoft.com/office/officeart/2005/8/layout/cycle2"/>
    <dgm:cxn modelId="{4F3AE206-281D-431A-8705-1BD00C87601E}" type="presParOf" srcId="{A452C56D-76FB-4910-A7A3-12E92FF744DD}" destId="{9A2585CC-DF41-4C78-AACF-115336FE63CF}" srcOrd="8" destOrd="0" presId="urn:microsoft.com/office/officeart/2005/8/layout/cycle2"/>
    <dgm:cxn modelId="{6CB4259D-2BB0-466C-98D0-40783699BF0B}" type="presParOf" srcId="{A452C56D-76FB-4910-A7A3-12E92FF744DD}" destId="{922B6B7B-5F8F-4FFA-9597-536E0A0616B0}" srcOrd="9" destOrd="0" presId="urn:microsoft.com/office/officeart/2005/8/layout/cycle2"/>
    <dgm:cxn modelId="{CD18330F-AD04-45D9-85E5-CEB2281007EE}" type="presParOf" srcId="{922B6B7B-5F8F-4FFA-9597-536E0A0616B0}" destId="{7B0C5BA7-182C-4E4A-859C-35E649F01681}" srcOrd="0" destOrd="0" presId="urn:microsoft.com/office/officeart/2005/8/layout/cycle2"/>
    <dgm:cxn modelId="{E731A68E-9E42-4335-93BB-E28CF47BF9DC}" type="presParOf" srcId="{A452C56D-76FB-4910-A7A3-12E92FF744DD}" destId="{93A3FD75-6F79-406A-99D2-F7CB27009946}" srcOrd="10" destOrd="0" presId="urn:microsoft.com/office/officeart/2005/8/layout/cycle2"/>
    <dgm:cxn modelId="{ED7428F7-59A3-4307-8B60-5712823827DB}" type="presParOf" srcId="{A452C56D-76FB-4910-A7A3-12E92FF744DD}" destId="{2735AF52-DD33-4CF6-8998-86D5DC4F3A31}" srcOrd="11" destOrd="0" presId="urn:microsoft.com/office/officeart/2005/8/layout/cycle2"/>
    <dgm:cxn modelId="{1E9CC32E-DE1B-438B-A149-DE6A60F596A7}" type="presParOf" srcId="{2735AF52-DD33-4CF6-8998-86D5DC4F3A31}" destId="{270E7E99-0394-4D70-8CDA-1EA0C12D8956}" srcOrd="0" destOrd="0" presId="urn:microsoft.com/office/officeart/2005/8/layout/cycle2"/>
    <dgm:cxn modelId="{22597093-6E31-4C9C-9282-EC5F53F3957F}" type="presParOf" srcId="{A452C56D-76FB-4910-A7A3-12E92FF744DD}" destId="{54D10487-784E-474B-AEB5-2047B7CE020E}" srcOrd="12" destOrd="0" presId="urn:microsoft.com/office/officeart/2005/8/layout/cycle2"/>
    <dgm:cxn modelId="{5AB5F64C-5F7A-4D3F-B84E-661BF2C99132}" type="presParOf" srcId="{A452C56D-76FB-4910-A7A3-12E92FF744DD}" destId="{8667D283-527B-4686-B2F1-70928E8F9B33}" srcOrd="13" destOrd="0" presId="urn:microsoft.com/office/officeart/2005/8/layout/cycle2"/>
    <dgm:cxn modelId="{555C4ED5-D225-4C2B-AFA1-13E1FAE952DB}" type="presParOf" srcId="{8667D283-527B-4686-B2F1-70928E8F9B33}" destId="{9B1A30A2-AD31-41F3-BD2C-27C349DF1B4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208CA-0F0E-4E38-97A1-C1AA956208E1}">
      <dsp:nvSpPr>
        <dsp:cNvPr id="0" name=""/>
        <dsp:cNvSpPr/>
      </dsp:nvSpPr>
      <dsp:spPr>
        <a:xfrm>
          <a:off x="3124198" y="1933"/>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1">
            <a:lnSpc>
              <a:spcPct val="90000"/>
            </a:lnSpc>
            <a:spcBef>
              <a:spcPct val="0"/>
            </a:spcBef>
            <a:spcAft>
              <a:spcPct val="35000"/>
            </a:spcAft>
          </a:pPr>
          <a:r>
            <a:rPr lang="ar-LY" sz="1600" b="1" kern="1200" dirty="0" smtClean="0">
              <a:solidFill>
                <a:schemeClr val="accent2">
                  <a:lumMod val="75000"/>
                </a:schemeClr>
              </a:solidFill>
              <a:latin typeface="Arial" pitchFamily="34" charset="0"/>
              <a:ea typeface="+mn-ea"/>
              <a:cs typeface="DecoType Naskh Variants" pitchFamily="2" charset="-78"/>
            </a:rPr>
            <a:t>التركيز </a:t>
          </a:r>
          <a:r>
            <a:rPr lang="ar-LY" sz="1200" b="1" kern="1200" dirty="0" err="1" smtClean="0">
              <a:solidFill>
                <a:schemeClr val="accent2">
                  <a:lumMod val="75000"/>
                </a:schemeClr>
              </a:solidFill>
              <a:latin typeface="Arial" pitchFamily="34" charset="0"/>
              <a:ea typeface="+mn-ea"/>
              <a:cs typeface="DecoType Naskh Variants" pitchFamily="2" charset="-78"/>
            </a:rPr>
            <a:t>ع</a:t>
          </a:r>
          <a:r>
            <a:rPr lang="ar-SA" sz="1200" b="1" kern="1200" dirty="0" err="1" smtClean="0">
              <a:solidFill>
                <a:schemeClr val="accent2">
                  <a:lumMod val="75000"/>
                </a:schemeClr>
              </a:solidFill>
              <a:latin typeface="Arial" pitchFamily="34" charset="0"/>
              <a:ea typeface="+mn-ea"/>
              <a:cs typeface="DecoType Naskh Variants" pitchFamily="2" charset="-78"/>
            </a:rPr>
            <a:t>لى</a:t>
          </a:r>
          <a:r>
            <a:rPr lang="ar-LY" sz="1400" b="1" kern="1200" dirty="0" smtClean="0">
              <a:solidFill>
                <a:schemeClr val="accent2">
                  <a:lumMod val="75000"/>
                </a:schemeClr>
              </a:solidFill>
              <a:latin typeface="Arial" pitchFamily="34" charset="0"/>
              <a:ea typeface="+mn-ea"/>
              <a:cs typeface="DecoType Naskh Variants" pitchFamily="2" charset="-78"/>
            </a:rPr>
            <a:t> </a:t>
          </a:r>
          <a:r>
            <a:rPr lang="ar-SA" sz="1400" b="1" kern="1200" dirty="0" smtClean="0">
              <a:solidFill>
                <a:schemeClr val="accent2">
                  <a:lumMod val="75000"/>
                </a:schemeClr>
              </a:solidFill>
              <a:latin typeface="Arial" pitchFamily="34" charset="0"/>
              <a:ea typeface="+mn-ea"/>
              <a:cs typeface="DecoType Naskh Variants" pitchFamily="2" charset="-78"/>
            </a:rPr>
            <a:t>الشرائح المست</a:t>
          </a:r>
          <a:r>
            <a:rPr lang="ar-SA" sz="1600" b="1" kern="1200" dirty="0" smtClean="0">
              <a:solidFill>
                <a:schemeClr val="accent2">
                  <a:lumMod val="75000"/>
                </a:schemeClr>
              </a:solidFill>
              <a:latin typeface="Arial" pitchFamily="34" charset="0"/>
              <a:ea typeface="+mn-ea"/>
              <a:cs typeface="DecoType Naskh Variants" pitchFamily="2" charset="-78"/>
            </a:rPr>
            <a:t>فيدة</a:t>
          </a:r>
          <a:endParaRPr lang="ar-LY" sz="1800" b="1" kern="1200" dirty="0">
            <a:solidFill>
              <a:schemeClr val="accent2">
                <a:lumMod val="75000"/>
              </a:schemeClr>
            </a:solidFill>
            <a:latin typeface="Arial" pitchFamily="34" charset="0"/>
            <a:ea typeface="+mn-ea"/>
            <a:cs typeface="DecoType Naskh Variants" pitchFamily="2" charset="-78"/>
          </a:endParaRPr>
        </a:p>
      </dsp:txBody>
      <dsp:txXfrm>
        <a:off x="3311829" y="189564"/>
        <a:ext cx="905962" cy="905962"/>
      </dsp:txXfrm>
    </dsp:sp>
    <dsp:sp modelId="{116F2D56-98EB-4780-81BF-B8FC0EF51CF2}">
      <dsp:nvSpPr>
        <dsp:cNvPr id="0" name=""/>
        <dsp:cNvSpPr/>
      </dsp:nvSpPr>
      <dsp:spPr>
        <a:xfrm rot="1555578">
          <a:off x="4448541" y="839696"/>
          <a:ext cx="333104"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a:off x="4453570" y="904333"/>
        <a:ext cx="233173" cy="259447"/>
      </dsp:txXfrm>
    </dsp:sp>
    <dsp:sp modelId="{687C26D3-5485-4EC5-9262-12D5262079A6}">
      <dsp:nvSpPr>
        <dsp:cNvPr id="0" name=""/>
        <dsp:cNvSpPr/>
      </dsp:nvSpPr>
      <dsp:spPr>
        <a:xfrm>
          <a:off x="4841721" y="836892"/>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rtl="1">
            <a:lnSpc>
              <a:spcPct val="90000"/>
            </a:lnSpc>
            <a:spcBef>
              <a:spcPct val="0"/>
            </a:spcBef>
            <a:spcAft>
              <a:spcPct val="35000"/>
            </a:spcAft>
          </a:pPr>
          <a:r>
            <a:rPr lang="ar-LY" sz="4000" b="1" kern="1200" dirty="0" smtClean="0">
              <a:solidFill>
                <a:schemeClr val="accent2">
                  <a:lumMod val="75000"/>
                </a:schemeClr>
              </a:solidFill>
              <a:latin typeface="Arial" pitchFamily="34" charset="0"/>
              <a:ea typeface="+mn-ea"/>
              <a:cs typeface="DecoType Naskh Variants" pitchFamily="2" charset="-78"/>
            </a:rPr>
            <a:t>القيادة</a:t>
          </a:r>
          <a:endParaRPr lang="ar-LY" sz="1600" b="1" kern="1200" dirty="0">
            <a:solidFill>
              <a:schemeClr val="accent2">
                <a:lumMod val="75000"/>
              </a:schemeClr>
            </a:solidFill>
            <a:latin typeface="Arial" pitchFamily="34" charset="0"/>
            <a:ea typeface="+mn-ea"/>
            <a:cs typeface="DecoType Naskh Variants" pitchFamily="2" charset="-78"/>
          </a:endParaRPr>
        </a:p>
      </dsp:txBody>
      <dsp:txXfrm>
        <a:off x="5029352" y="1024523"/>
        <a:ext cx="905962" cy="905962"/>
      </dsp:txXfrm>
    </dsp:sp>
    <dsp:sp modelId="{55F7B760-79DD-4BB1-B902-A2E2BC06F086}">
      <dsp:nvSpPr>
        <dsp:cNvPr id="0" name=""/>
        <dsp:cNvSpPr/>
      </dsp:nvSpPr>
      <dsp:spPr>
        <a:xfrm rot="4631261">
          <a:off x="5523188" y="2189953"/>
          <a:ext cx="340681"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a:off x="5562958" y="2226606"/>
        <a:ext cx="238477" cy="259447"/>
      </dsp:txXfrm>
    </dsp:sp>
    <dsp:sp modelId="{03B721EB-BCB2-4564-B3A3-A1E561747B32}">
      <dsp:nvSpPr>
        <dsp:cNvPr id="0" name=""/>
        <dsp:cNvSpPr/>
      </dsp:nvSpPr>
      <dsp:spPr>
        <a:xfrm>
          <a:off x="5268388" y="2713007"/>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ar-LY" sz="1800" b="1" kern="1200" dirty="0" smtClean="0">
              <a:solidFill>
                <a:schemeClr val="accent2">
                  <a:lumMod val="75000"/>
                </a:schemeClr>
              </a:solidFill>
              <a:latin typeface="Arial" pitchFamily="34" charset="0"/>
              <a:ea typeface="+mn-ea"/>
              <a:cs typeface="DecoType Naskh Variants" pitchFamily="2" charset="-78"/>
            </a:rPr>
            <a:t>مشاركة </a:t>
          </a:r>
          <a:r>
            <a:rPr lang="ar-SA" sz="1800" b="1" kern="1200" dirty="0" smtClean="0">
              <a:solidFill>
                <a:schemeClr val="accent2">
                  <a:lumMod val="75000"/>
                </a:schemeClr>
              </a:solidFill>
              <a:latin typeface="Arial" pitchFamily="34" charset="0"/>
              <a:ea typeface="+mn-ea"/>
              <a:cs typeface="DecoType Naskh Variants" pitchFamily="2" charset="-78"/>
            </a:rPr>
            <a:t>الأفراد</a:t>
          </a:r>
          <a:endParaRPr lang="ar-LY" sz="1800" b="1" kern="1200" dirty="0">
            <a:solidFill>
              <a:schemeClr val="accent2">
                <a:lumMod val="75000"/>
              </a:schemeClr>
            </a:solidFill>
            <a:latin typeface="Arial" pitchFamily="34" charset="0"/>
            <a:ea typeface="+mn-ea"/>
            <a:cs typeface="DecoType Naskh Variants" pitchFamily="2" charset="-78"/>
          </a:endParaRPr>
        </a:p>
      </dsp:txBody>
      <dsp:txXfrm>
        <a:off x="5456019" y="2900638"/>
        <a:ext cx="905962" cy="905962"/>
      </dsp:txXfrm>
    </dsp:sp>
    <dsp:sp modelId="{2FE0E177-BFB5-48AE-B754-B11EDFD626FA}">
      <dsp:nvSpPr>
        <dsp:cNvPr id="0" name=""/>
        <dsp:cNvSpPr/>
      </dsp:nvSpPr>
      <dsp:spPr>
        <a:xfrm rot="7714272">
          <a:off x="5144669" y="3882141"/>
          <a:ext cx="340870"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rot="10800000">
        <a:off x="5227679" y="3928648"/>
        <a:ext cx="238609" cy="259447"/>
      </dsp:txXfrm>
    </dsp:sp>
    <dsp:sp modelId="{8B8D8F93-05DF-4DBE-A67B-FEEB211544CB}">
      <dsp:nvSpPr>
        <dsp:cNvPr id="0" name=""/>
        <dsp:cNvSpPr/>
      </dsp:nvSpPr>
      <dsp:spPr>
        <a:xfrm>
          <a:off x="4068566" y="4217550"/>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ar-SA" sz="3200" b="1" kern="1200" dirty="0" smtClean="0">
              <a:solidFill>
                <a:schemeClr val="accent2">
                  <a:lumMod val="75000"/>
                </a:schemeClr>
              </a:solidFill>
              <a:latin typeface="Arial" pitchFamily="34" charset="0"/>
              <a:ea typeface="+mn-ea"/>
              <a:cs typeface="DecoType Naskh Variants" pitchFamily="2" charset="-78"/>
            </a:rPr>
            <a:t>منهج </a:t>
          </a:r>
          <a:r>
            <a:rPr lang="ar-LY" sz="3200" b="1" kern="1200" dirty="0" smtClean="0">
              <a:solidFill>
                <a:schemeClr val="accent2">
                  <a:lumMod val="75000"/>
                </a:schemeClr>
              </a:solidFill>
              <a:latin typeface="Arial" pitchFamily="34" charset="0"/>
              <a:ea typeface="+mn-ea"/>
              <a:cs typeface="DecoType Naskh Variants" pitchFamily="2" charset="-78"/>
            </a:rPr>
            <a:t>العملية </a:t>
          </a:r>
          <a:endParaRPr lang="ar-LY" sz="3200" b="1" kern="1200" dirty="0">
            <a:solidFill>
              <a:schemeClr val="accent2">
                <a:lumMod val="75000"/>
              </a:schemeClr>
            </a:solidFill>
            <a:latin typeface="Arial" pitchFamily="34" charset="0"/>
            <a:ea typeface="+mn-ea"/>
            <a:cs typeface="DecoType Naskh Variants" pitchFamily="2" charset="-78"/>
          </a:endParaRPr>
        </a:p>
      </dsp:txBody>
      <dsp:txXfrm>
        <a:off x="4256197" y="4405181"/>
        <a:ext cx="905962" cy="905962"/>
      </dsp:txXfrm>
    </dsp:sp>
    <dsp:sp modelId="{CF962791-D63A-4E83-8904-6BD56F9F1471}">
      <dsp:nvSpPr>
        <dsp:cNvPr id="0" name=""/>
        <dsp:cNvSpPr/>
      </dsp:nvSpPr>
      <dsp:spPr>
        <a:xfrm rot="10800008">
          <a:off x="3587365" y="4641953"/>
          <a:ext cx="340048"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rot="10800000">
        <a:off x="3689379" y="4728436"/>
        <a:ext cx="238034" cy="259447"/>
      </dsp:txXfrm>
    </dsp:sp>
    <dsp:sp modelId="{9A2585CC-DF41-4C78-AACF-115336FE63CF}">
      <dsp:nvSpPr>
        <dsp:cNvPr id="0" name=""/>
        <dsp:cNvSpPr/>
      </dsp:nvSpPr>
      <dsp:spPr>
        <a:xfrm>
          <a:off x="2145741" y="4217545"/>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ar-SA" sz="2800" b="1" kern="1200" dirty="0" smtClean="0">
              <a:solidFill>
                <a:schemeClr val="accent2">
                  <a:lumMod val="75000"/>
                </a:schemeClr>
              </a:solidFill>
              <a:latin typeface="Arial" pitchFamily="34" charset="0"/>
              <a:ea typeface="+mn-ea"/>
              <a:cs typeface="DecoType Naskh Variants" pitchFamily="2" charset="-78"/>
            </a:rPr>
            <a:t>التحسين</a:t>
          </a:r>
          <a:endParaRPr lang="ar-LY" sz="2800" b="1" kern="1200" dirty="0">
            <a:solidFill>
              <a:schemeClr val="accent2">
                <a:lumMod val="75000"/>
              </a:schemeClr>
            </a:solidFill>
            <a:latin typeface="Arial" pitchFamily="34" charset="0"/>
            <a:ea typeface="+mn-ea"/>
            <a:cs typeface="DecoType Naskh Variants" pitchFamily="2" charset="-78"/>
          </a:endParaRPr>
        </a:p>
      </dsp:txBody>
      <dsp:txXfrm>
        <a:off x="2333372" y="4405176"/>
        <a:ext cx="905962" cy="905962"/>
      </dsp:txXfrm>
    </dsp:sp>
    <dsp:sp modelId="{922B6B7B-5F8F-4FFA-9597-536E0A0616B0}">
      <dsp:nvSpPr>
        <dsp:cNvPr id="0" name=""/>
        <dsp:cNvSpPr/>
      </dsp:nvSpPr>
      <dsp:spPr>
        <a:xfrm rot="13908556">
          <a:off x="2052387" y="3910441"/>
          <a:ext cx="317030"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rot="10800000">
        <a:off x="2129344" y="4034300"/>
        <a:ext cx="221921" cy="259447"/>
      </dsp:txXfrm>
    </dsp:sp>
    <dsp:sp modelId="{93A3FD75-6F79-406A-99D2-F7CB27009946}">
      <dsp:nvSpPr>
        <dsp:cNvPr id="0" name=""/>
        <dsp:cNvSpPr/>
      </dsp:nvSpPr>
      <dsp:spPr>
        <a:xfrm>
          <a:off x="856507" y="2713010"/>
          <a:ext cx="149257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ar-SA" sz="2000" b="1" kern="1200" dirty="0" smtClean="0">
              <a:solidFill>
                <a:schemeClr val="accent2">
                  <a:lumMod val="75000"/>
                </a:schemeClr>
              </a:solidFill>
              <a:latin typeface="Arial" pitchFamily="34" charset="0"/>
              <a:ea typeface="+mn-ea"/>
              <a:cs typeface="DecoType Naskh Variants" pitchFamily="2" charset="-78"/>
            </a:rPr>
            <a:t>اتخاذ القرار المبني على الدليل</a:t>
          </a:r>
          <a:endParaRPr lang="ar-LY" sz="2000" b="1" kern="1200" dirty="0">
            <a:solidFill>
              <a:schemeClr val="accent2">
                <a:lumMod val="75000"/>
              </a:schemeClr>
            </a:solidFill>
            <a:latin typeface="Arial" pitchFamily="34" charset="0"/>
            <a:ea typeface="+mn-ea"/>
            <a:cs typeface="DecoType Naskh Variants" pitchFamily="2" charset="-78"/>
          </a:endParaRPr>
        </a:p>
      </dsp:txBody>
      <dsp:txXfrm>
        <a:off x="1075089" y="2900641"/>
        <a:ext cx="1055410" cy="905962"/>
      </dsp:txXfrm>
    </dsp:sp>
    <dsp:sp modelId="{2735AF52-DD33-4CF6-8998-86D5DC4F3A31}">
      <dsp:nvSpPr>
        <dsp:cNvPr id="0" name=""/>
        <dsp:cNvSpPr/>
      </dsp:nvSpPr>
      <dsp:spPr>
        <a:xfrm rot="16971452">
          <a:off x="1645928" y="2206649"/>
          <a:ext cx="338628"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a:off x="1685419" y="2342652"/>
        <a:ext cx="237040" cy="259447"/>
      </dsp:txXfrm>
    </dsp:sp>
    <dsp:sp modelId="{54D10487-784E-474B-AEB5-2047B7CE020E}">
      <dsp:nvSpPr>
        <dsp:cNvPr id="0" name=""/>
        <dsp:cNvSpPr/>
      </dsp:nvSpPr>
      <dsp:spPr>
        <a:xfrm>
          <a:off x="1390406" y="836899"/>
          <a:ext cx="1281224" cy="1281224"/>
        </a:xfrm>
        <a:prstGeom prst="ellipse">
          <a:avLst/>
        </a:prstGeom>
        <a:solidFill>
          <a:srgbClr val="E9C2C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ar-SA" sz="2800" b="1" kern="1200" dirty="0" smtClean="0">
              <a:solidFill>
                <a:schemeClr val="accent2">
                  <a:lumMod val="75000"/>
                </a:schemeClr>
              </a:solidFill>
              <a:latin typeface="Arial" pitchFamily="34" charset="0"/>
              <a:ea typeface="+mn-ea"/>
              <a:cs typeface="DecoType Naskh Variants" pitchFamily="2" charset="-78"/>
            </a:rPr>
            <a:t>إدارة العلاقات</a:t>
          </a:r>
          <a:endParaRPr lang="ar-LY" sz="2800" b="1" kern="1200" dirty="0">
            <a:solidFill>
              <a:schemeClr val="accent2">
                <a:lumMod val="75000"/>
              </a:schemeClr>
            </a:solidFill>
            <a:latin typeface="Arial" pitchFamily="34" charset="0"/>
            <a:ea typeface="+mn-ea"/>
            <a:cs typeface="DecoType Naskh Variants" pitchFamily="2" charset="-78"/>
          </a:endParaRPr>
        </a:p>
      </dsp:txBody>
      <dsp:txXfrm>
        <a:off x="1578037" y="1024530"/>
        <a:ext cx="905962" cy="905962"/>
      </dsp:txXfrm>
    </dsp:sp>
    <dsp:sp modelId="{8667D283-527B-4686-B2F1-70928E8F9B33}">
      <dsp:nvSpPr>
        <dsp:cNvPr id="0" name=""/>
        <dsp:cNvSpPr/>
      </dsp:nvSpPr>
      <dsp:spPr>
        <a:xfrm rot="20057117">
          <a:off x="2718788" y="848007"/>
          <a:ext cx="340867" cy="43241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ar-LY" sz="1600" b="1" kern="1200">
            <a:effectLst>
              <a:outerShdw blurRad="38100" dist="38100" dir="2700000" algn="tl">
                <a:srgbClr val="000000">
                  <a:alpha val="43137"/>
                </a:srgbClr>
              </a:outerShdw>
            </a:effectLst>
          </a:endParaRPr>
        </a:p>
      </dsp:txBody>
      <dsp:txXfrm>
        <a:off x="2723852" y="956675"/>
        <a:ext cx="238607" cy="2594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F99A9DD-BDA2-4E9C-B3A5-702EDC14DA87}" type="datetimeFigureOut">
              <a:rPr lang="ar-SA" smtClean="0"/>
              <a:pPr/>
              <a:t>4/17/1445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25A48A0-A36D-479E-BF5E-B3981C115AEB}"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325A48A0-A36D-479E-BF5E-B3981C115AEB}" type="slidenum">
              <a:rPr lang="ar-SA" smtClean="0"/>
              <a:pPr/>
              <a:t>8</a:t>
            </a:fld>
            <a:endParaRPr lang="ar-SA"/>
          </a:p>
        </p:txBody>
      </p:sp>
    </p:spTree>
    <p:extLst>
      <p:ext uri="{BB962C8B-B14F-4D97-AF65-F5344CB8AC3E}">
        <p14:creationId xmlns:p14="http://schemas.microsoft.com/office/powerpoint/2010/main" val="391573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325A48A0-A36D-479E-BF5E-B3981C115AEB}" type="slidenum">
              <a:rPr lang="ar-SA" smtClean="0"/>
              <a:pPr/>
              <a:t>99</a:t>
            </a:fld>
            <a:endParaRPr lang="ar-SA"/>
          </a:p>
        </p:txBody>
      </p:sp>
    </p:spTree>
    <p:extLst>
      <p:ext uri="{BB962C8B-B14F-4D97-AF65-F5344CB8AC3E}">
        <p14:creationId xmlns:p14="http://schemas.microsoft.com/office/powerpoint/2010/main" val="373696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325A48A0-A36D-479E-BF5E-B3981C115AEB}" type="slidenum">
              <a:rPr lang="ar-SA" smtClean="0"/>
              <a:pPr/>
              <a:t>118</a:t>
            </a:fld>
            <a:endParaRPr lang="ar-SA"/>
          </a:p>
        </p:txBody>
      </p:sp>
    </p:spTree>
    <p:extLst>
      <p:ext uri="{BB962C8B-B14F-4D97-AF65-F5344CB8AC3E}">
        <p14:creationId xmlns:p14="http://schemas.microsoft.com/office/powerpoint/2010/main" val="195264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3BC8FD99-684B-485B-A599-B1A45DA6EEDD}" type="datetimeFigureOut">
              <a:rPr lang="ar-SA" smtClean="0"/>
              <a:pPr/>
              <a:t>4/17/1445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3BC8FD99-684B-485B-A599-B1A45DA6EEDD}" type="datetimeFigureOut">
              <a:rPr lang="ar-SA" smtClean="0"/>
              <a:pPr/>
              <a:t>4/17/1445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3BC8FD99-684B-485B-A599-B1A45DA6EEDD}" type="datetimeFigureOut">
              <a:rPr lang="ar-SA" smtClean="0"/>
              <a:pPr/>
              <a:t>4/17/1445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3BC8FD99-684B-485B-A599-B1A45DA6EEDD}" type="datetimeFigureOut">
              <a:rPr lang="ar-SA" smtClean="0"/>
              <a:pPr/>
              <a:t>4/17/1445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3BC8FD99-684B-485B-A599-B1A45DA6EEDD}" type="datetimeFigureOut">
              <a:rPr lang="ar-SA" smtClean="0"/>
              <a:pPr/>
              <a:t>4/17/1445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3BC8FD99-684B-485B-A599-B1A45DA6EEDD}" type="datetimeFigureOut">
              <a:rPr lang="ar-SA" smtClean="0"/>
              <a:pPr/>
              <a:t>4/17/1445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FB02145-473B-4DD1-B6C6-59006F188F33}"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BC8FD99-684B-485B-A599-B1A45DA6EEDD}" type="datetimeFigureOut">
              <a:rPr lang="ar-SA" smtClean="0"/>
              <a:pPr/>
              <a:t>4/17/1445</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FB02145-473B-4DD1-B6C6-59006F188F33}"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pic>
        <p:nvPicPr>
          <p:cNvPr id="4" name="Picture 2" descr="http://www.ar-des.com/sites/default/files/ksu_1.png?1391685715"/>
          <p:cNvPicPr>
            <a:picLocks noChangeAspect="1" noChangeArrowheads="1"/>
          </p:cNvPicPr>
          <p:nvPr/>
        </p:nvPicPr>
        <p:blipFill>
          <a:blip r:embed="rId2">
            <a:clrChange>
              <a:clrFrom>
                <a:srgbClr val="FFFFFF"/>
              </a:clrFrom>
              <a:clrTo>
                <a:srgbClr val="FFFFFF">
                  <a:alpha val="0"/>
                </a:srgbClr>
              </a:clrTo>
            </a:clrChange>
          </a:blip>
          <a:srcRect l="3766" t="23810" r="55187" b="34275"/>
          <a:stretch>
            <a:fillRect/>
          </a:stretch>
        </p:blipFill>
        <p:spPr bwMode="auto">
          <a:xfrm>
            <a:off x="5841206" y="154781"/>
            <a:ext cx="1928794" cy="735984"/>
          </a:xfrm>
          <a:prstGeom prst="rect">
            <a:avLst/>
          </a:prstGeom>
          <a:noFill/>
        </p:spPr>
      </p:pic>
      <p:sp>
        <p:nvSpPr>
          <p:cNvPr id="5" name="مربع نص 4"/>
          <p:cNvSpPr txBox="1"/>
          <p:nvPr/>
        </p:nvSpPr>
        <p:spPr>
          <a:xfrm>
            <a:off x="5257800" y="914400"/>
            <a:ext cx="2514600" cy="400110"/>
          </a:xfrm>
          <a:prstGeom prst="rect">
            <a:avLst/>
          </a:prstGeom>
          <a:noFill/>
        </p:spPr>
        <p:txBody>
          <a:bodyPr wrap="square" rtlCol="1">
            <a:spAutoFit/>
          </a:bodyPr>
          <a:lstStyle/>
          <a:p>
            <a:r>
              <a:rPr lang="ar-SA" sz="2000" dirty="0">
                <a:solidFill>
                  <a:schemeClr val="bg1">
                    <a:lumMod val="50000"/>
                  </a:schemeClr>
                </a:solidFill>
                <a:latin typeface="GE Dinar Two" pitchFamily="18" charset="-78"/>
                <a:ea typeface="GE Dinar Two" pitchFamily="18" charset="-78"/>
                <a:cs typeface="GE Dinar Two" pitchFamily="18" charset="-78"/>
              </a:rPr>
              <a:t>عمادة التطوير والجودة</a:t>
            </a: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ربع نص 6"/>
          <p:cNvSpPr txBox="1"/>
          <p:nvPr/>
        </p:nvSpPr>
        <p:spPr>
          <a:xfrm>
            <a:off x="3778998" y="2362200"/>
            <a:ext cx="3993402" cy="584775"/>
          </a:xfrm>
          <a:prstGeom prst="rect">
            <a:avLst/>
          </a:prstGeom>
          <a:noFill/>
        </p:spPr>
        <p:txBody>
          <a:bodyPr wrap="none" rtlCol="1">
            <a:spAutoFit/>
          </a:bodyPr>
          <a:lstStyle/>
          <a:p>
            <a:r>
              <a:rPr lang="ar-SA" sz="3200" b="1" dirty="0">
                <a:solidFill>
                  <a:srgbClr val="740000"/>
                </a:solidFill>
                <a:latin typeface="GE Dinar Two" pitchFamily="18" charset="-78"/>
                <a:ea typeface="GE Dinar Two" pitchFamily="18" charset="-78"/>
                <a:cs typeface="GE Dinar Two" pitchFamily="18" charset="-78"/>
              </a:rPr>
              <a:t>الحمد لله رب العالمين</a:t>
            </a:r>
          </a:p>
        </p:txBody>
      </p:sp>
      <p:sp>
        <p:nvSpPr>
          <p:cNvPr id="8" name="مربع نص 7"/>
          <p:cNvSpPr txBox="1"/>
          <p:nvPr/>
        </p:nvSpPr>
        <p:spPr>
          <a:xfrm>
            <a:off x="1590895" y="3886200"/>
            <a:ext cx="5030544" cy="584775"/>
          </a:xfrm>
          <a:prstGeom prst="rect">
            <a:avLst/>
          </a:prstGeom>
          <a:noFill/>
        </p:spPr>
        <p:txBody>
          <a:bodyPr wrap="none" rtlCol="1">
            <a:spAutoFit/>
          </a:bodyPr>
          <a:lstStyle/>
          <a:p>
            <a:r>
              <a:rPr lang="ar-SA" sz="3200" b="1" dirty="0" smtClean="0">
                <a:solidFill>
                  <a:srgbClr val="740000"/>
                </a:solidFill>
                <a:latin typeface="GE Dinar Two" pitchFamily="18" charset="-78"/>
                <a:ea typeface="GE Dinar Two" pitchFamily="18" charset="-78"/>
                <a:cs typeface="GE Dinar Two" pitchFamily="18" charset="-78"/>
              </a:rPr>
              <a:t>وأفضل </a:t>
            </a:r>
            <a:r>
              <a:rPr lang="ar-SA" sz="3200" b="1" dirty="0">
                <a:solidFill>
                  <a:srgbClr val="740000"/>
                </a:solidFill>
                <a:latin typeface="GE Dinar Two" pitchFamily="18" charset="-78"/>
                <a:ea typeface="GE Dinar Two" pitchFamily="18" charset="-78"/>
                <a:cs typeface="GE Dinar Two" pitchFamily="18" charset="-78"/>
              </a:rPr>
              <a:t>الصلاة وأتم التسليم</a:t>
            </a:r>
          </a:p>
        </p:txBody>
      </p:sp>
      <p:sp>
        <p:nvSpPr>
          <p:cNvPr id="9" name="مربع نص 8"/>
          <p:cNvSpPr txBox="1"/>
          <p:nvPr/>
        </p:nvSpPr>
        <p:spPr>
          <a:xfrm>
            <a:off x="6838" y="5334000"/>
            <a:ext cx="7590539" cy="584775"/>
          </a:xfrm>
          <a:prstGeom prst="rect">
            <a:avLst/>
          </a:prstGeom>
          <a:noFill/>
        </p:spPr>
        <p:txBody>
          <a:bodyPr wrap="none" rtlCol="1">
            <a:spAutoFit/>
          </a:bodyPr>
          <a:lstStyle/>
          <a:p>
            <a:r>
              <a:rPr lang="ar-SA" sz="3200" b="1" dirty="0">
                <a:solidFill>
                  <a:srgbClr val="740000"/>
                </a:solidFill>
                <a:latin typeface="GE Dinar Two" pitchFamily="18" charset="-78"/>
                <a:ea typeface="GE Dinar Two" pitchFamily="18" charset="-78"/>
                <a:cs typeface="GE Dinar Two" pitchFamily="18" charset="-78"/>
              </a:rPr>
              <a:t>على سيدنا محمد وعلى آله وصحبه أجمعين</a:t>
            </a:r>
          </a:p>
        </p:txBody>
      </p:sp>
      <p:cxnSp>
        <p:nvCxnSpPr>
          <p:cNvPr id="11" name="رابط مستقيم 10"/>
          <p:cNvCxnSpPr/>
          <p:nvPr/>
        </p:nvCxnSpPr>
        <p:spPr bwMode="auto">
          <a:xfrm rot="10800000" flipV="1">
            <a:off x="381000" y="885825"/>
            <a:ext cx="5410232" cy="9506"/>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17" name="رابط مستقيم 16"/>
          <p:cNvCxnSpPr/>
          <p:nvPr/>
        </p:nvCxnSpPr>
        <p:spPr>
          <a:xfrm rot="10800000">
            <a:off x="304800" y="159544"/>
            <a:ext cx="5486400" cy="1588"/>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19" name="رابط مستقيم 18"/>
          <p:cNvCxnSpPr/>
          <p:nvPr/>
        </p:nvCxnSpPr>
        <p:spPr bwMode="auto">
          <a:xfrm rot="10800000">
            <a:off x="5334000" y="1295400"/>
            <a:ext cx="2286032" cy="1588"/>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ربع نص 4"/>
          <p:cNvSpPr txBox="1"/>
          <p:nvPr/>
        </p:nvSpPr>
        <p:spPr>
          <a:xfrm>
            <a:off x="0" y="1524000"/>
            <a:ext cx="7772403" cy="4755148"/>
          </a:xfrm>
          <a:prstGeom prst="rect">
            <a:avLst/>
          </a:prstGeom>
          <a:noFill/>
        </p:spPr>
        <p:txBody>
          <a:bodyPr wrap="square" rtlCol="1">
            <a:spAutoFit/>
          </a:bodyPr>
          <a:lstStyle/>
          <a:p>
            <a:pPr algn="just"/>
            <a:r>
              <a:rPr lang="ar-SA" sz="4000" dirty="0" smtClean="0">
                <a:solidFill>
                  <a:schemeClr val="accent6">
                    <a:lumMod val="75000"/>
                  </a:schemeClr>
                </a:solidFill>
                <a:latin typeface="GE Dinar Two" pitchFamily="18" charset="-78"/>
                <a:ea typeface="GE Dinar Two" pitchFamily="18" charset="-78"/>
                <a:cs typeface="GE Dinar Two" pitchFamily="18" charset="-78"/>
              </a:rPr>
              <a:t>أعضاء مشاركة</a:t>
            </a:r>
            <a:endParaRPr lang="ar-SA" sz="4000" dirty="0">
              <a:solidFill>
                <a:schemeClr val="accent6">
                  <a:lumMod val="75000"/>
                </a:schemeClr>
              </a:solidFill>
              <a:latin typeface="GE Dinar Two" pitchFamily="18" charset="-78"/>
              <a:ea typeface="GE Dinar Two" pitchFamily="18" charset="-78"/>
              <a:cs typeface="GE Dinar Two" pitchFamily="18" charset="-78"/>
            </a:endParaRPr>
          </a:p>
          <a:p>
            <a:pPr algn="just"/>
            <a:r>
              <a:rPr lang="ar-SA" sz="3500" dirty="0" smtClean="0">
                <a:solidFill>
                  <a:srgbClr val="640000"/>
                </a:solidFill>
                <a:latin typeface="GE Dinar Two" pitchFamily="18" charset="-78"/>
                <a:ea typeface="GE Dinar Two" pitchFamily="18" charset="-78"/>
                <a:cs typeface="GE Dinar Two" pitchFamily="18" charset="-78"/>
              </a:rPr>
              <a:t>هذه الأعضاء من بلدان </a:t>
            </a:r>
            <a:r>
              <a:rPr lang="ar-SA" sz="3500" dirty="0">
                <a:solidFill>
                  <a:srgbClr val="640000"/>
                </a:solidFill>
                <a:latin typeface="GE Dinar Two" pitchFamily="18" charset="-78"/>
                <a:ea typeface="GE Dinar Two" pitchFamily="18" charset="-78"/>
                <a:cs typeface="GE Dinar Two" pitchFamily="18" charset="-78"/>
              </a:rPr>
              <a:t>ذات الاقتصاديات الضعيفة</a:t>
            </a:r>
            <a:r>
              <a:rPr lang="ar-SA" sz="3500" dirty="0" smtClean="0">
                <a:solidFill>
                  <a:srgbClr val="640000"/>
                </a:solidFill>
                <a:latin typeface="GE Dinar Two" pitchFamily="18" charset="-78"/>
                <a:ea typeface="GE Dinar Two" pitchFamily="18" charset="-78"/>
                <a:cs typeface="GE Dinar Two" pitchFamily="18" charset="-78"/>
              </a:rPr>
              <a:t>،.حيث أنهم يشاركون </a:t>
            </a:r>
            <a:r>
              <a:rPr lang="ar-SA" sz="3500" dirty="0">
                <a:solidFill>
                  <a:srgbClr val="640000"/>
                </a:solidFill>
                <a:latin typeface="GE Dinar Two" pitchFamily="18" charset="-78"/>
                <a:ea typeface="GE Dinar Two" pitchFamily="18" charset="-78"/>
                <a:cs typeface="GE Dinar Two" pitchFamily="18" charset="-78"/>
              </a:rPr>
              <a:t>برسوم عضويّة مخفّضة، ويحق لهذه الأعضاء متابعة تطوير  </a:t>
            </a:r>
            <a:r>
              <a:rPr lang="ar-SA" sz="3500" dirty="0" smtClean="0">
                <a:solidFill>
                  <a:srgbClr val="640000"/>
                </a:solidFill>
                <a:latin typeface="GE Dinar Two" pitchFamily="18" charset="-78"/>
                <a:ea typeface="GE Dinar Two" pitchFamily="18" charset="-78"/>
                <a:cs typeface="GE Dinar Two" pitchFamily="18" charset="-78"/>
              </a:rPr>
              <a:t>المعايير ويطلق </a:t>
            </a:r>
            <a:r>
              <a:rPr lang="ar-SA" sz="3500" dirty="0">
                <a:solidFill>
                  <a:srgbClr val="640000"/>
                </a:solidFill>
                <a:latin typeface="GE Dinar Two" pitchFamily="18" charset="-78"/>
                <a:ea typeface="GE Dinar Two" pitchFamily="18" charset="-78"/>
                <a:cs typeface="GE Dinar Two" pitchFamily="18" charset="-78"/>
              </a:rPr>
              <a:t>عليهم اسم أعضاء </a:t>
            </a:r>
            <a:r>
              <a:rPr lang="en-US" sz="4400" b="1" dirty="0">
                <a:solidFill>
                  <a:schemeClr val="accent6">
                    <a:lumMod val="75000"/>
                  </a:schemeClr>
                </a:solidFill>
                <a:latin typeface="Agency FB" pitchFamily="34" charset="0"/>
                <a:ea typeface="GE Dinar Two" pitchFamily="18" charset="-78"/>
                <a:cs typeface="GE Dinar Two" pitchFamily="18" charset="-78"/>
              </a:rPr>
              <a:t>P</a:t>
            </a:r>
            <a:r>
              <a:rPr lang="ar-SA" sz="3500" dirty="0">
                <a:solidFill>
                  <a:srgbClr val="640000"/>
                </a:solidFill>
                <a:latin typeface="GE Dinar Two" pitchFamily="18" charset="-78"/>
                <a:ea typeface="GE Dinar Two" pitchFamily="18" charset="-78"/>
                <a:cs typeface="GE Dinar Two" pitchFamily="18" charset="-78"/>
              </a:rPr>
              <a:t> </a:t>
            </a:r>
            <a:r>
              <a:rPr lang="ar-SA" sz="2800" dirty="0" smtClean="0">
                <a:solidFill>
                  <a:srgbClr val="640000"/>
                </a:solidFill>
                <a:latin typeface="GE Dinar Two" pitchFamily="18" charset="-78"/>
                <a:ea typeface="GE Dinar Two" pitchFamily="18" charset="-78"/>
                <a:cs typeface="GE Dinar Two" pitchFamily="18" charset="-78"/>
              </a:rPr>
              <a:t>(</a:t>
            </a:r>
            <a:r>
              <a:rPr lang="en-US" sz="2800" b="1" dirty="0">
                <a:solidFill>
                  <a:srgbClr val="E46C0A"/>
                </a:solidFill>
                <a:latin typeface="Agency FB" panose="020B0503020202020204" pitchFamily="34" charset="0"/>
                <a:ea typeface="GE Dinar Two" pitchFamily="18" charset="-78"/>
                <a:cs typeface="GE Dinar Two" pitchFamily="18" charset="-78"/>
              </a:rPr>
              <a:t>P</a:t>
            </a:r>
            <a:r>
              <a:rPr lang="en-US" sz="2800" dirty="0">
                <a:solidFill>
                  <a:srgbClr val="640000"/>
                </a:solidFill>
                <a:latin typeface="Agency FB" panose="020B0503020202020204" pitchFamily="34" charset="0"/>
                <a:ea typeface="GE Dinar Two" pitchFamily="18" charset="-78"/>
                <a:cs typeface="GE Dinar Two" pitchFamily="18" charset="-78"/>
              </a:rPr>
              <a:t>articipating members</a:t>
            </a:r>
            <a:r>
              <a:rPr lang="ar-SA" sz="2800" dirty="0" smtClean="0">
                <a:solidFill>
                  <a:srgbClr val="640000"/>
                </a:solidFill>
                <a:latin typeface="GE Dinar Two" pitchFamily="18" charset="-78"/>
                <a:ea typeface="GE Dinar Two" pitchFamily="18" charset="-78"/>
                <a:cs typeface="GE Dinar Two" pitchFamily="18" charset="-78"/>
              </a:rPr>
              <a:t>) </a:t>
            </a:r>
            <a:r>
              <a:rPr lang="ar-SA" sz="3500" dirty="0" smtClean="0">
                <a:solidFill>
                  <a:srgbClr val="640000"/>
                </a:solidFill>
                <a:latin typeface="GE Dinar Two" pitchFamily="18" charset="-78"/>
                <a:ea typeface="GE Dinar Two" pitchFamily="18" charset="-78"/>
                <a:cs typeface="GE Dinar Two" pitchFamily="18" charset="-78"/>
              </a:rPr>
              <a:t>الأعضاء </a:t>
            </a:r>
            <a:r>
              <a:rPr lang="ar-SA" sz="3500" dirty="0">
                <a:solidFill>
                  <a:srgbClr val="640000"/>
                </a:solidFill>
                <a:latin typeface="GE Dinar Two" pitchFamily="18" charset="-78"/>
                <a:ea typeface="GE Dinar Two" pitchFamily="18" charset="-78"/>
                <a:cs typeface="GE Dinar Two" pitchFamily="18" charset="-78"/>
              </a:rPr>
              <a:t>المشاركون، بينما </a:t>
            </a:r>
            <a:r>
              <a:rPr lang="ar-SA" sz="3500" dirty="0" smtClean="0">
                <a:solidFill>
                  <a:srgbClr val="640000"/>
                </a:solidFill>
                <a:latin typeface="GE Dinar Two" pitchFamily="18" charset="-78"/>
                <a:ea typeface="GE Dinar Two" pitchFamily="18" charset="-78"/>
                <a:cs typeface="GE Dinar Two" pitchFamily="18" charset="-78"/>
              </a:rPr>
              <a:t>يسمّى </a:t>
            </a:r>
            <a:r>
              <a:rPr lang="ar-SA" sz="3500" dirty="0">
                <a:solidFill>
                  <a:srgbClr val="640000"/>
                </a:solidFill>
                <a:latin typeface="GE Dinar Two" pitchFamily="18" charset="-78"/>
                <a:ea typeface="GE Dinar Two" pitchFamily="18" charset="-78"/>
                <a:cs typeface="GE Dinar Two" pitchFamily="18" charset="-78"/>
              </a:rPr>
              <a:t>الأعضاء المراقبون بالأعضاء  </a:t>
            </a:r>
            <a:r>
              <a:rPr lang="en-US" sz="4400" b="1" dirty="0" smtClean="0">
                <a:solidFill>
                  <a:schemeClr val="accent6">
                    <a:lumMod val="75000"/>
                  </a:schemeClr>
                </a:solidFill>
                <a:latin typeface="Agency FB" pitchFamily="34" charset="0"/>
                <a:ea typeface="GE Dinar Two" pitchFamily="18" charset="-78"/>
                <a:cs typeface="GE Dinar Two" pitchFamily="18" charset="-78"/>
              </a:rPr>
              <a:t>O</a:t>
            </a:r>
            <a:r>
              <a:rPr lang="ar-SA" sz="4400" b="1" dirty="0" smtClean="0">
                <a:solidFill>
                  <a:schemeClr val="accent6">
                    <a:lumMod val="75000"/>
                  </a:schemeClr>
                </a:solidFill>
                <a:latin typeface="Agency FB" pitchFamily="34" charset="0"/>
                <a:ea typeface="GE Dinar Two" pitchFamily="18" charset="-78"/>
                <a:cs typeface="GE Dinar Two" pitchFamily="18" charset="-78"/>
              </a:rPr>
              <a:t> </a:t>
            </a:r>
            <a:r>
              <a:rPr lang="ar-SA" sz="2800" dirty="0">
                <a:solidFill>
                  <a:srgbClr val="640000"/>
                </a:solidFill>
                <a:latin typeface="GE Dinar Two" pitchFamily="18" charset="-78"/>
                <a:ea typeface="GE Dinar Two" pitchFamily="18" charset="-78"/>
                <a:cs typeface="GE Dinar Two" pitchFamily="18" charset="-78"/>
              </a:rPr>
              <a:t>(</a:t>
            </a:r>
            <a:r>
              <a:rPr lang="en-US" sz="2800" b="1" dirty="0">
                <a:solidFill>
                  <a:srgbClr val="E46C0A"/>
                </a:solidFill>
                <a:latin typeface="Agency FB" panose="020B0503020202020204" pitchFamily="34" charset="0"/>
                <a:ea typeface="GE Dinar Two" pitchFamily="18" charset="-78"/>
                <a:cs typeface="GE Dinar Two" pitchFamily="18" charset="-78"/>
              </a:rPr>
              <a:t>O</a:t>
            </a:r>
            <a:r>
              <a:rPr lang="en-US" sz="2800" dirty="0">
                <a:solidFill>
                  <a:srgbClr val="640000"/>
                </a:solidFill>
                <a:latin typeface="Agency FB" panose="020B0503020202020204" pitchFamily="34" charset="0"/>
                <a:ea typeface="GE Dinar Two" pitchFamily="18" charset="-78"/>
                <a:cs typeface="GE Dinar Two" pitchFamily="18" charset="-78"/>
              </a:rPr>
              <a:t>bserver</a:t>
            </a:r>
            <a:r>
              <a:rPr lang="en-US" sz="4400" b="1" dirty="0">
                <a:solidFill>
                  <a:schemeClr val="accent6">
                    <a:lumMod val="75000"/>
                  </a:schemeClr>
                </a:solidFill>
                <a:latin typeface="Agency FB" pitchFamily="34" charset="0"/>
                <a:ea typeface="GE Dinar Two" pitchFamily="18" charset="-78"/>
                <a:cs typeface="GE Dinar Two" pitchFamily="18" charset="-78"/>
              </a:rPr>
              <a:t> </a:t>
            </a:r>
            <a:r>
              <a:rPr lang="en-US" sz="2800" dirty="0">
                <a:solidFill>
                  <a:srgbClr val="640000"/>
                </a:solidFill>
                <a:latin typeface="Agency FB" panose="020B0503020202020204" pitchFamily="34" charset="0"/>
                <a:ea typeface="GE Dinar Two" pitchFamily="18" charset="-78"/>
                <a:cs typeface="GE Dinar Two" pitchFamily="18" charset="-78"/>
              </a:rPr>
              <a:t>members</a:t>
            </a:r>
            <a:r>
              <a:rPr lang="ar-SA" sz="2800" dirty="0">
                <a:solidFill>
                  <a:srgbClr val="640000"/>
                </a:solidFill>
                <a:latin typeface="GE Dinar Two" pitchFamily="18" charset="-78"/>
                <a:ea typeface="GE Dinar Two" pitchFamily="18" charset="-78"/>
                <a:cs typeface="GE Dinar Two" pitchFamily="18" charset="-78"/>
              </a:rPr>
              <a:t>)</a:t>
            </a:r>
            <a:r>
              <a:rPr lang="ar-SA" sz="3500" dirty="0" smtClean="0">
                <a:solidFill>
                  <a:srgbClr val="640000"/>
                </a:solidFill>
                <a:latin typeface="GE Dinar Two" pitchFamily="18" charset="-78"/>
                <a:ea typeface="GE Dinar Two" pitchFamily="18" charset="-78"/>
                <a:cs typeface="GE Dinar Two" pitchFamily="18" charset="-78"/>
              </a:rPr>
              <a:t>.</a:t>
            </a:r>
            <a:endParaRPr lang="ar-SA" sz="3500" dirty="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1066800"/>
            <a:ext cx="7772400" cy="794064"/>
          </a:xfrm>
          <a:prstGeom prst="rect">
            <a:avLst/>
          </a:prstGeom>
        </p:spPr>
        <p:txBody>
          <a:bodyPr wrap="square">
            <a:spAutoFit/>
          </a:bodyPr>
          <a:lstStyle/>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جدول المخاطر التي تتعلق</a:t>
            </a:r>
          </a:p>
          <a:p>
            <a:pPr lvl="0">
              <a:defRPr/>
            </a:pPr>
            <a:r>
              <a:rPr lang="ar-SA" b="1" dirty="0" smtClean="0">
                <a:solidFill>
                  <a:srgbClr val="640000"/>
                </a:solidFill>
                <a:latin typeface="GE Dinar Two" pitchFamily="18" charset="-78"/>
                <a:ea typeface="GE Dinar Two" pitchFamily="18" charset="-78"/>
                <a:cs typeface="GE Dinar Two" pitchFamily="18" charset="-78"/>
              </a:rPr>
              <a:t>بالجهات ذات العلاقة ( المؤثرة والمتأثرة) بنظام إدارة الجودة (</a:t>
            </a:r>
            <a:r>
              <a:rPr lang="en-US" b="1" dirty="0" smtClean="0">
                <a:solidFill>
                  <a:srgbClr val="640000"/>
                </a:solidFill>
                <a:latin typeface="GE Dinar Two" pitchFamily="18" charset="-78"/>
                <a:ea typeface="GE Dinar Two" pitchFamily="18" charset="-78"/>
                <a:cs typeface="GE Dinar Two" pitchFamily="18" charset="-78"/>
              </a:rPr>
              <a:t>ISO</a:t>
            </a:r>
            <a:r>
              <a:rPr lang="ar-SA" b="1" dirty="0" smtClean="0">
                <a:solidFill>
                  <a:srgbClr val="640000"/>
                </a:solidFill>
                <a:latin typeface="GE Dinar Two" pitchFamily="18" charset="-78"/>
                <a:ea typeface="GE Dinar Two" pitchFamily="18" charset="-78"/>
                <a:cs typeface="GE Dinar Two" pitchFamily="18" charset="-78"/>
              </a:rPr>
              <a:t>) للمؤسسة</a:t>
            </a:r>
            <a:endParaRPr lang="en-US" b="1" dirty="0" smtClean="0">
              <a:solidFill>
                <a:srgbClr val="640000"/>
              </a:solidFill>
              <a:latin typeface="GE Dinar Two" pitchFamily="18" charset="-78"/>
              <a:ea typeface="GE Dinar Two" pitchFamily="18" charset="-78"/>
              <a:cs typeface="GE Dinar Two" pitchFamily="18" charset="-78"/>
            </a:endParaRPr>
          </a:p>
        </p:txBody>
      </p:sp>
      <p:sp>
        <p:nvSpPr>
          <p:cNvPr id="9" name="مربع نص 8"/>
          <p:cNvSpPr txBox="1"/>
          <p:nvPr/>
        </p:nvSpPr>
        <p:spPr>
          <a:xfrm>
            <a:off x="3657602" y="76200"/>
            <a:ext cx="801822" cy="923330"/>
          </a:xfrm>
          <a:prstGeom prst="rect">
            <a:avLst/>
          </a:prstGeom>
          <a:noFill/>
        </p:spPr>
        <p:txBody>
          <a:bodyPr wrap="none" rtlCol="1">
            <a:spAutoFit/>
          </a:bodyPr>
          <a:lstStyle/>
          <a:p>
            <a:r>
              <a:rPr lang="ar-SA" sz="5400" dirty="0" smtClean="0">
                <a:solidFill>
                  <a:schemeClr val="accent2">
                    <a:lumMod val="50000"/>
                  </a:schemeClr>
                </a:solidFill>
                <a:latin typeface="Agency FB" pitchFamily="34" charset="0"/>
                <a:sym typeface="Wingdings"/>
              </a:rPr>
              <a:t></a:t>
            </a:r>
            <a:endParaRPr lang="ar-SA" sz="5400" dirty="0">
              <a:solidFill>
                <a:schemeClr val="accent2">
                  <a:lumMod val="50000"/>
                </a:schemeClr>
              </a:solidFill>
              <a:latin typeface="Agency FB" pitchFamily="34" charset="0"/>
            </a:endParaRPr>
          </a:p>
        </p:txBody>
      </p:sp>
      <p:pic>
        <p:nvPicPr>
          <p:cNvPr id="38914" name="Picture 2"/>
          <p:cNvPicPr>
            <a:picLocks noChangeAspect="1" noChangeArrowheads="1"/>
          </p:cNvPicPr>
          <p:nvPr/>
        </p:nvPicPr>
        <p:blipFill>
          <a:blip r:embed="rId2"/>
          <a:srcRect/>
          <a:stretch>
            <a:fillRect/>
          </a:stretch>
        </p:blipFill>
        <p:spPr bwMode="auto">
          <a:xfrm>
            <a:off x="0" y="1981200"/>
            <a:ext cx="7719665" cy="4419600"/>
          </a:xfrm>
          <a:prstGeom prst="rect">
            <a:avLst/>
          </a:prstGeom>
          <a:noFill/>
          <a:ln w="9525">
            <a:noFill/>
            <a:miter lim="800000"/>
            <a:headEnd/>
            <a:tailEnd/>
          </a:ln>
          <a:effectLst/>
        </p:spPr>
      </p:pic>
    </p:spTree>
    <p:extLst>
      <p:ext uri="{BB962C8B-B14F-4D97-AF65-F5344CB8AC3E}">
        <p14:creationId xmlns:p14="http://schemas.microsoft.com/office/powerpoint/2010/main" val="16691191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1467928" y="1125140"/>
            <a:ext cx="6914072" cy="923330"/>
          </a:xfrm>
          <a:prstGeom prst="rect">
            <a:avLst/>
          </a:prstGeom>
          <a:noFill/>
          <a:ln w="9525">
            <a:noFill/>
            <a:miter lim="800000"/>
            <a:headEnd/>
            <a:tailEnd/>
          </a:ln>
        </p:spPr>
        <p:txBody>
          <a:bodyPr wrap="none">
            <a:spAutoFit/>
          </a:bodyPr>
          <a:lstStyle/>
          <a:p>
            <a:pPr>
              <a:buFont typeface="Wingdings" pitchFamily="2" charset="2"/>
              <a:buChar char=""/>
            </a:pPr>
            <a:r>
              <a:rPr lang="ar-SA" sz="5400" dirty="0">
                <a:solidFill>
                  <a:srgbClr val="640000"/>
                </a:solidFill>
                <a:latin typeface="GE Dinar Two" pitchFamily="18" charset="-78"/>
                <a:ea typeface="GE Dinar Two" pitchFamily="18" charset="-78"/>
                <a:cs typeface="GE Dinar Two" pitchFamily="18" charset="-78"/>
              </a:rPr>
              <a:t>وصف </a:t>
            </a:r>
            <a:r>
              <a:rPr lang="ar-SA" sz="5400" dirty="0" smtClean="0">
                <a:solidFill>
                  <a:srgbClr val="640000"/>
                </a:solidFill>
                <a:latin typeface="GE Dinar Two" pitchFamily="18" charset="-78"/>
                <a:ea typeface="GE Dinar Two" pitchFamily="18" charset="-78"/>
                <a:cs typeface="GE Dinar Two" pitchFamily="18" charset="-78"/>
              </a:rPr>
              <a:t>الكيانات الإدارية</a:t>
            </a:r>
            <a:endParaRPr lang="en-US" sz="5400" dirty="0">
              <a:solidFill>
                <a:srgbClr val="640000"/>
              </a:solidFill>
              <a:latin typeface="GE Dinar Two" pitchFamily="18" charset="-78"/>
              <a:ea typeface="GE Dinar Two" pitchFamily="18" charset="-78"/>
              <a:cs typeface="GE Dinar Two" pitchFamily="18" charset="-78"/>
            </a:endParaRPr>
          </a:p>
        </p:txBody>
      </p:sp>
      <p:sp>
        <p:nvSpPr>
          <p:cNvPr id="5" name="Text Box 9"/>
          <p:cNvSpPr txBox="1">
            <a:spLocks noChangeArrowheads="1"/>
          </p:cNvSpPr>
          <p:nvPr/>
        </p:nvSpPr>
        <p:spPr bwMode="auto">
          <a:xfrm>
            <a:off x="682742" y="3353395"/>
            <a:ext cx="7013458" cy="923330"/>
          </a:xfrm>
          <a:prstGeom prst="rect">
            <a:avLst/>
          </a:prstGeom>
          <a:noFill/>
          <a:ln w="9525" algn="ctr">
            <a:noFill/>
            <a:miter lim="800000"/>
            <a:headEnd/>
            <a:tailEnd/>
          </a:ln>
        </p:spPr>
        <p:txBody>
          <a:bodyPr wrap="none">
            <a:spAutoFit/>
          </a:bodyPr>
          <a:lstStyle/>
          <a:p>
            <a:pPr>
              <a:buFont typeface="Wingdings" pitchFamily="2" charset="2"/>
              <a:buChar char="¯"/>
            </a:pPr>
            <a:r>
              <a:rPr lang="ar-SA" sz="5400" dirty="0">
                <a:solidFill>
                  <a:srgbClr val="640000"/>
                </a:solidFill>
                <a:latin typeface="GE Dinar Two" pitchFamily="18" charset="-78"/>
                <a:ea typeface="GE Dinar Two" pitchFamily="18" charset="-78"/>
                <a:cs typeface="GE Dinar Two" pitchFamily="18" charset="-78"/>
              </a:rPr>
              <a:t>أهداف </a:t>
            </a:r>
            <a:r>
              <a:rPr lang="ar-SA" sz="5400" dirty="0" smtClean="0">
                <a:solidFill>
                  <a:srgbClr val="640000"/>
                </a:solidFill>
                <a:latin typeface="GE Dinar Two" pitchFamily="18" charset="-78"/>
                <a:ea typeface="GE Dinar Two" pitchFamily="18" charset="-78"/>
                <a:cs typeface="GE Dinar Two" pitchFamily="18" charset="-78"/>
              </a:rPr>
              <a:t>الكيانات الإدارية</a:t>
            </a:r>
            <a:endParaRPr lang="en-US" sz="5400" dirty="0">
              <a:solidFill>
                <a:srgbClr val="640000"/>
              </a:solidFill>
              <a:latin typeface="GE Dinar Two" pitchFamily="18" charset="-78"/>
              <a:ea typeface="GE Dinar Two" pitchFamily="18" charset="-78"/>
              <a:cs typeface="GE Dinar Two" pitchFamily="18" charset="-78"/>
            </a:endParaRPr>
          </a:p>
        </p:txBody>
      </p:sp>
      <p:sp>
        <p:nvSpPr>
          <p:cNvPr id="7" name="Text Box 11"/>
          <p:cNvSpPr txBox="1">
            <a:spLocks noChangeArrowheads="1"/>
          </p:cNvSpPr>
          <p:nvPr/>
        </p:nvSpPr>
        <p:spPr bwMode="auto">
          <a:xfrm>
            <a:off x="28886" y="5477470"/>
            <a:ext cx="6829114" cy="923330"/>
          </a:xfrm>
          <a:prstGeom prst="rect">
            <a:avLst/>
          </a:prstGeom>
          <a:noFill/>
          <a:ln w="9525" algn="ctr">
            <a:noFill/>
            <a:miter lim="800000"/>
            <a:headEnd/>
            <a:tailEnd/>
          </a:ln>
        </p:spPr>
        <p:txBody>
          <a:bodyPr wrap="none">
            <a:spAutoFit/>
          </a:bodyPr>
          <a:lstStyle/>
          <a:p>
            <a:pPr>
              <a:buFont typeface="Wingdings" pitchFamily="2" charset="2"/>
              <a:buChar char="¯"/>
            </a:pPr>
            <a:r>
              <a:rPr lang="ar-SA" sz="5400" dirty="0">
                <a:solidFill>
                  <a:srgbClr val="640000"/>
                </a:solidFill>
                <a:latin typeface="GE Dinar Two" pitchFamily="18" charset="-78"/>
                <a:ea typeface="GE Dinar Two" pitchFamily="18" charset="-78"/>
                <a:cs typeface="GE Dinar Two" pitchFamily="18" charset="-78"/>
              </a:rPr>
              <a:t>مهام </a:t>
            </a:r>
            <a:r>
              <a:rPr lang="ar-SA" sz="5400" dirty="0" smtClean="0">
                <a:solidFill>
                  <a:srgbClr val="640000"/>
                </a:solidFill>
                <a:latin typeface="GE Dinar Two" pitchFamily="18" charset="-78"/>
                <a:ea typeface="GE Dinar Two" pitchFamily="18" charset="-78"/>
                <a:cs typeface="GE Dinar Two" pitchFamily="18" charset="-78"/>
              </a:rPr>
              <a:t>الكيانات الإدارية</a:t>
            </a:r>
            <a:endParaRPr lang="en-US" sz="5400" dirty="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16768930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438400"/>
            <a:ext cx="7772400" cy="1754326"/>
          </a:xfrm>
          <a:prstGeom prst="rect">
            <a:avLst/>
          </a:prstGeom>
        </p:spPr>
        <p:txBody>
          <a:bodyPr wrap="square">
            <a:spAutoFit/>
          </a:bodyPr>
          <a:lstStyle/>
          <a:p>
            <a:pPr lvl="0" algn="ctr" fontAlgn="base">
              <a:spcBef>
                <a:spcPct val="0"/>
              </a:spcBef>
              <a:spcAft>
                <a:spcPct val="0"/>
              </a:spcAft>
            </a:pPr>
            <a:r>
              <a:rPr lang="ar-SA" sz="5400" b="1" dirty="0" smtClean="0">
                <a:solidFill>
                  <a:srgbClr val="640000"/>
                </a:solidFill>
                <a:latin typeface="GE Dinar Two" pitchFamily="18" charset="-78"/>
                <a:ea typeface="GE Dinar Two" pitchFamily="18" charset="-78"/>
                <a:cs typeface="GE Dinar Two" pitchFamily="18" charset="-78"/>
              </a:rPr>
              <a:t>الهيكلة التنظيمية حسب</a:t>
            </a:r>
          </a:p>
          <a:p>
            <a:pPr lvl="0" algn="ctr" fontAlgn="base">
              <a:spcBef>
                <a:spcPct val="0"/>
              </a:spcBef>
              <a:spcAft>
                <a:spcPct val="0"/>
              </a:spcAft>
            </a:pPr>
            <a:r>
              <a:rPr lang="ar-SA" sz="5400" b="1" dirty="0" smtClean="0">
                <a:solidFill>
                  <a:srgbClr val="640000"/>
                </a:solidFill>
                <a:latin typeface="GE Dinar Two" pitchFamily="18" charset="-78"/>
                <a:ea typeface="GE Dinar Two" pitchFamily="18" charset="-78"/>
                <a:cs typeface="GE Dinar Two" pitchFamily="18" charset="-78"/>
              </a:rPr>
              <a:t> المناصب الإدارية</a:t>
            </a:r>
          </a:p>
        </p:txBody>
      </p:sp>
    </p:spTree>
    <p:extLst>
      <p:ext uri="{BB962C8B-B14F-4D97-AF65-F5344CB8AC3E}">
        <p14:creationId xmlns:p14="http://schemas.microsoft.com/office/powerpoint/2010/main" val="16155501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307929" y="1293674"/>
            <a:ext cx="7441461" cy="1754326"/>
          </a:xfrm>
          <a:prstGeom prst="rect">
            <a:avLst/>
          </a:prstGeom>
          <a:noFill/>
          <a:ln w="9525">
            <a:noFill/>
            <a:miter lim="800000"/>
            <a:headEnd/>
            <a:tailEnd/>
          </a:ln>
        </p:spPr>
        <p:txBody>
          <a:bodyPr wrap="none">
            <a:spAutoFit/>
          </a:bodyPr>
          <a:lstStyle/>
          <a:p>
            <a:pPr algn="ctr">
              <a:buFont typeface="Wingdings 2" pitchFamily="18" charset="2"/>
              <a:buChar char=""/>
            </a:pPr>
            <a:r>
              <a:rPr lang="ar-SA" sz="5400" dirty="0" smtClean="0">
                <a:solidFill>
                  <a:srgbClr val="640000"/>
                </a:solidFill>
                <a:latin typeface="GE Dinar Two" pitchFamily="18" charset="-78"/>
                <a:ea typeface="GE Dinar Two" pitchFamily="18" charset="-78"/>
                <a:cs typeface="GE Dinar Two" pitchFamily="18" charset="-78"/>
              </a:rPr>
              <a:t>تحديد المسؤوليات</a:t>
            </a:r>
            <a:r>
              <a:rPr lang="en-US" sz="5400" dirty="0" smtClean="0">
                <a:solidFill>
                  <a:srgbClr val="640000"/>
                </a:solidFill>
                <a:latin typeface="GE Dinar Two" pitchFamily="18" charset="-78"/>
                <a:ea typeface="GE Dinar Two" pitchFamily="18" charset="-78"/>
                <a:cs typeface="GE Dinar Two" pitchFamily="18" charset="-78"/>
              </a:rPr>
              <a:t>  </a:t>
            </a:r>
            <a:r>
              <a:rPr lang="ar-SA" sz="5400" dirty="0" smtClean="0">
                <a:solidFill>
                  <a:srgbClr val="640000"/>
                </a:solidFill>
                <a:latin typeface="GE Dinar Two" pitchFamily="18" charset="-78"/>
                <a:ea typeface="GE Dinar Two" pitchFamily="18" charset="-78"/>
                <a:cs typeface="GE Dinar Two" pitchFamily="18" charset="-78"/>
              </a:rPr>
              <a:t>لكل</a:t>
            </a:r>
          </a:p>
          <a:p>
            <a:pPr algn="ctr"/>
            <a:r>
              <a:rPr lang="ar-SA" sz="5400" dirty="0" smtClean="0">
                <a:solidFill>
                  <a:srgbClr val="640000"/>
                </a:solidFill>
                <a:latin typeface="GE Dinar Two" pitchFamily="18" charset="-78"/>
                <a:ea typeface="GE Dinar Two" pitchFamily="18" charset="-78"/>
                <a:cs typeface="GE Dinar Two" pitchFamily="18" charset="-78"/>
              </a:rPr>
              <a:t> منصب إداري</a:t>
            </a:r>
            <a:endParaRPr lang="en-US" sz="5400" dirty="0">
              <a:solidFill>
                <a:srgbClr val="640000"/>
              </a:solidFill>
              <a:latin typeface="GE Dinar Two" pitchFamily="18" charset="-78"/>
              <a:ea typeface="GE Dinar Two" pitchFamily="18" charset="-78"/>
              <a:cs typeface="GE Dinar Two" pitchFamily="18" charset="-78"/>
            </a:endParaRPr>
          </a:p>
        </p:txBody>
      </p:sp>
      <p:sp>
        <p:nvSpPr>
          <p:cNvPr id="5" name="Text Box 9"/>
          <p:cNvSpPr txBox="1">
            <a:spLocks noChangeArrowheads="1"/>
          </p:cNvSpPr>
          <p:nvPr/>
        </p:nvSpPr>
        <p:spPr bwMode="auto">
          <a:xfrm>
            <a:off x="0" y="3579674"/>
            <a:ext cx="6938118" cy="1754326"/>
          </a:xfrm>
          <a:prstGeom prst="rect">
            <a:avLst/>
          </a:prstGeom>
          <a:noFill/>
          <a:ln w="9525" algn="ctr">
            <a:noFill/>
            <a:miter lim="800000"/>
            <a:headEnd/>
            <a:tailEnd/>
          </a:ln>
        </p:spPr>
        <p:txBody>
          <a:bodyPr wrap="none">
            <a:spAutoFit/>
          </a:bodyPr>
          <a:lstStyle/>
          <a:p>
            <a:pPr algn="ctr">
              <a:buFont typeface="Wingdings 2" pitchFamily="18" charset="2"/>
              <a:buChar char=""/>
            </a:pPr>
            <a:r>
              <a:rPr lang="ar-SA" sz="5400" dirty="0" smtClean="0">
                <a:solidFill>
                  <a:srgbClr val="640000"/>
                </a:solidFill>
                <a:latin typeface="GE Dinar Two" pitchFamily="18" charset="-78"/>
                <a:ea typeface="GE Dinar Two" pitchFamily="18" charset="-78"/>
                <a:cs typeface="GE Dinar Two" pitchFamily="18" charset="-78"/>
              </a:rPr>
              <a:t>تحديد الصلاحيات</a:t>
            </a:r>
            <a:r>
              <a:rPr lang="en-US" sz="5400" dirty="0" smtClean="0">
                <a:solidFill>
                  <a:srgbClr val="640000"/>
                </a:solidFill>
                <a:latin typeface="GE Dinar Two" pitchFamily="18" charset="-78"/>
                <a:ea typeface="GE Dinar Two" pitchFamily="18" charset="-78"/>
                <a:cs typeface="GE Dinar Two" pitchFamily="18" charset="-78"/>
              </a:rPr>
              <a:t>  </a:t>
            </a:r>
            <a:r>
              <a:rPr lang="ar-SA" sz="5400" dirty="0" smtClean="0">
                <a:solidFill>
                  <a:srgbClr val="640000"/>
                </a:solidFill>
                <a:latin typeface="GE Dinar Two" pitchFamily="18" charset="-78"/>
                <a:ea typeface="GE Dinar Two" pitchFamily="18" charset="-78"/>
                <a:cs typeface="GE Dinar Two" pitchFamily="18" charset="-78"/>
              </a:rPr>
              <a:t>لكل</a:t>
            </a:r>
          </a:p>
          <a:p>
            <a:pPr algn="ctr"/>
            <a:r>
              <a:rPr lang="ar-SA" sz="5400" dirty="0" smtClean="0">
                <a:solidFill>
                  <a:srgbClr val="640000"/>
                </a:solidFill>
                <a:latin typeface="GE Dinar Two" pitchFamily="18" charset="-78"/>
                <a:ea typeface="GE Dinar Two" pitchFamily="18" charset="-78"/>
                <a:cs typeface="GE Dinar Two" pitchFamily="18" charset="-78"/>
              </a:rPr>
              <a:t> منصب إداري</a:t>
            </a:r>
            <a:endParaRPr lang="en-US" sz="5400"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13148852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Text Box 11"/>
          <p:cNvSpPr txBox="1">
            <a:spLocks noChangeArrowheads="1"/>
          </p:cNvSpPr>
          <p:nvPr/>
        </p:nvSpPr>
        <p:spPr bwMode="auto">
          <a:xfrm>
            <a:off x="0" y="2514600"/>
            <a:ext cx="7772400" cy="1754326"/>
          </a:xfrm>
          <a:prstGeom prst="rect">
            <a:avLst/>
          </a:prstGeom>
          <a:noFill/>
          <a:ln w="9525" algn="ctr">
            <a:noFill/>
            <a:miter lim="800000"/>
            <a:headEnd/>
            <a:tailEnd/>
          </a:ln>
        </p:spPr>
        <p:txBody>
          <a:bodyPr wrap="square">
            <a:spAutoFit/>
          </a:bodyPr>
          <a:lstStyle/>
          <a:p>
            <a:pPr algn="ctr">
              <a:buFont typeface="Wingdings 2" pitchFamily="18" charset="2"/>
              <a:buChar char=""/>
            </a:pPr>
            <a:r>
              <a:rPr lang="ar-SA" sz="5400" dirty="0" smtClean="0">
                <a:solidFill>
                  <a:srgbClr val="FF9797"/>
                </a:solidFill>
                <a:latin typeface="GE Dinar Two" pitchFamily="18" charset="-78"/>
                <a:ea typeface="GE Dinar Two" pitchFamily="18" charset="-78"/>
                <a:cs typeface="GE Dinar Two" pitchFamily="18" charset="-78"/>
              </a:rPr>
              <a:t>تحديد العمليات والإجراءات</a:t>
            </a:r>
            <a:endParaRPr lang="en-US" sz="5400" dirty="0" smtClean="0">
              <a:solidFill>
                <a:srgbClr val="FF9797"/>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10338968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209800"/>
            <a:ext cx="7772400" cy="2308324"/>
          </a:xfrm>
          <a:prstGeom prst="rect">
            <a:avLst/>
          </a:prstGeom>
        </p:spPr>
        <p:txBody>
          <a:bodyPr wrap="square">
            <a:spAutoFit/>
          </a:bodyPr>
          <a:lstStyle/>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آلية عملية</a:t>
            </a:r>
          </a:p>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 لصياغة الوصف والأهداف والمهام لكيان إداري</a:t>
            </a:r>
          </a:p>
        </p:txBody>
      </p:sp>
    </p:spTree>
    <p:extLst>
      <p:ext uri="{BB962C8B-B14F-4D97-AF65-F5344CB8AC3E}">
        <p14:creationId xmlns:p14="http://schemas.microsoft.com/office/powerpoint/2010/main" val="592126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209800"/>
            <a:ext cx="7772400" cy="1569660"/>
          </a:xfrm>
          <a:prstGeom prst="rect">
            <a:avLst/>
          </a:prstGeom>
        </p:spPr>
        <p:txBody>
          <a:bodyPr wrap="square">
            <a:spAutoFit/>
          </a:bodyPr>
          <a:lstStyle/>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اسم الكيان الإداري</a:t>
            </a:r>
          </a:p>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وحدة المواصفات والمقاييس</a:t>
            </a:r>
          </a:p>
        </p:txBody>
      </p:sp>
    </p:spTree>
    <p:extLst>
      <p:ext uri="{BB962C8B-B14F-4D97-AF65-F5344CB8AC3E}">
        <p14:creationId xmlns:p14="http://schemas.microsoft.com/office/powerpoint/2010/main" val="20143899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0"/>
            <a:ext cx="7772400" cy="954107"/>
          </a:xfrm>
          <a:prstGeom prst="rect">
            <a:avLst/>
          </a:prstGeom>
        </p:spPr>
        <p:txBody>
          <a:bodyPr wrap="square">
            <a:spAutoFit/>
          </a:bodyPr>
          <a:lstStyle/>
          <a:p>
            <a:pPr algn="ctr"/>
            <a:r>
              <a:rPr lang="ar-SA" sz="2800" dirty="0" smtClean="0">
                <a:solidFill>
                  <a:srgbClr val="640000"/>
                </a:solidFill>
                <a:latin typeface="GE Dinar Two" pitchFamily="18" charset="-78"/>
                <a:ea typeface="GE Dinar Two" pitchFamily="18" charset="-78"/>
                <a:cs typeface="GE Dinar Two" pitchFamily="18" charset="-78"/>
              </a:rPr>
              <a:t>الهيكل التنظيمي الموحد لعمادة التطوير والجودة حسب الكيانات الإدارية</a:t>
            </a:r>
            <a:endParaRPr lang="en-US" sz="2400" b="1" dirty="0" smtClean="0">
              <a:solidFill>
                <a:srgbClr val="640000"/>
              </a:solidFill>
              <a:latin typeface="Agency FB" pitchFamily="34" charset="0"/>
              <a:ea typeface="GE Dinar Two" pitchFamily="18" charset="-78"/>
              <a:cs typeface="GE Dinar Two" pitchFamily="18" charset="-78"/>
            </a:endParaRPr>
          </a:p>
        </p:txBody>
      </p:sp>
      <p:pic>
        <p:nvPicPr>
          <p:cNvPr id="120834" name="Picture 2"/>
          <p:cNvPicPr>
            <a:picLocks noChangeAspect="1" noChangeArrowheads="1"/>
          </p:cNvPicPr>
          <p:nvPr/>
        </p:nvPicPr>
        <p:blipFill>
          <a:blip r:embed="rId2"/>
          <a:srcRect l="735" t="1354" r="980" b="1192"/>
          <a:stretch>
            <a:fillRect/>
          </a:stretch>
        </p:blipFill>
        <p:spPr bwMode="auto">
          <a:xfrm>
            <a:off x="57150" y="990600"/>
            <a:ext cx="7639050" cy="5486400"/>
          </a:xfrm>
          <a:prstGeom prst="rect">
            <a:avLst/>
          </a:prstGeom>
          <a:noFill/>
          <a:ln w="9525">
            <a:noFill/>
            <a:miter lim="800000"/>
            <a:headEnd/>
            <a:tailEnd/>
          </a:ln>
          <a:effectLst/>
        </p:spPr>
      </p:pic>
      <p:sp>
        <p:nvSpPr>
          <p:cNvPr id="14" name="مستطيل مستدير الزوايا 13"/>
          <p:cNvSpPr/>
          <p:nvPr/>
        </p:nvSpPr>
        <p:spPr>
          <a:xfrm>
            <a:off x="4082142" y="3886200"/>
            <a:ext cx="1251857" cy="323306"/>
          </a:xfrm>
          <a:prstGeom prst="roundRect">
            <a:avLst/>
          </a:prstGeom>
          <a:noFill/>
          <a:ln>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6" name="رابط كسهم مستقيم 15"/>
          <p:cNvCxnSpPr/>
          <p:nvPr/>
        </p:nvCxnSpPr>
        <p:spPr>
          <a:xfrm flipH="1">
            <a:off x="5181600" y="3444215"/>
            <a:ext cx="685801" cy="618853"/>
          </a:xfrm>
          <a:prstGeom prst="straightConnector1">
            <a:avLst/>
          </a:prstGeom>
          <a:ln w="28575">
            <a:solidFill>
              <a:srgbClr val="74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684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838200" y="1905000"/>
            <a:ext cx="6934200" cy="2739211"/>
          </a:xfrm>
          <a:prstGeom prst="rect">
            <a:avLst/>
          </a:prstGeom>
        </p:spPr>
        <p:txBody>
          <a:bodyPr wrap="square">
            <a:spAutoFit/>
          </a:bodyPr>
          <a:lstStyle/>
          <a:p>
            <a:pPr algn="just"/>
            <a:r>
              <a:rPr lang="ar-SA" sz="2800" dirty="0" smtClean="0">
                <a:solidFill>
                  <a:srgbClr val="640000"/>
                </a:solidFill>
                <a:latin typeface="GE Dinar Two" pitchFamily="18" charset="-78"/>
                <a:ea typeface="GE Dinar Two" pitchFamily="18" charset="-78"/>
                <a:cs typeface="GE Dinar Two" pitchFamily="18" charset="-78"/>
              </a:rPr>
              <a:t>وحدة المواصفات والمقاييس</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إحدى الكيانات الإدارية في عمادة التطوير والجودة  تتبع لوكالة العمادة لشؤون الجودة، </a:t>
            </a:r>
          </a:p>
          <a:p>
            <a:pPr algn="just"/>
            <a:r>
              <a:rPr lang="ar-SA" sz="2800" dirty="0" smtClean="0">
                <a:solidFill>
                  <a:srgbClr val="640000"/>
                </a:solidFill>
                <a:latin typeface="GE Dinar Two" pitchFamily="18" charset="-78"/>
                <a:ea typeface="GE Dinar Two" pitchFamily="18" charset="-78"/>
                <a:cs typeface="GE Dinar Two" pitchFamily="18" charset="-78"/>
              </a:rPr>
              <a:t>تهتم بإعداد ومتابعة تطبيق  أنظمة  إدارة الجودة المختلفة </a:t>
            </a:r>
            <a:r>
              <a:rPr lang="en-US" sz="3200" b="1" dirty="0" smtClean="0">
                <a:solidFill>
                  <a:srgbClr val="640000"/>
                </a:solidFill>
                <a:latin typeface="Agency FB" pitchFamily="34" charset="0"/>
                <a:ea typeface="GE Dinar Two" pitchFamily="18" charset="-78"/>
                <a:cs typeface="GE Dinar Two" pitchFamily="18" charset="-78"/>
              </a:rPr>
              <a:t>ISO</a:t>
            </a:r>
            <a:r>
              <a:rPr lang="ar-SA" sz="3200" dirty="0" smtClean="0">
                <a:solidFill>
                  <a:srgbClr val="640000"/>
                </a:solidFill>
                <a:latin typeface="GE Dinar Two" pitchFamily="18" charset="-78"/>
                <a:ea typeface="GE Dinar Two" pitchFamily="18" charset="-78"/>
                <a:cs typeface="GE Dinar Two" pitchFamily="18" charset="-78"/>
              </a:rPr>
              <a:t> </a:t>
            </a:r>
            <a:r>
              <a:rPr lang="ar-SA" sz="2800" dirty="0" smtClean="0">
                <a:solidFill>
                  <a:srgbClr val="640000"/>
                </a:solidFill>
                <a:latin typeface="GE Dinar Two" pitchFamily="18" charset="-78"/>
                <a:ea typeface="GE Dinar Two" pitchFamily="18" charset="-78"/>
                <a:cs typeface="GE Dinar Two" pitchFamily="18" charset="-78"/>
              </a:rPr>
              <a:t>على  جامعة الملك سعود.</a:t>
            </a:r>
          </a:p>
        </p:txBody>
      </p:sp>
      <p:sp>
        <p:nvSpPr>
          <p:cNvPr id="5" name="مستطيل 4"/>
          <p:cNvSpPr/>
          <p:nvPr/>
        </p:nvSpPr>
        <p:spPr>
          <a:xfrm>
            <a:off x="0" y="381000"/>
            <a:ext cx="7772400" cy="1015663"/>
          </a:xfrm>
          <a:prstGeom prst="rect">
            <a:avLst/>
          </a:prstGeom>
        </p:spPr>
        <p:txBody>
          <a:bodyPr wrap="square">
            <a:spAutoFit/>
          </a:bodyPr>
          <a:lstStyle/>
          <a:p>
            <a:pPr algn="ctr"/>
            <a:r>
              <a:rPr lang="ar-SA" sz="6000" b="1" dirty="0" smtClean="0">
                <a:solidFill>
                  <a:srgbClr val="640000"/>
                </a:solidFill>
                <a:latin typeface="GE Dinar Two" pitchFamily="18" charset="-78"/>
                <a:ea typeface="GE Dinar Two" pitchFamily="18" charset="-78"/>
                <a:cs typeface="GE Dinar Two" pitchFamily="18" charset="-78"/>
              </a:rPr>
              <a:t>الوصف</a:t>
            </a:r>
            <a:endParaRPr lang="ar-SA" sz="6000" dirty="0"/>
          </a:p>
        </p:txBody>
      </p:sp>
    </p:spTree>
    <p:extLst>
      <p:ext uri="{BB962C8B-B14F-4D97-AF65-F5344CB8AC3E}">
        <p14:creationId xmlns:p14="http://schemas.microsoft.com/office/powerpoint/2010/main" val="356804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1015663"/>
          </a:xfrm>
          <a:prstGeom prst="rect">
            <a:avLst/>
          </a:prstGeom>
        </p:spPr>
        <p:txBody>
          <a:bodyPr wrap="square">
            <a:spAutoFit/>
          </a:bodyPr>
          <a:lstStyle/>
          <a:p>
            <a:pPr algn="ctr"/>
            <a:r>
              <a:rPr lang="ar-SA" sz="6000" b="1" dirty="0" smtClean="0">
                <a:solidFill>
                  <a:srgbClr val="640000"/>
                </a:solidFill>
                <a:latin typeface="GE Dinar Two" pitchFamily="18" charset="-78"/>
                <a:ea typeface="GE Dinar Two" pitchFamily="18" charset="-78"/>
                <a:cs typeface="GE Dinar Two" pitchFamily="18" charset="-78"/>
              </a:rPr>
              <a:t>الأهداف</a:t>
            </a:r>
            <a:endParaRPr lang="ar-SA" sz="6000" dirty="0"/>
          </a:p>
        </p:txBody>
      </p:sp>
      <p:grpSp>
        <p:nvGrpSpPr>
          <p:cNvPr id="14" name="مجموعة 13"/>
          <p:cNvGrpSpPr/>
          <p:nvPr/>
        </p:nvGrpSpPr>
        <p:grpSpPr>
          <a:xfrm>
            <a:off x="0" y="1295400"/>
            <a:ext cx="7772400" cy="4855175"/>
            <a:chOff x="0" y="1295400"/>
            <a:chExt cx="7772400" cy="4855175"/>
          </a:xfrm>
        </p:grpSpPr>
        <p:sp>
          <p:nvSpPr>
            <p:cNvPr id="12" name="مستطيل 11"/>
            <p:cNvSpPr/>
            <p:nvPr/>
          </p:nvSpPr>
          <p:spPr>
            <a:xfrm>
              <a:off x="0" y="1295400"/>
              <a:ext cx="7772400" cy="4855175"/>
            </a:xfrm>
            <a:prstGeom prst="rect">
              <a:avLst/>
            </a:prstGeom>
          </p:spPr>
          <p:txBody>
            <a:bodyPr wrap="square">
              <a:spAutoFit/>
            </a:bodyPr>
            <a:lstStyle/>
            <a:p>
              <a:pPr algn="ctr"/>
              <a:r>
                <a:rPr lang="ar-SA" sz="2800" dirty="0" smtClean="0">
                  <a:solidFill>
                    <a:srgbClr val="C00000"/>
                  </a:solidFill>
                  <a:latin typeface="GE Dinar Two" pitchFamily="18" charset="-78"/>
                  <a:ea typeface="GE Dinar Two" pitchFamily="18" charset="-78"/>
                  <a:cs typeface="GE Dinar Two" pitchFamily="18" charset="-78"/>
                </a:rPr>
                <a:t> </a:t>
              </a:r>
              <a:r>
                <a:rPr lang="ar-SA" sz="2800" dirty="0" smtClean="0">
                  <a:solidFill>
                    <a:srgbClr val="740000"/>
                  </a:solidFill>
                  <a:latin typeface="GE Dinar Two" pitchFamily="18" charset="-78"/>
                  <a:ea typeface="GE Dinar Two" pitchFamily="18" charset="-78"/>
                  <a:cs typeface="GE Dinar Two" pitchFamily="18" charset="-78"/>
                </a:rPr>
                <a:t>الأهداف الإستراتيجية لجامعة الملك سعود</a:t>
              </a:r>
            </a:p>
            <a:p>
              <a:pPr algn="ctr"/>
              <a:endParaRPr lang="ar-SA" sz="1600" dirty="0" smtClean="0">
                <a:solidFill>
                  <a:srgbClr val="C0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الأول: </a:t>
              </a:r>
              <a:r>
                <a:rPr lang="ar-SA" dirty="0" smtClean="0">
                  <a:solidFill>
                    <a:srgbClr val="740000"/>
                  </a:solidFill>
                  <a:latin typeface="GE Dinar Two" pitchFamily="18" charset="-78"/>
                  <a:ea typeface="GE Dinar Two" pitchFamily="18" charset="-78"/>
                  <a:cs typeface="GE Dinar Two" pitchFamily="18" charset="-78"/>
                </a:rPr>
                <a:t>الإجادة في جميع المجالات ، والتميز في مجالات محددة.</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الثاني: </a:t>
              </a:r>
              <a:r>
                <a:rPr lang="ar-SA" dirty="0" smtClean="0">
                  <a:solidFill>
                    <a:srgbClr val="740000"/>
                  </a:solidFill>
                  <a:latin typeface="GE Dinar Two" pitchFamily="18" charset="-78"/>
                  <a:ea typeface="GE Dinar Two" pitchFamily="18" charset="-78"/>
                  <a:cs typeface="GE Dinar Two" pitchFamily="18" charset="-78"/>
                </a:rPr>
                <a:t>أعضاء هيئة تدريس متميزون.</a:t>
              </a:r>
            </a:p>
            <a:p>
              <a:pPr marL="4763" indent="4763"/>
              <a:endParaRPr lang="ar-SA" sz="100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الثالث: </a:t>
              </a:r>
              <a:r>
                <a:rPr lang="ar-SA" dirty="0" smtClean="0">
                  <a:solidFill>
                    <a:srgbClr val="740000"/>
                  </a:solidFill>
                  <a:latin typeface="GE Dinar Two" pitchFamily="18" charset="-78"/>
                  <a:ea typeface="GE Dinar Two" pitchFamily="18" charset="-78"/>
                  <a:cs typeface="GE Dinar Two" pitchFamily="18" charset="-78"/>
                </a:rPr>
                <a:t>الكيف وليس الكم.</a:t>
              </a:r>
            </a:p>
            <a:p>
              <a:pPr marL="4763" indent="4763"/>
              <a:endParaRPr lang="ar-SA" sz="100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الرابع: </a:t>
              </a:r>
              <a:r>
                <a:rPr lang="ar-SA" dirty="0" smtClean="0">
                  <a:solidFill>
                    <a:srgbClr val="740000"/>
                  </a:solidFill>
                  <a:latin typeface="GE Dinar Two" pitchFamily="18" charset="-78"/>
                  <a:ea typeface="GE Dinar Two" pitchFamily="18" charset="-78"/>
                  <a:cs typeface="GE Dinar Two" pitchFamily="18" charset="-78"/>
                </a:rPr>
                <a:t>تعزيز قدرات الخرجين.</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الخامس: </a:t>
              </a:r>
              <a:r>
                <a:rPr lang="ar-SA" dirty="0" smtClean="0">
                  <a:solidFill>
                    <a:srgbClr val="740000"/>
                  </a:solidFill>
                  <a:latin typeface="GE Dinar Two" pitchFamily="18" charset="-78"/>
                  <a:ea typeface="GE Dinar Two" pitchFamily="18" charset="-78"/>
                  <a:cs typeface="GE Dinar Two" pitchFamily="18" charset="-78"/>
                </a:rPr>
                <a:t>بناء جسور التواصل.</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السادس: </a:t>
              </a:r>
              <a:r>
                <a:rPr lang="ar-SA" dirty="0" smtClean="0">
                  <a:solidFill>
                    <a:srgbClr val="740000"/>
                  </a:solidFill>
                  <a:latin typeface="GE Dinar Two" pitchFamily="18" charset="-78"/>
                  <a:ea typeface="GE Dinar Two" pitchFamily="18" charset="-78"/>
                  <a:cs typeface="GE Dinar Two" pitchFamily="18" charset="-78"/>
                </a:rPr>
                <a:t>بيئة تعليمية داعمة.</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السابع: </a:t>
              </a:r>
              <a:r>
                <a:rPr lang="ar-SA" dirty="0" smtClean="0">
                  <a:solidFill>
                    <a:srgbClr val="740000"/>
                  </a:solidFill>
                  <a:latin typeface="GE Dinar Two" pitchFamily="18" charset="-78"/>
                  <a:ea typeface="GE Dinar Two" pitchFamily="18" charset="-78"/>
                  <a:cs typeface="GE Dinar Two" pitchFamily="18" charset="-78"/>
                </a:rPr>
                <a:t>مستقبل مالي مستدام.</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dirty="0" smtClean="0">
                  <a:solidFill>
                    <a:srgbClr val="FF5353"/>
                  </a:solidFill>
                  <a:latin typeface="GE Dinar Two" pitchFamily="18" charset="-78"/>
                  <a:ea typeface="GE Dinar Two" pitchFamily="18" charset="-78"/>
                  <a:cs typeface="GE Dinar Two" pitchFamily="18" charset="-78"/>
                </a:rPr>
                <a:t>الهدف الإستراتيجي الثامن: </a:t>
              </a:r>
              <a:r>
                <a:rPr lang="ar-SA" dirty="0" smtClean="0">
                  <a:solidFill>
                    <a:srgbClr val="740000"/>
                  </a:solidFill>
                  <a:latin typeface="GE Dinar Two" pitchFamily="18" charset="-78"/>
                  <a:ea typeface="GE Dinar Two" pitchFamily="18" charset="-78"/>
                  <a:cs typeface="GE Dinar Two" pitchFamily="18" charset="-78"/>
                </a:rPr>
                <a:t>المرونة والمسائلة.</a:t>
              </a:r>
            </a:p>
            <a:p>
              <a:pPr marL="4763" indent="4763"/>
              <a:endParaRPr lang="ar-SA" sz="1050" dirty="0" smtClean="0">
                <a:solidFill>
                  <a:srgbClr val="740000"/>
                </a:solidFill>
                <a:latin typeface="GE Dinar Two" pitchFamily="18" charset="-78"/>
                <a:ea typeface="GE Dinar Two" pitchFamily="18" charset="-78"/>
                <a:cs typeface="GE Dinar Two" pitchFamily="18" charset="-78"/>
              </a:endParaRPr>
            </a:p>
            <a:p>
              <a:pPr marL="4763" indent="4763"/>
              <a:r>
                <a:rPr lang="ar-SA" sz="2800" dirty="0" smtClean="0">
                  <a:solidFill>
                    <a:srgbClr val="FF5353"/>
                  </a:solidFill>
                  <a:latin typeface="GE Dinar Two" pitchFamily="18" charset="-78"/>
                  <a:ea typeface="GE Dinar Two" pitchFamily="18" charset="-78"/>
                  <a:cs typeface="GE Dinar Two" pitchFamily="18" charset="-78"/>
                </a:rPr>
                <a:t>الهدف الإستراتيجي التاسع: </a:t>
              </a:r>
              <a:r>
                <a:rPr lang="ar-SA" sz="2800" dirty="0" smtClean="0">
                  <a:solidFill>
                    <a:srgbClr val="740000"/>
                  </a:solidFill>
                  <a:latin typeface="GE Dinar Two" pitchFamily="18" charset="-78"/>
                  <a:ea typeface="GE Dinar Two" pitchFamily="18" charset="-78"/>
                  <a:cs typeface="GE Dinar Two" pitchFamily="18" charset="-78"/>
                </a:rPr>
                <a:t>بناء هيكل إداري داعم.</a:t>
              </a:r>
            </a:p>
            <a:p>
              <a:pPr marL="4763" indent="4763"/>
              <a:endParaRPr lang="ar-SA" sz="1050" dirty="0" smtClean="0">
                <a:solidFill>
                  <a:srgbClr val="990099"/>
                </a:solidFill>
                <a:latin typeface="GE Dinar Two" pitchFamily="18" charset="-78"/>
                <a:ea typeface="GE Dinar Two" pitchFamily="18" charset="-78"/>
                <a:cs typeface="GE Dinar Two" pitchFamily="18" charset="-78"/>
              </a:endParaRPr>
            </a:p>
          </p:txBody>
        </p:sp>
        <p:sp>
          <p:nvSpPr>
            <p:cNvPr id="13" name="مستطيل مستدير الزوايا 12"/>
            <p:cNvSpPr/>
            <p:nvPr/>
          </p:nvSpPr>
          <p:spPr>
            <a:xfrm>
              <a:off x="533400" y="5486400"/>
              <a:ext cx="7239000" cy="457200"/>
            </a:xfrm>
            <a:prstGeom prst="roundRect">
              <a:avLst/>
            </a:prstGeom>
            <a:solidFill>
              <a:schemeClr val="accent2">
                <a:lumMod val="75000"/>
                <a:alpha val="37000"/>
              </a:schemeClr>
            </a:solidFill>
            <a:ln>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249019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2133600"/>
            <a:ext cx="7772400" cy="4478149"/>
          </a:xfrm>
          <a:prstGeom prst="rect">
            <a:avLst/>
          </a:prstGeom>
          <a:noFill/>
        </p:spPr>
        <p:txBody>
          <a:bodyPr wrap="square" rtlCol="1">
            <a:spAutoFit/>
          </a:bodyPr>
          <a:lstStyle/>
          <a:p>
            <a:pPr algn="just"/>
            <a:r>
              <a:rPr lang="ar-SA" sz="3500" dirty="0">
                <a:solidFill>
                  <a:srgbClr val="640000"/>
                </a:solidFill>
                <a:latin typeface="GE Dinar Two" pitchFamily="18" charset="-78"/>
                <a:ea typeface="GE Dinar Two" pitchFamily="18" charset="-78"/>
                <a:cs typeface="GE Dinar Two" pitchFamily="18" charset="-78"/>
              </a:rPr>
              <a:t>إن إدارة الجودة هي ضمان فاعلية وكفاءة </a:t>
            </a:r>
            <a:r>
              <a:rPr lang="ar-SA" sz="4000" dirty="0">
                <a:solidFill>
                  <a:schemeClr val="accent6">
                    <a:lumMod val="75000"/>
                  </a:schemeClr>
                </a:solidFill>
                <a:latin typeface="GE Dinar Two" pitchFamily="18" charset="-78"/>
                <a:ea typeface="GE Dinar Two" pitchFamily="18" charset="-78"/>
                <a:cs typeface="GE Dinar Two" pitchFamily="18" charset="-78"/>
              </a:rPr>
              <a:t>تطبيق</a:t>
            </a:r>
            <a:r>
              <a:rPr lang="ar-SA" sz="3500" dirty="0">
                <a:solidFill>
                  <a:srgbClr val="640000"/>
                </a:solidFill>
                <a:latin typeface="GE Dinar Two" pitchFamily="18" charset="-78"/>
                <a:ea typeface="GE Dinar Two" pitchFamily="18" charset="-78"/>
                <a:cs typeface="GE Dinar Two" pitchFamily="18" charset="-78"/>
              </a:rPr>
              <a:t> جميع </a:t>
            </a:r>
            <a:r>
              <a:rPr lang="ar-SA" sz="3500" dirty="0" smtClean="0">
                <a:solidFill>
                  <a:srgbClr val="640000"/>
                </a:solidFill>
                <a:latin typeface="GE Dinar Two" pitchFamily="18" charset="-78"/>
                <a:ea typeface="GE Dinar Two" pitchFamily="18" charset="-78"/>
                <a:cs typeface="GE Dinar Two" pitchFamily="18" charset="-78"/>
              </a:rPr>
              <a:t>الأنشطة اللازمة  </a:t>
            </a:r>
            <a:r>
              <a:rPr lang="ar-SA" sz="3500" dirty="0">
                <a:solidFill>
                  <a:srgbClr val="640000"/>
                </a:solidFill>
                <a:latin typeface="GE Dinar Two" pitchFamily="18" charset="-78"/>
                <a:ea typeface="GE Dinar Two" pitchFamily="18" charset="-78"/>
                <a:cs typeface="GE Dinar Two" pitchFamily="18" charset="-78"/>
              </a:rPr>
              <a:t>لتصميم وتطوير وبالتالي تحقيق الخدمة (المنتج النهائي) في المؤسسات</a:t>
            </a:r>
            <a:r>
              <a:rPr lang="ar-SA" sz="3500" dirty="0" smtClean="0">
                <a:solidFill>
                  <a:srgbClr val="640000"/>
                </a:solidFill>
                <a:latin typeface="GE Dinar Two" pitchFamily="18" charset="-78"/>
                <a:ea typeface="GE Dinar Two" pitchFamily="18" charset="-78"/>
                <a:cs typeface="GE Dinar Two" pitchFamily="18" charset="-78"/>
              </a:rPr>
              <a:t>،</a:t>
            </a:r>
          </a:p>
          <a:p>
            <a:pPr algn="just"/>
            <a:endParaRPr lang="ar-SA" sz="3500" dirty="0" smtClean="0">
              <a:solidFill>
                <a:srgbClr val="640000"/>
              </a:solidFill>
              <a:latin typeface="GE Dinar Two" pitchFamily="18" charset="-78"/>
              <a:ea typeface="GE Dinar Two" pitchFamily="18" charset="-78"/>
              <a:cs typeface="GE Dinar Two" pitchFamily="18" charset="-78"/>
            </a:endParaRPr>
          </a:p>
          <a:p>
            <a:pPr algn="just"/>
            <a:r>
              <a:rPr lang="ar-SA" sz="3500" dirty="0" smtClean="0">
                <a:solidFill>
                  <a:srgbClr val="640000"/>
                </a:solidFill>
                <a:latin typeface="GE Dinar Two" pitchFamily="18" charset="-78"/>
                <a:ea typeface="GE Dinar Two" pitchFamily="18" charset="-78"/>
                <a:cs typeface="GE Dinar Two" pitchFamily="18" charset="-78"/>
              </a:rPr>
              <a:t> </a:t>
            </a:r>
            <a:r>
              <a:rPr lang="ar-SA" sz="3500" dirty="0">
                <a:solidFill>
                  <a:srgbClr val="640000"/>
                </a:solidFill>
                <a:latin typeface="GE Dinar Two" pitchFamily="18" charset="-78"/>
                <a:ea typeface="GE Dinar Two" pitchFamily="18" charset="-78"/>
                <a:cs typeface="GE Dinar Two" pitchFamily="18" charset="-78"/>
              </a:rPr>
              <a:t>ولقياس جودة الخدمات </a:t>
            </a:r>
            <a:r>
              <a:rPr lang="ar-SA" sz="3500" dirty="0" smtClean="0">
                <a:solidFill>
                  <a:srgbClr val="640000"/>
                </a:solidFill>
                <a:latin typeface="GE Dinar Two" pitchFamily="18" charset="-78"/>
                <a:ea typeface="GE Dinar Two" pitchFamily="18" charset="-78"/>
                <a:cs typeface="GE Dinar Two" pitchFamily="18" charset="-78"/>
              </a:rPr>
              <a:t>قامت المنظمة </a:t>
            </a:r>
            <a:r>
              <a:rPr lang="ar-SA" sz="3500" dirty="0">
                <a:solidFill>
                  <a:srgbClr val="640000"/>
                </a:solidFill>
                <a:latin typeface="GE Dinar Two" pitchFamily="18" charset="-78"/>
                <a:ea typeface="GE Dinar Two" pitchFamily="18" charset="-78"/>
                <a:cs typeface="GE Dinar Two" pitchFamily="18" charset="-78"/>
              </a:rPr>
              <a:t>الدولية للتقييس </a:t>
            </a:r>
            <a:r>
              <a:rPr lang="en-US" sz="3600" b="1" dirty="0">
                <a:solidFill>
                  <a:schemeClr val="accent6">
                    <a:lumMod val="75000"/>
                  </a:schemeClr>
                </a:solidFill>
                <a:latin typeface="Agency FB" pitchFamily="34" charset="0"/>
                <a:ea typeface="GE Dinar Two" pitchFamily="18" charset="-78"/>
                <a:cs typeface="GE Dinar Two" pitchFamily="18" charset="-78"/>
              </a:rPr>
              <a:t>ISO</a:t>
            </a:r>
            <a:r>
              <a:rPr lang="ar-SA" sz="3600" dirty="0">
                <a:solidFill>
                  <a:srgbClr val="640000"/>
                </a:solidFill>
                <a:latin typeface="GE Dinar Two" pitchFamily="18" charset="-78"/>
                <a:ea typeface="GE Dinar Two" pitchFamily="18" charset="-78"/>
                <a:cs typeface="GE Dinar Two" pitchFamily="18" charset="-78"/>
              </a:rPr>
              <a:t> </a:t>
            </a:r>
            <a:r>
              <a:rPr lang="ar-SA" sz="3500" dirty="0">
                <a:solidFill>
                  <a:srgbClr val="640000"/>
                </a:solidFill>
                <a:latin typeface="GE Dinar Two" pitchFamily="18" charset="-78"/>
                <a:ea typeface="GE Dinar Two" pitchFamily="18" charset="-78"/>
                <a:cs typeface="GE Dinar Two" pitchFamily="18" charset="-78"/>
              </a:rPr>
              <a:t>بإصدار </a:t>
            </a:r>
            <a:r>
              <a:rPr lang="ar-SA" sz="3500" dirty="0" smtClean="0">
                <a:solidFill>
                  <a:srgbClr val="640000"/>
                </a:solidFill>
                <a:latin typeface="GE Dinar Two" pitchFamily="18" charset="-78"/>
                <a:ea typeface="GE Dinar Two" pitchFamily="18" charset="-78"/>
                <a:cs typeface="GE Dinar Two" pitchFamily="18" charset="-78"/>
              </a:rPr>
              <a:t> مواصفات </a:t>
            </a:r>
            <a:r>
              <a:rPr lang="ar-SA" sz="3500" dirty="0">
                <a:solidFill>
                  <a:srgbClr val="640000"/>
                </a:solidFill>
                <a:latin typeface="GE Dinar Two" pitchFamily="18" charset="-78"/>
                <a:ea typeface="GE Dinar Two" pitchFamily="18" charset="-78"/>
                <a:cs typeface="GE Dinar Two" pitchFamily="18" charset="-78"/>
              </a:rPr>
              <a:t>قياسية لنظام إدارة الجودة </a:t>
            </a:r>
            <a:r>
              <a:rPr lang="en-US" sz="3600" b="1" dirty="0">
                <a:solidFill>
                  <a:schemeClr val="accent6">
                    <a:lumMod val="75000"/>
                  </a:schemeClr>
                </a:solidFill>
                <a:latin typeface="Agency FB" pitchFamily="34" charset="0"/>
                <a:ea typeface="GE Dinar Two" pitchFamily="18" charset="-78"/>
                <a:cs typeface="GE Dinar Two" pitchFamily="18" charset="-78"/>
              </a:rPr>
              <a:t>QMS</a:t>
            </a:r>
            <a:endParaRPr lang="en-US" sz="3500" b="1" dirty="0">
              <a:solidFill>
                <a:schemeClr val="accent6">
                  <a:lumMod val="75000"/>
                </a:schemeClr>
              </a:solidFill>
              <a:latin typeface="Agency FB" pitchFamily="34" charset="0"/>
              <a:ea typeface="GE Dinar Two" pitchFamily="18" charset="-78"/>
              <a:cs typeface="GE Dinar Two" pitchFamily="18" charset="-78"/>
            </a:endParaRPr>
          </a:p>
        </p:txBody>
      </p:sp>
      <p:pic>
        <p:nvPicPr>
          <p:cNvPr id="9218" name="Picture 2" descr="Image result for QMS quality management system"/>
          <p:cNvPicPr>
            <a:picLocks noChangeAspect="1" noChangeArrowheads="1"/>
          </p:cNvPicPr>
          <p:nvPr/>
        </p:nvPicPr>
        <p:blipFill>
          <a:blip r:embed="rId2"/>
          <a:srcRect/>
          <a:stretch>
            <a:fillRect/>
          </a:stretch>
        </p:blipFill>
        <p:spPr bwMode="auto">
          <a:xfrm>
            <a:off x="0" y="0"/>
            <a:ext cx="2295525" cy="1990725"/>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1015663"/>
          </a:xfrm>
          <a:prstGeom prst="rect">
            <a:avLst/>
          </a:prstGeom>
        </p:spPr>
        <p:txBody>
          <a:bodyPr wrap="square">
            <a:spAutoFit/>
          </a:bodyPr>
          <a:lstStyle/>
          <a:p>
            <a:pPr algn="ctr"/>
            <a:r>
              <a:rPr lang="ar-SA" sz="6000" b="1" dirty="0" smtClean="0">
                <a:solidFill>
                  <a:srgbClr val="FFD1D1"/>
                </a:solidFill>
                <a:latin typeface="GE Dinar Two" pitchFamily="18" charset="-78"/>
                <a:ea typeface="GE Dinar Two" pitchFamily="18" charset="-78"/>
                <a:cs typeface="GE Dinar Two" pitchFamily="18" charset="-78"/>
              </a:rPr>
              <a:t>الأهداف</a:t>
            </a:r>
            <a:endParaRPr lang="ar-SA" sz="6000" dirty="0">
              <a:solidFill>
                <a:srgbClr val="FFD1D1"/>
              </a:solidFill>
            </a:endParaRPr>
          </a:p>
        </p:txBody>
      </p:sp>
      <p:grpSp>
        <p:nvGrpSpPr>
          <p:cNvPr id="14" name="مجموعة 13"/>
          <p:cNvGrpSpPr/>
          <p:nvPr/>
        </p:nvGrpSpPr>
        <p:grpSpPr>
          <a:xfrm>
            <a:off x="152400" y="2133600"/>
            <a:ext cx="7543801" cy="2171121"/>
            <a:chOff x="0" y="1981200"/>
            <a:chExt cx="7743825" cy="2323521"/>
          </a:xfrm>
        </p:grpSpPr>
        <p:grpSp>
          <p:nvGrpSpPr>
            <p:cNvPr id="13" name="مجموعة 12"/>
            <p:cNvGrpSpPr/>
            <p:nvPr/>
          </p:nvGrpSpPr>
          <p:grpSpPr>
            <a:xfrm>
              <a:off x="0" y="1981200"/>
              <a:ext cx="7743825" cy="2323521"/>
              <a:chOff x="0" y="1981200"/>
              <a:chExt cx="7743825" cy="2323521"/>
            </a:xfrm>
          </p:grpSpPr>
          <p:pic>
            <p:nvPicPr>
              <p:cNvPr id="122882" name="Picture 2"/>
              <p:cNvPicPr>
                <a:picLocks noChangeAspect="1" noChangeArrowheads="1"/>
              </p:cNvPicPr>
              <p:nvPr/>
            </p:nvPicPr>
            <p:blipFill>
              <a:blip r:embed="rId2"/>
              <a:srcRect/>
              <a:stretch>
                <a:fillRect/>
              </a:stretch>
            </p:blipFill>
            <p:spPr bwMode="auto">
              <a:xfrm>
                <a:off x="440540" y="1981200"/>
                <a:ext cx="7179460" cy="314564"/>
              </a:xfrm>
              <a:prstGeom prst="rect">
                <a:avLst/>
              </a:prstGeom>
              <a:noFill/>
              <a:ln w="9525">
                <a:noFill/>
                <a:miter lim="800000"/>
                <a:headEnd/>
                <a:tailEnd/>
              </a:ln>
              <a:effectLst/>
            </p:spPr>
          </p:pic>
          <p:pic>
            <p:nvPicPr>
              <p:cNvPr id="122883" name="Picture 3"/>
              <p:cNvPicPr>
                <a:picLocks noChangeAspect="1" noChangeArrowheads="1"/>
              </p:cNvPicPr>
              <p:nvPr/>
            </p:nvPicPr>
            <p:blipFill>
              <a:blip r:embed="rId3"/>
              <a:srcRect/>
              <a:stretch>
                <a:fillRect/>
              </a:stretch>
            </p:blipFill>
            <p:spPr bwMode="auto">
              <a:xfrm>
                <a:off x="1995129" y="2362200"/>
                <a:ext cx="5634396" cy="296060"/>
              </a:xfrm>
              <a:prstGeom prst="rect">
                <a:avLst/>
              </a:prstGeom>
              <a:noFill/>
              <a:ln w="9525">
                <a:noFill/>
                <a:miter lim="800000"/>
                <a:headEnd/>
                <a:tailEnd/>
              </a:ln>
              <a:effectLst/>
            </p:spPr>
          </p:pic>
          <p:pic>
            <p:nvPicPr>
              <p:cNvPr id="122884" name="Picture 4"/>
              <p:cNvPicPr>
                <a:picLocks noChangeAspect="1" noChangeArrowheads="1"/>
              </p:cNvPicPr>
              <p:nvPr/>
            </p:nvPicPr>
            <p:blipFill>
              <a:blip r:embed="rId4"/>
              <a:srcRect/>
              <a:stretch>
                <a:fillRect/>
              </a:stretch>
            </p:blipFill>
            <p:spPr bwMode="auto">
              <a:xfrm>
                <a:off x="0" y="2743201"/>
                <a:ext cx="7743825" cy="749402"/>
              </a:xfrm>
              <a:prstGeom prst="rect">
                <a:avLst/>
              </a:prstGeom>
              <a:noFill/>
              <a:ln w="9525">
                <a:noFill/>
                <a:miter lim="800000"/>
                <a:headEnd/>
                <a:tailEnd/>
              </a:ln>
              <a:effectLst/>
            </p:spPr>
          </p:pic>
          <p:pic>
            <p:nvPicPr>
              <p:cNvPr id="122885" name="Picture 5"/>
              <p:cNvPicPr>
                <a:picLocks noChangeAspect="1" noChangeArrowheads="1"/>
              </p:cNvPicPr>
              <p:nvPr/>
            </p:nvPicPr>
            <p:blipFill>
              <a:blip r:embed="rId5"/>
              <a:srcRect/>
              <a:stretch>
                <a:fillRect/>
              </a:stretch>
            </p:blipFill>
            <p:spPr bwMode="auto">
              <a:xfrm>
                <a:off x="2071056" y="3581400"/>
                <a:ext cx="5625144" cy="370075"/>
              </a:xfrm>
              <a:prstGeom prst="rect">
                <a:avLst/>
              </a:prstGeom>
              <a:noFill/>
              <a:ln w="9525">
                <a:noFill/>
                <a:miter lim="800000"/>
                <a:headEnd/>
                <a:tailEnd/>
              </a:ln>
              <a:effectLst/>
            </p:spPr>
          </p:pic>
          <p:pic>
            <p:nvPicPr>
              <p:cNvPr id="122886" name="Picture 6"/>
              <p:cNvPicPr>
                <a:picLocks noChangeAspect="1" noChangeArrowheads="1"/>
              </p:cNvPicPr>
              <p:nvPr/>
            </p:nvPicPr>
            <p:blipFill>
              <a:blip r:embed="rId6"/>
              <a:srcRect/>
              <a:stretch>
                <a:fillRect/>
              </a:stretch>
            </p:blipFill>
            <p:spPr bwMode="auto">
              <a:xfrm>
                <a:off x="1035390" y="3962401"/>
                <a:ext cx="6679859" cy="342320"/>
              </a:xfrm>
              <a:prstGeom prst="rect">
                <a:avLst/>
              </a:prstGeom>
              <a:noFill/>
              <a:ln w="9525">
                <a:noFill/>
                <a:miter lim="800000"/>
                <a:headEnd/>
                <a:tailEnd/>
              </a:ln>
              <a:effectLst/>
            </p:spPr>
          </p:pic>
        </p:grpSp>
        <p:sp>
          <p:nvSpPr>
            <p:cNvPr id="11" name="مستطيل مستدير الزوايا 10"/>
            <p:cNvSpPr/>
            <p:nvPr/>
          </p:nvSpPr>
          <p:spPr>
            <a:xfrm>
              <a:off x="1828800" y="2286000"/>
              <a:ext cx="5791200" cy="457200"/>
            </a:xfrm>
            <a:prstGeom prst="roundRect">
              <a:avLst/>
            </a:prstGeom>
            <a:solidFill>
              <a:schemeClr val="accent2">
                <a:lumMod val="75000"/>
                <a:alpha val="37000"/>
              </a:schemeClr>
            </a:solidFill>
            <a:ln>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2" name="مستطيل 11"/>
          <p:cNvSpPr/>
          <p:nvPr/>
        </p:nvSpPr>
        <p:spPr>
          <a:xfrm>
            <a:off x="0" y="1295400"/>
            <a:ext cx="7772400" cy="684803"/>
          </a:xfrm>
          <a:prstGeom prst="rect">
            <a:avLst/>
          </a:prstGeom>
        </p:spPr>
        <p:txBody>
          <a:bodyPr wrap="square">
            <a:spAutoFit/>
          </a:bodyPr>
          <a:lstStyle/>
          <a:p>
            <a:pPr algn="ctr"/>
            <a:r>
              <a:rPr lang="ar-SA" sz="2800" dirty="0" smtClean="0">
                <a:solidFill>
                  <a:srgbClr val="C00000"/>
                </a:solidFill>
                <a:latin typeface="GE Dinar Two" pitchFamily="18" charset="-78"/>
                <a:ea typeface="GE Dinar Two" pitchFamily="18" charset="-78"/>
                <a:cs typeface="GE Dinar Two" pitchFamily="18" charset="-78"/>
              </a:rPr>
              <a:t> </a:t>
            </a:r>
            <a:r>
              <a:rPr lang="ar-SA" sz="2800" dirty="0" smtClean="0">
                <a:solidFill>
                  <a:srgbClr val="740000"/>
                </a:solidFill>
                <a:latin typeface="GE Dinar Two" pitchFamily="18" charset="-78"/>
                <a:ea typeface="GE Dinar Two" pitchFamily="18" charset="-78"/>
                <a:cs typeface="GE Dinar Two" pitchFamily="18" charset="-78"/>
              </a:rPr>
              <a:t>الأهداف الإستراتيجية لعمادة التطوير والجودة</a:t>
            </a:r>
            <a:endParaRPr lang="ar-SA" sz="1600" dirty="0" smtClean="0">
              <a:solidFill>
                <a:srgbClr val="C00000"/>
              </a:solidFill>
              <a:latin typeface="GE Dinar Two" pitchFamily="18" charset="-78"/>
              <a:ea typeface="GE Dinar Two" pitchFamily="18" charset="-78"/>
              <a:cs typeface="GE Dinar Two" pitchFamily="18" charset="-78"/>
            </a:endParaRPr>
          </a:p>
          <a:p>
            <a:pPr marL="4763" indent="4763"/>
            <a:endParaRPr lang="ar-SA" sz="1050" dirty="0" smtClean="0">
              <a:solidFill>
                <a:srgbClr val="990099"/>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3915734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1015663"/>
          </a:xfrm>
          <a:prstGeom prst="rect">
            <a:avLst/>
          </a:prstGeom>
        </p:spPr>
        <p:txBody>
          <a:bodyPr wrap="square">
            <a:spAutoFit/>
          </a:bodyPr>
          <a:lstStyle/>
          <a:p>
            <a:pPr algn="ctr"/>
            <a:r>
              <a:rPr lang="ar-SA" sz="6000" b="1" dirty="0" smtClean="0">
                <a:solidFill>
                  <a:srgbClr val="FFD1D1"/>
                </a:solidFill>
                <a:latin typeface="GE Dinar Two" pitchFamily="18" charset="-78"/>
                <a:ea typeface="GE Dinar Two" pitchFamily="18" charset="-78"/>
                <a:cs typeface="GE Dinar Two" pitchFamily="18" charset="-78"/>
              </a:rPr>
              <a:t>الأهداف</a:t>
            </a:r>
            <a:endParaRPr lang="ar-SA" sz="6000" dirty="0">
              <a:solidFill>
                <a:srgbClr val="FFD1D1"/>
              </a:solidFill>
            </a:endParaRPr>
          </a:p>
        </p:txBody>
      </p:sp>
      <p:grpSp>
        <p:nvGrpSpPr>
          <p:cNvPr id="14" name="مجموعة 13"/>
          <p:cNvGrpSpPr/>
          <p:nvPr/>
        </p:nvGrpSpPr>
        <p:grpSpPr>
          <a:xfrm>
            <a:off x="0" y="1752600"/>
            <a:ext cx="7772401" cy="3568112"/>
            <a:chOff x="0" y="1718263"/>
            <a:chExt cx="7772401" cy="3568112"/>
          </a:xfrm>
        </p:grpSpPr>
        <p:pic>
          <p:nvPicPr>
            <p:cNvPr id="123906" name="Picture 2"/>
            <p:cNvPicPr>
              <a:picLocks noChangeAspect="1" noChangeArrowheads="1"/>
            </p:cNvPicPr>
            <p:nvPr/>
          </p:nvPicPr>
          <p:blipFill>
            <a:blip r:embed="rId2"/>
            <a:srcRect/>
            <a:stretch>
              <a:fillRect/>
            </a:stretch>
          </p:blipFill>
          <p:spPr bwMode="auto">
            <a:xfrm>
              <a:off x="1" y="1718263"/>
              <a:ext cx="7772400" cy="3568112"/>
            </a:xfrm>
            <a:prstGeom prst="rect">
              <a:avLst/>
            </a:prstGeom>
            <a:noFill/>
            <a:ln w="9525">
              <a:noFill/>
              <a:miter lim="800000"/>
              <a:headEnd/>
              <a:tailEnd/>
            </a:ln>
            <a:effectLst/>
          </p:spPr>
        </p:pic>
        <p:sp>
          <p:nvSpPr>
            <p:cNvPr id="12" name="مستطيل مستدير الزوايا 11"/>
            <p:cNvSpPr/>
            <p:nvPr/>
          </p:nvSpPr>
          <p:spPr>
            <a:xfrm>
              <a:off x="0" y="3429000"/>
              <a:ext cx="7696200" cy="685800"/>
            </a:xfrm>
            <a:prstGeom prst="roundRect">
              <a:avLst/>
            </a:prstGeom>
            <a:solidFill>
              <a:schemeClr val="accent2">
                <a:lumMod val="75000"/>
                <a:alpha val="37000"/>
              </a:schemeClr>
            </a:solidFill>
            <a:ln>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7481528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1015663"/>
          </a:xfrm>
          <a:prstGeom prst="rect">
            <a:avLst/>
          </a:prstGeom>
        </p:spPr>
        <p:txBody>
          <a:bodyPr wrap="square">
            <a:spAutoFit/>
          </a:bodyPr>
          <a:lstStyle/>
          <a:p>
            <a:pPr algn="ctr"/>
            <a:r>
              <a:rPr lang="ar-SA" sz="6000" b="1" dirty="0" smtClean="0">
                <a:solidFill>
                  <a:srgbClr val="FFD1D1"/>
                </a:solidFill>
                <a:latin typeface="GE Dinar Two" pitchFamily="18" charset="-78"/>
                <a:ea typeface="GE Dinar Two" pitchFamily="18" charset="-78"/>
                <a:cs typeface="GE Dinar Two" pitchFamily="18" charset="-78"/>
              </a:rPr>
              <a:t>الأهداف</a:t>
            </a:r>
            <a:endParaRPr lang="ar-SA" sz="6000" dirty="0">
              <a:solidFill>
                <a:srgbClr val="FFD1D1"/>
              </a:solidFill>
            </a:endParaRPr>
          </a:p>
        </p:txBody>
      </p:sp>
      <p:sp>
        <p:nvSpPr>
          <p:cNvPr id="11" name="مستطيل 10"/>
          <p:cNvSpPr/>
          <p:nvPr/>
        </p:nvSpPr>
        <p:spPr>
          <a:xfrm>
            <a:off x="0" y="1295400"/>
            <a:ext cx="7772400" cy="1115690"/>
          </a:xfrm>
          <a:prstGeom prst="rect">
            <a:avLst/>
          </a:prstGeom>
        </p:spPr>
        <p:txBody>
          <a:bodyPr wrap="square">
            <a:spAutoFit/>
          </a:bodyPr>
          <a:lstStyle/>
          <a:p>
            <a:pPr algn="ctr"/>
            <a:r>
              <a:rPr lang="ar-SA" sz="2800" dirty="0" smtClean="0">
                <a:solidFill>
                  <a:srgbClr val="C00000"/>
                </a:solidFill>
                <a:latin typeface="GE Dinar Two" pitchFamily="18" charset="-78"/>
                <a:ea typeface="GE Dinar Two" pitchFamily="18" charset="-78"/>
                <a:cs typeface="GE Dinar Two" pitchFamily="18" charset="-78"/>
              </a:rPr>
              <a:t> </a:t>
            </a:r>
            <a:r>
              <a:rPr lang="ar-SA" sz="2800" dirty="0" smtClean="0">
                <a:solidFill>
                  <a:srgbClr val="740000"/>
                </a:solidFill>
                <a:latin typeface="GE Dinar Two" pitchFamily="18" charset="-78"/>
                <a:ea typeface="GE Dinar Two" pitchFamily="18" charset="-78"/>
                <a:cs typeface="GE Dinar Two" pitchFamily="18" charset="-78"/>
              </a:rPr>
              <a:t>الخطة التنفيذية</a:t>
            </a:r>
          </a:p>
          <a:p>
            <a:pPr algn="ctr"/>
            <a:r>
              <a:rPr lang="ar-SA" sz="2800" dirty="0" smtClean="0">
                <a:solidFill>
                  <a:srgbClr val="740000"/>
                </a:solidFill>
                <a:latin typeface="GE Dinar Two" pitchFamily="18" charset="-78"/>
                <a:ea typeface="GE Dinar Two" pitchFamily="18" charset="-78"/>
                <a:cs typeface="GE Dinar Two" pitchFamily="18" charset="-78"/>
              </a:rPr>
              <a:t>لوحدة المواصفات والمقاييس </a:t>
            </a:r>
            <a:endParaRPr lang="ar-SA" sz="1600" dirty="0" smtClean="0">
              <a:solidFill>
                <a:srgbClr val="C00000"/>
              </a:solidFill>
              <a:latin typeface="GE Dinar Two" pitchFamily="18" charset="-78"/>
              <a:ea typeface="GE Dinar Two" pitchFamily="18" charset="-78"/>
              <a:cs typeface="GE Dinar Two" pitchFamily="18" charset="-78"/>
            </a:endParaRPr>
          </a:p>
          <a:p>
            <a:pPr marL="4763" indent="4763"/>
            <a:endParaRPr lang="ar-SA" sz="1050" dirty="0" smtClean="0">
              <a:solidFill>
                <a:srgbClr val="990099"/>
              </a:solidFill>
              <a:latin typeface="GE Dinar Two" pitchFamily="18" charset="-78"/>
              <a:ea typeface="GE Dinar Two" pitchFamily="18" charset="-78"/>
              <a:cs typeface="GE Dinar Two" pitchFamily="18" charset="-78"/>
            </a:endParaRPr>
          </a:p>
        </p:txBody>
      </p:sp>
      <p:grpSp>
        <p:nvGrpSpPr>
          <p:cNvPr id="13" name="مجموعة 12"/>
          <p:cNvGrpSpPr/>
          <p:nvPr/>
        </p:nvGrpSpPr>
        <p:grpSpPr>
          <a:xfrm>
            <a:off x="0" y="2667000"/>
            <a:ext cx="7733299" cy="3219450"/>
            <a:chOff x="0" y="2924175"/>
            <a:chExt cx="7733299" cy="3219450"/>
          </a:xfrm>
        </p:grpSpPr>
        <p:grpSp>
          <p:nvGrpSpPr>
            <p:cNvPr id="10" name="مجموعة 9"/>
            <p:cNvGrpSpPr/>
            <p:nvPr/>
          </p:nvGrpSpPr>
          <p:grpSpPr>
            <a:xfrm>
              <a:off x="0" y="2924175"/>
              <a:ext cx="7732743" cy="1720080"/>
              <a:chOff x="39657" y="2363508"/>
              <a:chExt cx="7732743" cy="1720080"/>
            </a:xfrm>
          </p:grpSpPr>
          <p:pic>
            <p:nvPicPr>
              <p:cNvPr id="124930" name="Picture 2"/>
              <p:cNvPicPr>
                <a:picLocks noChangeAspect="1" noChangeArrowheads="1"/>
              </p:cNvPicPr>
              <p:nvPr/>
            </p:nvPicPr>
            <p:blipFill>
              <a:blip r:embed="rId2"/>
              <a:srcRect t="2000" b="4557"/>
              <a:stretch>
                <a:fillRect/>
              </a:stretch>
            </p:blipFill>
            <p:spPr bwMode="auto">
              <a:xfrm>
                <a:off x="39657" y="2857500"/>
                <a:ext cx="7732743" cy="1226088"/>
              </a:xfrm>
              <a:prstGeom prst="rect">
                <a:avLst/>
              </a:prstGeom>
              <a:noFill/>
              <a:ln w="9525">
                <a:noFill/>
                <a:miter lim="800000"/>
                <a:headEnd/>
                <a:tailEnd/>
              </a:ln>
              <a:effectLst/>
            </p:spPr>
          </p:pic>
          <p:pic>
            <p:nvPicPr>
              <p:cNvPr id="125955" name="Picture 3"/>
              <p:cNvPicPr>
                <a:picLocks noChangeAspect="1" noChangeArrowheads="1"/>
              </p:cNvPicPr>
              <p:nvPr/>
            </p:nvPicPr>
            <p:blipFill>
              <a:blip r:embed="rId3"/>
              <a:srcRect t="5276"/>
              <a:stretch>
                <a:fillRect/>
              </a:stretch>
            </p:blipFill>
            <p:spPr bwMode="auto">
              <a:xfrm>
                <a:off x="47625" y="2363508"/>
                <a:ext cx="7705726" cy="513041"/>
              </a:xfrm>
              <a:prstGeom prst="rect">
                <a:avLst/>
              </a:prstGeom>
              <a:noFill/>
              <a:ln w="9525">
                <a:noFill/>
                <a:miter lim="800000"/>
                <a:headEnd/>
                <a:tailEnd/>
              </a:ln>
              <a:effectLst/>
            </p:spPr>
          </p:pic>
        </p:grpSp>
        <p:pic>
          <p:nvPicPr>
            <p:cNvPr id="125956" name="Picture 4"/>
            <p:cNvPicPr>
              <a:picLocks noChangeAspect="1" noChangeArrowheads="1"/>
            </p:cNvPicPr>
            <p:nvPr/>
          </p:nvPicPr>
          <p:blipFill>
            <a:blip r:embed="rId4"/>
            <a:srcRect l="304" t="3009" b="1903"/>
            <a:stretch>
              <a:fillRect/>
            </a:stretch>
          </p:blipFill>
          <p:spPr bwMode="auto">
            <a:xfrm>
              <a:off x="9525" y="4638675"/>
              <a:ext cx="7723774" cy="1504950"/>
            </a:xfrm>
            <a:prstGeom prst="rect">
              <a:avLst/>
            </a:prstGeom>
            <a:noFill/>
            <a:ln w="9525">
              <a:noFill/>
              <a:miter lim="800000"/>
              <a:headEnd/>
              <a:tailEnd/>
            </a:ln>
            <a:effectLst/>
          </p:spPr>
        </p:pic>
      </p:grpSp>
    </p:spTree>
    <p:extLst>
      <p:ext uri="{BB962C8B-B14F-4D97-AF65-F5344CB8AC3E}">
        <p14:creationId xmlns:p14="http://schemas.microsoft.com/office/powerpoint/2010/main" val="2857601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0"/>
            <a:ext cx="7772400" cy="1938992"/>
          </a:xfrm>
          <a:prstGeom prst="rect">
            <a:avLst/>
          </a:prstGeom>
        </p:spPr>
        <p:txBody>
          <a:bodyPr wrap="square">
            <a:spAutoFit/>
          </a:bodyPr>
          <a:lstStyle/>
          <a:p>
            <a:pPr algn="ctr"/>
            <a:r>
              <a:rPr lang="ar-SA" sz="6000" b="1" dirty="0" smtClean="0">
                <a:solidFill>
                  <a:srgbClr val="640000"/>
                </a:solidFill>
                <a:latin typeface="GE Dinar Two" pitchFamily="18" charset="-78"/>
                <a:ea typeface="GE Dinar Two" pitchFamily="18" charset="-78"/>
                <a:cs typeface="GE Dinar Two" pitchFamily="18" charset="-78"/>
              </a:rPr>
              <a:t>أهداف</a:t>
            </a:r>
          </a:p>
          <a:p>
            <a:pPr algn="ctr"/>
            <a:r>
              <a:rPr lang="ar-SA" sz="6000" b="1" dirty="0" smtClean="0">
                <a:solidFill>
                  <a:srgbClr val="640000"/>
                </a:solidFill>
                <a:latin typeface="GE Dinar Two" pitchFamily="18" charset="-78"/>
                <a:ea typeface="GE Dinar Two" pitchFamily="18" charset="-78"/>
                <a:cs typeface="GE Dinar Two" pitchFamily="18" charset="-78"/>
              </a:rPr>
              <a:t> </a:t>
            </a:r>
            <a:r>
              <a:rPr lang="ar-SA" sz="4400" b="1" dirty="0" smtClean="0">
                <a:solidFill>
                  <a:srgbClr val="640000"/>
                </a:solidFill>
                <a:latin typeface="GE Dinar Two" pitchFamily="18" charset="-78"/>
                <a:ea typeface="GE Dinar Two" pitchFamily="18" charset="-78"/>
                <a:cs typeface="GE Dinar Two" pitchFamily="18" charset="-78"/>
              </a:rPr>
              <a:t>وحدة المواصفات والمقاييس</a:t>
            </a:r>
            <a:endParaRPr lang="ar-SA" sz="6000" dirty="0"/>
          </a:p>
        </p:txBody>
      </p:sp>
      <p:sp>
        <p:nvSpPr>
          <p:cNvPr id="13" name="مربع نص 12"/>
          <p:cNvSpPr txBox="1"/>
          <p:nvPr/>
        </p:nvSpPr>
        <p:spPr>
          <a:xfrm>
            <a:off x="0" y="1864816"/>
            <a:ext cx="7772400" cy="4154984"/>
          </a:xfrm>
          <a:prstGeom prst="rect">
            <a:avLst/>
          </a:prstGeom>
          <a:noFill/>
        </p:spPr>
        <p:txBody>
          <a:bodyPr wrap="square" rtlCol="1">
            <a:spAutoFit/>
          </a:bodyPr>
          <a:lstStyle/>
          <a:p>
            <a:pPr marL="457200" indent="-4572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الانتهاء من تطبيق نظام إدارة الجودة </a:t>
            </a:r>
            <a:r>
              <a:rPr lang="en-US" sz="2200" b="1" dirty="0" smtClean="0">
                <a:solidFill>
                  <a:srgbClr val="640000"/>
                </a:solidFill>
                <a:latin typeface="Agency FB" pitchFamily="34" charset="0"/>
                <a:ea typeface="GE Dinar Two" pitchFamily="18" charset="-78"/>
                <a:cs typeface="GE Dinar Two" pitchFamily="18" charset="-78"/>
              </a:rPr>
              <a:t>ISO 9001</a:t>
            </a:r>
            <a:r>
              <a:rPr lang="ar-SA" sz="2200" b="1" dirty="0" smtClean="0">
                <a:solidFill>
                  <a:srgbClr val="640000"/>
                </a:solidFill>
                <a:latin typeface="Agency FB" pitchFamily="34" charset="0"/>
                <a:ea typeface="GE Dinar Two" pitchFamily="18" charset="-78"/>
                <a:cs typeface="GE Dinar Two" pitchFamily="18" charset="-78"/>
              </a:rPr>
              <a:t> </a:t>
            </a:r>
            <a:r>
              <a:rPr lang="ar-SA" sz="2200" dirty="0" smtClean="0">
                <a:solidFill>
                  <a:srgbClr val="640000"/>
                </a:solidFill>
                <a:latin typeface="Agency FB" pitchFamily="34" charset="0"/>
                <a:ea typeface="GE Dinar Two" pitchFamily="18" charset="-78"/>
                <a:cs typeface="GE Dinar Two" pitchFamily="18" charset="-78"/>
              </a:rPr>
              <a:t>على ما نسبته </a:t>
            </a:r>
            <a:r>
              <a:rPr lang="en-US" sz="2200" b="1" dirty="0" smtClean="0">
                <a:solidFill>
                  <a:srgbClr val="640000"/>
                </a:solidFill>
                <a:latin typeface="Agency FB" pitchFamily="34" charset="0"/>
                <a:ea typeface="GE Dinar Two" pitchFamily="18" charset="-78"/>
                <a:cs typeface="GE Dinar Two" pitchFamily="18" charset="-78"/>
              </a:rPr>
              <a:t>70%</a:t>
            </a:r>
            <a:r>
              <a:rPr lang="ar-SA" sz="2200" b="1" dirty="0" smtClean="0">
                <a:solidFill>
                  <a:srgbClr val="640000"/>
                </a:solidFill>
                <a:latin typeface="Agency FB" pitchFamily="34" charset="0"/>
                <a:ea typeface="GE Dinar Two" pitchFamily="18" charset="-78"/>
                <a:cs typeface="GE Dinar Two" pitchFamily="18" charset="-78"/>
              </a:rPr>
              <a:t> </a:t>
            </a:r>
            <a:r>
              <a:rPr lang="ar-SA" sz="2200" dirty="0" smtClean="0">
                <a:solidFill>
                  <a:srgbClr val="640000"/>
                </a:solidFill>
                <a:latin typeface="Agency FB" pitchFamily="34" charset="0"/>
                <a:ea typeface="GE Dinar Two" pitchFamily="18" charset="-78"/>
                <a:cs typeface="GE Dinar Two" pitchFamily="18" charset="-78"/>
              </a:rPr>
              <a:t>من كيانات الجامعة الإدارية على منصة إتقان حتى نهاية على </a:t>
            </a:r>
            <a:r>
              <a:rPr lang="en-US" sz="2200" dirty="0" smtClean="0">
                <a:solidFill>
                  <a:srgbClr val="640000"/>
                </a:solidFill>
                <a:latin typeface="Agency FB" pitchFamily="34" charset="0"/>
                <a:ea typeface="GE Dinar Two" pitchFamily="18" charset="-78"/>
                <a:cs typeface="GE Dinar Two" pitchFamily="18" charset="-78"/>
              </a:rPr>
              <a:t>   </a:t>
            </a:r>
            <a:r>
              <a:rPr lang="ar-SA" sz="2200" dirty="0" smtClean="0">
                <a:solidFill>
                  <a:srgbClr val="640000"/>
                </a:solidFill>
                <a:latin typeface="Agency FB" pitchFamily="34" charset="0"/>
                <a:ea typeface="GE Dinar Two" pitchFamily="18" charset="-78"/>
                <a:cs typeface="GE Dinar Two" pitchFamily="18" charset="-78"/>
              </a:rPr>
              <a:t>عام </a:t>
            </a:r>
            <a:r>
              <a:rPr lang="en-US" sz="2200" b="1" dirty="0" smtClean="0">
                <a:solidFill>
                  <a:srgbClr val="640000"/>
                </a:solidFill>
                <a:latin typeface="Agency FB" pitchFamily="34" charset="0"/>
                <a:ea typeface="GE Dinar Two" pitchFamily="18" charset="-78"/>
                <a:cs typeface="GE Dinar Two" pitchFamily="18" charset="-78"/>
              </a:rPr>
              <a:t>2022</a:t>
            </a:r>
            <a:r>
              <a:rPr lang="ar-SA" sz="2200" dirty="0" smtClean="0">
                <a:solidFill>
                  <a:srgbClr val="640000"/>
                </a:solidFill>
                <a:latin typeface="Agency FB" pitchFamily="34" charset="0"/>
                <a:ea typeface="GE Dinar Two" pitchFamily="18" charset="-78"/>
                <a:cs typeface="GE Dinar Two" pitchFamily="18" charset="-78"/>
              </a:rPr>
              <a:t> .</a:t>
            </a:r>
          </a:p>
          <a:p>
            <a:pPr marL="457200" indent="-4572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الانتهاء من تطبيق نظام إدارة الجودة </a:t>
            </a:r>
            <a:r>
              <a:rPr lang="en-US" sz="2200" b="1" dirty="0" smtClean="0">
                <a:solidFill>
                  <a:srgbClr val="640000"/>
                </a:solidFill>
                <a:latin typeface="Agency FB" pitchFamily="34" charset="0"/>
                <a:ea typeface="GE Dinar Two" pitchFamily="18" charset="-78"/>
                <a:cs typeface="GE Dinar Two" pitchFamily="18" charset="-78"/>
              </a:rPr>
              <a:t>ISO/ICE 17025</a:t>
            </a:r>
            <a:r>
              <a:rPr lang="ar-SA" sz="2200" dirty="0" smtClean="0">
                <a:solidFill>
                  <a:srgbClr val="640000"/>
                </a:solidFill>
                <a:latin typeface="Agency FB" pitchFamily="34" charset="0"/>
                <a:ea typeface="GE Dinar Two" pitchFamily="18" charset="-78"/>
                <a:cs typeface="GE Dinar Two" pitchFamily="18" charset="-78"/>
              </a:rPr>
              <a:t>على ما نسبته </a:t>
            </a:r>
            <a:r>
              <a:rPr lang="en-US" sz="2200" b="1" dirty="0" smtClean="0">
                <a:solidFill>
                  <a:srgbClr val="640000"/>
                </a:solidFill>
                <a:latin typeface="Agency FB" pitchFamily="34" charset="0"/>
                <a:ea typeface="GE Dinar Two" pitchFamily="18" charset="-78"/>
                <a:cs typeface="GE Dinar Two" pitchFamily="18" charset="-78"/>
              </a:rPr>
              <a:t>20%</a:t>
            </a:r>
            <a:r>
              <a:rPr lang="ar-SA" sz="2200" dirty="0" smtClean="0">
                <a:solidFill>
                  <a:srgbClr val="640000"/>
                </a:solidFill>
                <a:latin typeface="Agency FB" pitchFamily="34" charset="0"/>
                <a:ea typeface="GE Dinar Two" pitchFamily="18" charset="-78"/>
                <a:cs typeface="GE Dinar Two" pitchFamily="18" charset="-78"/>
              </a:rPr>
              <a:t> من مختبرات حتى نهاية على عام </a:t>
            </a:r>
            <a:r>
              <a:rPr lang="en-US" sz="2200" b="1" dirty="0" smtClean="0">
                <a:solidFill>
                  <a:srgbClr val="640000"/>
                </a:solidFill>
                <a:latin typeface="Agency FB" pitchFamily="34" charset="0"/>
                <a:ea typeface="GE Dinar Two" pitchFamily="18" charset="-78"/>
                <a:cs typeface="GE Dinar Two" pitchFamily="18" charset="-78"/>
              </a:rPr>
              <a:t>2022</a:t>
            </a:r>
            <a:r>
              <a:rPr lang="ar-SA" sz="2200" dirty="0" smtClean="0">
                <a:solidFill>
                  <a:srgbClr val="640000"/>
                </a:solidFill>
                <a:latin typeface="Agency FB" pitchFamily="34" charset="0"/>
                <a:ea typeface="GE Dinar Two" pitchFamily="18" charset="-78"/>
                <a:cs typeface="GE Dinar Two" pitchFamily="18" charset="-78"/>
              </a:rPr>
              <a:t> .</a:t>
            </a:r>
          </a:p>
          <a:p>
            <a:pPr marL="457200" lvl="0" indent="-4572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رفع مستوى كفاءة مـطبقي أنـظمة إدارة الـجودة  </a:t>
            </a:r>
            <a:r>
              <a:rPr lang="en-US" sz="2200" b="1" dirty="0" smtClean="0">
                <a:solidFill>
                  <a:srgbClr val="640000"/>
                </a:solidFill>
                <a:latin typeface="Agency FB" pitchFamily="34" charset="0"/>
                <a:ea typeface="GE Dinar Two" pitchFamily="18" charset="-78"/>
                <a:cs typeface="GE Dinar Two" pitchFamily="18" charset="-78"/>
              </a:rPr>
              <a:t>ISO 9001</a:t>
            </a:r>
            <a:r>
              <a:rPr lang="ar-SA" sz="2200" dirty="0" smtClean="0">
                <a:solidFill>
                  <a:srgbClr val="640000"/>
                </a:solidFill>
                <a:latin typeface="Agency FB" pitchFamily="34" charset="0"/>
                <a:ea typeface="GE Dinar Two" pitchFamily="18" charset="-78"/>
                <a:cs typeface="GE Dinar Two" pitchFamily="18" charset="-78"/>
              </a:rPr>
              <a:t>  - </a:t>
            </a:r>
            <a:r>
              <a:rPr lang="en-US" sz="2200" b="1" dirty="0" smtClean="0">
                <a:solidFill>
                  <a:srgbClr val="640000"/>
                </a:solidFill>
                <a:latin typeface="Agency FB" pitchFamily="34" charset="0"/>
                <a:ea typeface="GE Dinar Two" pitchFamily="18" charset="-78"/>
                <a:cs typeface="GE Dinar Two" pitchFamily="18" charset="-78"/>
              </a:rPr>
              <a:t>ISO/ICE 17025 </a:t>
            </a:r>
            <a:r>
              <a:rPr lang="ar-SA" sz="2200" b="1" dirty="0" smtClean="0">
                <a:solidFill>
                  <a:srgbClr val="640000"/>
                </a:solidFill>
                <a:latin typeface="Agency FB" pitchFamily="34" charset="0"/>
                <a:ea typeface="GE Dinar Two" pitchFamily="18" charset="-78"/>
                <a:cs typeface="GE Dinar Two" pitchFamily="18" charset="-78"/>
              </a:rPr>
              <a:t> - </a:t>
            </a:r>
            <a:r>
              <a:rPr lang="en-US" sz="2200" b="1" dirty="0" smtClean="0">
                <a:solidFill>
                  <a:srgbClr val="640000"/>
                </a:solidFill>
                <a:latin typeface="Agency FB" pitchFamily="34" charset="0"/>
                <a:ea typeface="GE Dinar Two" pitchFamily="18" charset="-78"/>
                <a:cs typeface="GE Dinar Two" pitchFamily="18" charset="-78"/>
              </a:rPr>
              <a:t>ISO/ICE 27001</a:t>
            </a:r>
            <a:r>
              <a:rPr lang="ar-SA" sz="2200" b="1" dirty="0" smtClean="0">
                <a:solidFill>
                  <a:srgbClr val="640000"/>
                </a:solidFill>
                <a:latin typeface="Agency FB" pitchFamily="34" charset="0"/>
                <a:ea typeface="GE Dinar Two" pitchFamily="18" charset="-78"/>
                <a:cs typeface="GE Dinar Two" pitchFamily="18" charset="-78"/>
              </a:rPr>
              <a:t> – </a:t>
            </a:r>
            <a:r>
              <a:rPr lang="en-US" sz="2200" b="1" dirty="0" smtClean="0">
                <a:solidFill>
                  <a:srgbClr val="640000"/>
                </a:solidFill>
                <a:latin typeface="Agency FB" pitchFamily="34" charset="0"/>
                <a:ea typeface="GE Dinar Two" pitchFamily="18" charset="-78"/>
                <a:cs typeface="GE Dinar Two" pitchFamily="18" charset="-78"/>
              </a:rPr>
              <a:t>ISO 22000 </a:t>
            </a:r>
            <a:r>
              <a:rPr lang="ar-SA" sz="2200" b="1" dirty="0" smtClean="0">
                <a:solidFill>
                  <a:srgbClr val="640000"/>
                </a:solidFill>
                <a:latin typeface="Agency FB" pitchFamily="34" charset="0"/>
                <a:ea typeface="GE Dinar Two" pitchFamily="18" charset="-78"/>
                <a:cs typeface="GE Dinar Two" pitchFamily="18" charset="-78"/>
              </a:rPr>
              <a:t> - </a:t>
            </a:r>
            <a:r>
              <a:rPr lang="ar-SA" sz="2200" dirty="0" smtClean="0">
                <a:solidFill>
                  <a:srgbClr val="640000"/>
                </a:solidFill>
                <a:latin typeface="Agency FB" pitchFamily="34" charset="0"/>
                <a:ea typeface="GE Dinar Two" pitchFamily="18" charset="-78"/>
                <a:cs typeface="GE Dinar Two" pitchFamily="18" charset="-78"/>
              </a:rPr>
              <a:t>في الجامعة للوصول ببيئة الجامعة إلى بيئة رائدة ومتميزة عالمياً.</a:t>
            </a:r>
          </a:p>
          <a:p>
            <a:pPr marL="457200" lvl="0" indent="-4572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جعل جامعة الملك سعود جهة مانحة لمعايير أنظمة إدارة الجودة </a:t>
            </a:r>
            <a:r>
              <a:rPr lang="ar-SA" sz="2200" dirty="0" err="1" smtClean="0">
                <a:solidFill>
                  <a:srgbClr val="640000"/>
                </a:solidFill>
                <a:latin typeface="Agency FB" pitchFamily="34" charset="0"/>
                <a:ea typeface="GE Dinar Two" pitchFamily="18" charset="-78"/>
                <a:cs typeface="GE Dinar Two" pitchFamily="18" charset="-78"/>
              </a:rPr>
              <a:t>آيزو</a:t>
            </a:r>
            <a:r>
              <a:rPr lang="ar-SA" sz="2200" dirty="0" smtClean="0">
                <a:solidFill>
                  <a:srgbClr val="640000"/>
                </a:solidFill>
                <a:latin typeface="Agency FB" pitchFamily="34" charset="0"/>
                <a:ea typeface="GE Dinar Two" pitchFamily="18" charset="-78"/>
                <a:cs typeface="GE Dinar Two" pitchFamily="18" charset="-78"/>
              </a:rPr>
              <a:t>.</a:t>
            </a:r>
          </a:p>
          <a:p>
            <a:pPr marL="457200" indent="-4572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الانتهاء من تطبيق معايير أنظمة إدارة الجودة الأخرى التي تناسب جامعة الملك سعود.</a:t>
            </a:r>
            <a:endParaRPr lang="en-US" sz="2200" dirty="0" smtClean="0">
              <a:solidFill>
                <a:srgbClr val="640000"/>
              </a:solidFill>
              <a:latin typeface="Agency FB" pitchFamily="34" charset="0"/>
              <a:ea typeface="GE Dinar Two" pitchFamily="18" charset="-78"/>
              <a:cs typeface="GE Dinar Two" pitchFamily="18" charset="-78"/>
            </a:endParaRPr>
          </a:p>
        </p:txBody>
      </p:sp>
    </p:spTree>
    <p:extLst>
      <p:ext uri="{BB962C8B-B14F-4D97-AF65-F5344CB8AC3E}">
        <p14:creationId xmlns:p14="http://schemas.microsoft.com/office/powerpoint/2010/main" val="2766902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0"/>
            <a:ext cx="7772400" cy="1938992"/>
          </a:xfrm>
          <a:prstGeom prst="rect">
            <a:avLst/>
          </a:prstGeom>
        </p:spPr>
        <p:txBody>
          <a:bodyPr wrap="square">
            <a:spAutoFit/>
          </a:bodyPr>
          <a:lstStyle/>
          <a:p>
            <a:pPr algn="ctr"/>
            <a:r>
              <a:rPr lang="ar-SA" sz="6000" b="1" dirty="0" smtClean="0">
                <a:solidFill>
                  <a:srgbClr val="640000"/>
                </a:solidFill>
                <a:latin typeface="GE Dinar Two" pitchFamily="18" charset="-78"/>
                <a:ea typeface="GE Dinar Two" pitchFamily="18" charset="-78"/>
                <a:cs typeface="GE Dinar Two" pitchFamily="18" charset="-78"/>
              </a:rPr>
              <a:t>مهام</a:t>
            </a:r>
          </a:p>
          <a:p>
            <a:pPr algn="ctr"/>
            <a:r>
              <a:rPr lang="ar-SA" sz="6000" b="1" dirty="0" smtClean="0">
                <a:solidFill>
                  <a:srgbClr val="640000"/>
                </a:solidFill>
                <a:latin typeface="GE Dinar Two" pitchFamily="18" charset="-78"/>
                <a:ea typeface="GE Dinar Two" pitchFamily="18" charset="-78"/>
                <a:cs typeface="GE Dinar Two" pitchFamily="18" charset="-78"/>
              </a:rPr>
              <a:t> </a:t>
            </a:r>
            <a:r>
              <a:rPr lang="ar-SA" sz="4400" b="1" dirty="0" smtClean="0">
                <a:solidFill>
                  <a:srgbClr val="640000"/>
                </a:solidFill>
                <a:latin typeface="GE Dinar Two" pitchFamily="18" charset="-78"/>
                <a:ea typeface="GE Dinar Two" pitchFamily="18" charset="-78"/>
                <a:cs typeface="GE Dinar Two" pitchFamily="18" charset="-78"/>
              </a:rPr>
              <a:t>وحدة المواصفات والمقاييس</a:t>
            </a:r>
            <a:endParaRPr lang="ar-SA" sz="6000" dirty="0"/>
          </a:p>
        </p:txBody>
      </p:sp>
      <p:sp>
        <p:nvSpPr>
          <p:cNvPr id="13" name="مربع نص 12"/>
          <p:cNvSpPr txBox="1"/>
          <p:nvPr/>
        </p:nvSpPr>
        <p:spPr>
          <a:xfrm>
            <a:off x="0" y="1864816"/>
            <a:ext cx="7772400" cy="4154984"/>
          </a:xfrm>
          <a:prstGeom prst="rect">
            <a:avLst/>
          </a:prstGeom>
          <a:noFill/>
        </p:spPr>
        <p:txBody>
          <a:bodyPr wrap="square" rtlCol="1">
            <a:spAutoFit/>
          </a:bodyPr>
          <a:lstStyle/>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اختيار المعايير المناسبة من أنظمة إدارة الجودة لتطبيقها على الجامعة.</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وضع الخطط اللازمة لتطبيق أنظمة إدارة الجودة.</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تقديم التدريب اللازم لإعداد مشاريع أنظمة إدارة الجودة.</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إعداد جهات الجامعة ومتابعة تطبيق أنظمة إدارة الجودة.</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تحديد الخدمات التي تحتاج الجامعة شرائها من الجهات الدولية المانحة، والتنسيق بين جهات الجامعة والجهات المانحة لتنفيذ تقديم الخدمات التي تم شرائها.</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التنسيق بين إدارة المشتريات وبين الجهات المانحة لشراء وإنهاء عملية الشراء.</a:t>
            </a:r>
          </a:p>
          <a:p>
            <a:pPr marL="342900" indent="-342900">
              <a:buFont typeface="+mj-lt"/>
              <a:buAutoNum type="arabicPeriod"/>
            </a:pPr>
            <a:r>
              <a:rPr lang="ar-SA" sz="2200" dirty="0" smtClean="0">
                <a:solidFill>
                  <a:srgbClr val="640000"/>
                </a:solidFill>
                <a:latin typeface="Agency FB" pitchFamily="34" charset="0"/>
                <a:ea typeface="GE Dinar Two" pitchFamily="18" charset="-78"/>
                <a:cs typeface="GE Dinar Two" pitchFamily="18" charset="-78"/>
              </a:rPr>
              <a:t>تقديم التقارير لعمادة التطوير والجودة عن سير عمل تطبيق أنظمة إدارة الجودة في الجامعة.</a:t>
            </a:r>
          </a:p>
        </p:txBody>
      </p:sp>
    </p:spTree>
    <p:extLst>
      <p:ext uri="{BB962C8B-B14F-4D97-AF65-F5344CB8AC3E}">
        <p14:creationId xmlns:p14="http://schemas.microsoft.com/office/powerpoint/2010/main" val="25598160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209800"/>
            <a:ext cx="7772400" cy="2308324"/>
          </a:xfrm>
          <a:prstGeom prst="rect">
            <a:avLst/>
          </a:prstGeom>
        </p:spPr>
        <p:txBody>
          <a:bodyPr wrap="square">
            <a:spAutoFit/>
          </a:bodyPr>
          <a:lstStyle/>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آلية عملية</a:t>
            </a:r>
          </a:p>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 لصياغة المسؤوليات والصلاحيات  لمنصب إداري</a:t>
            </a:r>
          </a:p>
        </p:txBody>
      </p:sp>
    </p:spTree>
    <p:extLst>
      <p:ext uri="{BB962C8B-B14F-4D97-AF65-F5344CB8AC3E}">
        <p14:creationId xmlns:p14="http://schemas.microsoft.com/office/powerpoint/2010/main" val="14067081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12733" y="609600"/>
            <a:ext cx="7785134" cy="4955203"/>
          </a:xfrm>
          <a:prstGeom prst="rect">
            <a:avLst/>
          </a:prstGeom>
          <a:noFill/>
        </p:spPr>
        <p:txBody>
          <a:bodyPr wrap="square" rtlCol="1">
            <a:spAutoFit/>
          </a:bodyPr>
          <a:lstStyle/>
          <a:p>
            <a:pPr algn="just"/>
            <a:r>
              <a:rPr lang="ar-SA" sz="2000" dirty="0" smtClean="0">
                <a:solidFill>
                  <a:srgbClr val="640000"/>
                </a:solidFill>
                <a:latin typeface="Agency FB" pitchFamily="34" charset="0"/>
                <a:ea typeface="GE Dinar Two" pitchFamily="18" charset="-78"/>
                <a:cs typeface="GE Dinar Two" pitchFamily="18" charset="-78"/>
              </a:rPr>
              <a:t>يتسلّم معالي مدير الجامعة صلاحياته من معالي وزير التعليم</a:t>
            </a:r>
          </a:p>
          <a:p>
            <a:pPr algn="just"/>
            <a:r>
              <a:rPr lang="ar-SA" sz="2000" dirty="0" smtClean="0">
                <a:solidFill>
                  <a:srgbClr val="640000"/>
                </a:solidFill>
                <a:latin typeface="Agency FB" pitchFamily="34" charset="0"/>
                <a:ea typeface="GE Dinar Two" pitchFamily="18" charset="-78"/>
                <a:cs typeface="GE Dinar Two" pitchFamily="18" charset="-78"/>
              </a:rPr>
              <a:t>يصدّر معالي مدير الجامعة مع بداية كل عام هجري قرار الصلاحيات لوكلاء الجامعة</a:t>
            </a:r>
          </a:p>
          <a:p>
            <a:pPr algn="just"/>
            <a:r>
              <a:rPr lang="ar-SA" sz="2000" dirty="0" smtClean="0">
                <a:solidFill>
                  <a:srgbClr val="640000"/>
                </a:solidFill>
                <a:latin typeface="Agency FB" pitchFamily="34" charset="0"/>
                <a:ea typeface="GE Dinar Two" pitchFamily="18" charset="-78"/>
                <a:cs typeface="GE Dinar Two" pitchFamily="18" charset="-78"/>
              </a:rPr>
              <a:t>يصدر كل وكيل جامعة الصلاحيات لقياديي الكيانات الإدارية التابعة له</a:t>
            </a:r>
          </a:p>
          <a:p>
            <a:pPr algn="just"/>
            <a:r>
              <a:rPr lang="ar-SA" sz="2000" dirty="0" smtClean="0">
                <a:solidFill>
                  <a:srgbClr val="640000"/>
                </a:solidFill>
                <a:latin typeface="Agency FB" pitchFamily="34" charset="0"/>
                <a:ea typeface="GE Dinar Two" pitchFamily="18" charset="-78"/>
                <a:cs typeface="GE Dinar Two" pitchFamily="18" charset="-78"/>
              </a:rPr>
              <a:t>وهكذا حتى المستوى الإداري الخامس في الجامعة</a:t>
            </a:r>
          </a:p>
          <a:p>
            <a:pPr algn="just"/>
            <a:endParaRPr lang="ar-SA" sz="2200" dirty="0" smtClean="0">
              <a:solidFill>
                <a:srgbClr val="640000"/>
              </a:solidFill>
              <a:latin typeface="Agency FB" pitchFamily="34" charset="0"/>
              <a:ea typeface="GE Dinar Two" pitchFamily="18" charset="-78"/>
              <a:cs typeface="GE Dinar Two" pitchFamily="18" charset="-78"/>
            </a:endParaRPr>
          </a:p>
          <a:p>
            <a:pPr algn="just"/>
            <a:endParaRPr lang="ar-SA" sz="2200" dirty="0" smtClean="0">
              <a:solidFill>
                <a:srgbClr val="640000"/>
              </a:solidFill>
              <a:latin typeface="Agency FB" pitchFamily="34" charset="0"/>
              <a:ea typeface="GE Dinar Two" pitchFamily="18" charset="-78"/>
              <a:cs typeface="GE Dinar Two" pitchFamily="18" charset="-78"/>
            </a:endParaRPr>
          </a:p>
          <a:p>
            <a:pPr algn="just"/>
            <a:r>
              <a:rPr lang="ar-SA" sz="2200" dirty="0" smtClean="0">
                <a:solidFill>
                  <a:srgbClr val="640000"/>
                </a:solidFill>
                <a:latin typeface="Agency FB" pitchFamily="34" charset="0"/>
                <a:ea typeface="GE Dinar Two" pitchFamily="18" charset="-78"/>
                <a:cs typeface="GE Dinar Two" pitchFamily="18" charset="-78"/>
              </a:rPr>
              <a:t>المستوى الإداري الأول </a:t>
            </a:r>
            <a:r>
              <a:rPr lang="ar-SA" sz="2400" dirty="0" smtClean="0">
                <a:solidFill>
                  <a:srgbClr val="640000"/>
                </a:solidFill>
                <a:latin typeface="Agency FB" pitchFamily="34" charset="0"/>
                <a:ea typeface="GE Dinar Two" pitchFamily="18" charset="-78"/>
                <a:cs typeface="GE Dinar Two" pitchFamily="18" charset="-78"/>
              </a:rPr>
              <a:t> إدارة الجامعة</a:t>
            </a:r>
          </a:p>
          <a:p>
            <a:pPr algn="just"/>
            <a:r>
              <a:rPr lang="ar-SA" sz="2400" dirty="0" smtClean="0">
                <a:solidFill>
                  <a:srgbClr val="640000"/>
                </a:solidFill>
                <a:latin typeface="Agency FB" pitchFamily="34" charset="0"/>
                <a:ea typeface="GE Dinar Two" pitchFamily="18" charset="-78"/>
                <a:cs typeface="GE Dinar Two" pitchFamily="18" charset="-78"/>
              </a:rPr>
              <a:t>			 </a:t>
            </a:r>
            <a:r>
              <a:rPr lang="ar-SA" sz="1200" dirty="0" smtClean="0">
                <a:solidFill>
                  <a:srgbClr val="640000"/>
                </a:solidFill>
                <a:latin typeface="Agency FB" pitchFamily="34" charset="0"/>
                <a:ea typeface="GE Dinar Two" pitchFamily="18" charset="-78"/>
                <a:cs typeface="GE Dinar Two" pitchFamily="18" charset="-78"/>
              </a:rPr>
              <a:t>(مكتب معالي مدير الجامعة – إدارات تنفيذية – إدارات عامع – إدارات – وحدات)</a:t>
            </a:r>
            <a:endParaRPr lang="ar-SA" sz="2200" dirty="0" smtClean="0">
              <a:solidFill>
                <a:srgbClr val="640000"/>
              </a:solidFill>
              <a:latin typeface="Agency FB" pitchFamily="34" charset="0"/>
              <a:ea typeface="GE Dinar Two" pitchFamily="18" charset="-78"/>
              <a:cs typeface="GE Dinar Two" pitchFamily="18" charset="-78"/>
            </a:endParaRPr>
          </a:p>
          <a:p>
            <a:pPr algn="just"/>
            <a:r>
              <a:rPr lang="ar-SA" sz="2200" dirty="0" smtClean="0">
                <a:solidFill>
                  <a:srgbClr val="640000"/>
                </a:solidFill>
                <a:latin typeface="Agency FB" pitchFamily="34" charset="0"/>
                <a:ea typeface="GE Dinar Two" pitchFamily="18" charset="-78"/>
                <a:cs typeface="GE Dinar Two" pitchFamily="18" charset="-78"/>
              </a:rPr>
              <a:t>المستوى الإداري الثاني وكلاء الجامعة</a:t>
            </a:r>
          </a:p>
          <a:p>
            <a:pPr algn="just"/>
            <a:r>
              <a:rPr lang="ar-SA" sz="2200" dirty="0" smtClean="0">
                <a:solidFill>
                  <a:srgbClr val="640000"/>
                </a:solidFill>
                <a:latin typeface="Agency FB" pitchFamily="34" charset="0"/>
                <a:ea typeface="GE Dinar Two" pitchFamily="18" charset="-78"/>
                <a:cs typeface="GE Dinar Two" pitchFamily="18" charset="-78"/>
              </a:rPr>
              <a:t>المستوى الإداري الثالث </a:t>
            </a:r>
            <a:r>
              <a:rPr lang="ar-SA" sz="2200" dirty="0" err="1" smtClean="0">
                <a:solidFill>
                  <a:srgbClr val="640000"/>
                </a:solidFill>
                <a:latin typeface="Agency FB" pitchFamily="34" charset="0"/>
                <a:ea typeface="GE Dinar Two" pitchFamily="18" charset="-78"/>
                <a:cs typeface="GE Dinar Two" pitchFamily="18" charset="-78"/>
              </a:rPr>
              <a:t>عمادات</a:t>
            </a:r>
            <a:r>
              <a:rPr lang="ar-SA" sz="2200" dirty="0" smtClean="0">
                <a:solidFill>
                  <a:srgbClr val="640000"/>
                </a:solidFill>
                <a:latin typeface="Agency FB" pitchFamily="34" charset="0"/>
                <a:ea typeface="GE Dinar Two" pitchFamily="18" charset="-78"/>
                <a:cs typeface="GE Dinar Two" pitchFamily="18" charset="-78"/>
              </a:rPr>
              <a:t> الكليات – العمادات المساندة  -...</a:t>
            </a:r>
          </a:p>
          <a:p>
            <a:pPr algn="just"/>
            <a:r>
              <a:rPr lang="ar-SA" sz="2200" dirty="0" smtClean="0">
                <a:solidFill>
                  <a:srgbClr val="640000"/>
                </a:solidFill>
                <a:latin typeface="Agency FB" pitchFamily="34" charset="0"/>
                <a:ea typeface="GE Dinar Two" pitchFamily="18" charset="-78"/>
                <a:cs typeface="GE Dinar Two" pitchFamily="18" charset="-78"/>
              </a:rPr>
              <a:t>المستوى الإداري الرابع وكالات الكليات أو </a:t>
            </a:r>
            <a:r>
              <a:rPr lang="ar-SA" sz="2200" dirty="0" err="1" smtClean="0">
                <a:solidFill>
                  <a:srgbClr val="640000"/>
                </a:solidFill>
                <a:latin typeface="Agency FB" pitchFamily="34" charset="0"/>
                <a:ea typeface="GE Dinar Two" pitchFamily="18" charset="-78"/>
                <a:cs typeface="GE Dinar Two" pitchFamily="18" charset="-78"/>
              </a:rPr>
              <a:t>العمادات</a:t>
            </a:r>
            <a:r>
              <a:rPr lang="ar-SA" sz="2200" dirty="0" smtClean="0">
                <a:solidFill>
                  <a:srgbClr val="640000"/>
                </a:solidFill>
                <a:latin typeface="Agency FB" pitchFamily="34" charset="0"/>
                <a:ea typeface="GE Dinar Two" pitchFamily="18" charset="-78"/>
                <a:cs typeface="GE Dinar Two" pitchFamily="18" charset="-78"/>
              </a:rPr>
              <a:t> المساندة -....</a:t>
            </a:r>
          </a:p>
          <a:p>
            <a:pPr algn="just"/>
            <a:r>
              <a:rPr lang="ar-SA" sz="2200" dirty="0" smtClean="0">
                <a:solidFill>
                  <a:srgbClr val="640000"/>
                </a:solidFill>
                <a:latin typeface="Agency FB" pitchFamily="34" charset="0"/>
                <a:ea typeface="GE Dinar Two" pitchFamily="18" charset="-78"/>
                <a:cs typeface="GE Dinar Two" pitchFamily="18" charset="-78"/>
              </a:rPr>
              <a:t>المستوى الإداري الخامس الإدارات والوحدات</a:t>
            </a:r>
          </a:p>
          <a:p>
            <a:pPr algn="just"/>
            <a:endParaRPr lang="ar-SA" dirty="0" smtClean="0"/>
          </a:p>
          <a:p>
            <a:pPr algn="just"/>
            <a:endParaRPr lang="ar-SA" dirty="0"/>
          </a:p>
        </p:txBody>
      </p:sp>
    </p:spTree>
    <p:extLst>
      <p:ext uri="{BB962C8B-B14F-4D97-AF65-F5344CB8AC3E}">
        <p14:creationId xmlns:p14="http://schemas.microsoft.com/office/powerpoint/2010/main" val="23561282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0"/>
            <a:ext cx="7772400" cy="954107"/>
          </a:xfrm>
          <a:prstGeom prst="rect">
            <a:avLst/>
          </a:prstGeom>
        </p:spPr>
        <p:txBody>
          <a:bodyPr wrap="square">
            <a:spAutoFit/>
          </a:bodyPr>
          <a:lstStyle/>
          <a:p>
            <a:pPr algn="ctr"/>
            <a:r>
              <a:rPr lang="ar-SA" sz="2800" dirty="0" smtClean="0">
                <a:solidFill>
                  <a:srgbClr val="640000"/>
                </a:solidFill>
                <a:latin typeface="GE Dinar Two" pitchFamily="18" charset="-78"/>
                <a:ea typeface="GE Dinar Two" pitchFamily="18" charset="-78"/>
                <a:cs typeface="GE Dinar Two" pitchFamily="18" charset="-78"/>
              </a:rPr>
              <a:t>الهيكل التنظيمي لعمادة التطوير والجودة حسب المناصب الإدارية</a:t>
            </a:r>
            <a:endParaRPr lang="en-US" sz="2400" b="1" dirty="0" smtClean="0">
              <a:solidFill>
                <a:srgbClr val="640000"/>
              </a:solidFill>
              <a:latin typeface="Agency FB" pitchFamily="34" charset="0"/>
              <a:ea typeface="GE Dinar Two" pitchFamily="18" charset="-78"/>
              <a:cs typeface="GE Dinar Two" pitchFamily="18" charset="-78"/>
            </a:endParaRPr>
          </a:p>
        </p:txBody>
      </p:sp>
      <p:pic>
        <p:nvPicPr>
          <p:cNvPr id="38916" name="Picture 4"/>
          <p:cNvPicPr>
            <a:picLocks noChangeAspect="1" noChangeArrowheads="1"/>
          </p:cNvPicPr>
          <p:nvPr/>
        </p:nvPicPr>
        <p:blipFill>
          <a:blip r:embed="rId2"/>
          <a:srcRect/>
          <a:stretch>
            <a:fillRect/>
          </a:stretch>
        </p:blipFill>
        <p:spPr bwMode="auto">
          <a:xfrm>
            <a:off x="0" y="914400"/>
            <a:ext cx="7772400" cy="5517564"/>
          </a:xfrm>
          <a:prstGeom prst="rect">
            <a:avLst/>
          </a:prstGeom>
          <a:noFill/>
          <a:ln w="9525">
            <a:noFill/>
            <a:miter lim="800000"/>
            <a:headEnd/>
            <a:tailEnd/>
          </a:ln>
          <a:effectLst/>
        </p:spPr>
      </p:pic>
    </p:spTree>
    <p:extLst>
      <p:ext uri="{BB962C8B-B14F-4D97-AF65-F5344CB8AC3E}">
        <p14:creationId xmlns:p14="http://schemas.microsoft.com/office/powerpoint/2010/main" val="194009269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37890" name="Picture 2"/>
          <p:cNvPicPr>
            <a:picLocks noChangeAspect="1" noChangeArrowheads="1"/>
          </p:cNvPicPr>
          <p:nvPr/>
        </p:nvPicPr>
        <p:blipFill>
          <a:blip r:embed="rId3"/>
          <a:srcRect/>
          <a:stretch>
            <a:fillRect/>
          </a:stretch>
        </p:blipFill>
        <p:spPr bwMode="auto">
          <a:xfrm>
            <a:off x="4191000" y="891721"/>
            <a:ext cx="3552825" cy="5051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891" name="Picture 3"/>
          <p:cNvPicPr>
            <a:picLocks noChangeAspect="1" noChangeArrowheads="1"/>
          </p:cNvPicPr>
          <p:nvPr/>
        </p:nvPicPr>
        <p:blipFill>
          <a:blip r:embed="rId4"/>
          <a:srcRect/>
          <a:stretch>
            <a:fillRect/>
          </a:stretch>
        </p:blipFill>
        <p:spPr bwMode="auto">
          <a:xfrm>
            <a:off x="304800" y="944482"/>
            <a:ext cx="3581400" cy="507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59815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1981200"/>
            <a:ext cx="7772400" cy="3046988"/>
          </a:xfrm>
          <a:prstGeom prst="rect">
            <a:avLst/>
          </a:prstGeom>
        </p:spPr>
        <p:txBody>
          <a:bodyPr wrap="square">
            <a:spAutoFit/>
          </a:bodyPr>
          <a:lstStyle/>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آلية عملية</a:t>
            </a:r>
          </a:p>
          <a:p>
            <a:pPr lvl="0" algn="ctr" fontAlgn="base">
              <a:spcBef>
                <a:spcPct val="0"/>
              </a:spcBef>
              <a:spcAft>
                <a:spcPct val="0"/>
              </a:spcAft>
            </a:pPr>
            <a:r>
              <a:rPr lang="ar-SA" sz="4800" b="1" dirty="0" smtClean="0">
                <a:solidFill>
                  <a:srgbClr val="640000"/>
                </a:solidFill>
                <a:latin typeface="GE Dinar Two" pitchFamily="18" charset="-78"/>
                <a:ea typeface="GE Dinar Two" pitchFamily="18" charset="-78"/>
                <a:cs typeface="GE Dinar Two" pitchFamily="18" charset="-78"/>
              </a:rPr>
              <a:t> العمليات الأساسية التي تجري في وحدة المواصفات والمقاييس</a:t>
            </a:r>
          </a:p>
        </p:txBody>
      </p:sp>
    </p:spTree>
    <p:extLst>
      <p:ext uri="{BB962C8B-B14F-4D97-AF65-F5344CB8AC3E}">
        <p14:creationId xmlns:p14="http://schemas.microsoft.com/office/powerpoint/2010/main" val="2001443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762000"/>
            <a:ext cx="7772400" cy="5539978"/>
          </a:xfrm>
          <a:prstGeom prst="rect">
            <a:avLst/>
          </a:prstGeom>
        </p:spPr>
        <p:txBody>
          <a:bodyPr wrap="square">
            <a:spAutoFit/>
          </a:bodyPr>
          <a:lstStyle/>
          <a:p>
            <a:pPr algn="just"/>
            <a:r>
              <a:rPr lang="ar-SA" sz="3500" dirty="0" smtClean="0">
                <a:solidFill>
                  <a:srgbClr val="640000"/>
                </a:solidFill>
                <a:latin typeface="GE Dinar Two" pitchFamily="18" charset="-78"/>
                <a:ea typeface="GE Dinar Two" pitchFamily="18" charset="-78"/>
                <a:cs typeface="GE Dinar Two" pitchFamily="18" charset="-78"/>
              </a:rPr>
              <a:t>في عام </a:t>
            </a:r>
            <a:r>
              <a:rPr lang="en-US" sz="3500" dirty="0" smtClean="0">
                <a:solidFill>
                  <a:srgbClr val="640000"/>
                </a:solidFill>
                <a:latin typeface="GE Dinar Two" pitchFamily="18" charset="-78"/>
                <a:ea typeface="GE Dinar Two" pitchFamily="18" charset="-78"/>
                <a:cs typeface="GE Dinar Two" pitchFamily="18" charset="-78"/>
              </a:rPr>
              <a:t> </a:t>
            </a:r>
            <a:r>
              <a:rPr lang="en-US" sz="3600" b="1" dirty="0" smtClean="0">
                <a:solidFill>
                  <a:schemeClr val="accent6">
                    <a:lumMod val="75000"/>
                  </a:schemeClr>
                </a:solidFill>
                <a:latin typeface="Agency FB" pitchFamily="34" charset="0"/>
                <a:ea typeface="GE Dinar Two" pitchFamily="18" charset="-78"/>
              </a:rPr>
              <a:t>1987</a:t>
            </a:r>
            <a:r>
              <a:rPr lang="ar-SA" sz="3500" dirty="0" smtClean="0">
                <a:solidFill>
                  <a:srgbClr val="640000"/>
                </a:solidFill>
                <a:latin typeface="GE Dinar Two" pitchFamily="18" charset="-78"/>
                <a:ea typeface="GE Dinar Two" pitchFamily="18" charset="-78"/>
                <a:cs typeface="GE Dinar Two" pitchFamily="18" charset="-78"/>
              </a:rPr>
              <a:t>أصدرت المنظمة</a:t>
            </a:r>
          </a:p>
          <a:p>
            <a:pPr algn="ctr"/>
            <a:r>
              <a:rPr lang="ar-SA" sz="4000" b="1" dirty="0" smtClean="0">
                <a:solidFill>
                  <a:srgbClr val="640000"/>
                </a:solidFill>
                <a:latin typeface="GE Dinar Two" pitchFamily="18" charset="-78"/>
                <a:ea typeface="GE Dinar Two" pitchFamily="18" charset="-78"/>
                <a:cs typeface="GE Dinar Two" pitchFamily="18" charset="-78"/>
              </a:rPr>
              <a:t> </a:t>
            </a:r>
            <a:r>
              <a:rPr lang="ar-SA" sz="6000" b="1" dirty="0">
                <a:solidFill>
                  <a:srgbClr val="640000"/>
                </a:solidFill>
                <a:latin typeface="GE Dinar Two" pitchFamily="18" charset="-78"/>
                <a:ea typeface="GE Dinar Two" pitchFamily="18" charset="-78"/>
                <a:cs typeface="GE Dinar Two" pitchFamily="18" charset="-78"/>
              </a:rPr>
              <a:t>الإصدار الأول</a:t>
            </a:r>
            <a:r>
              <a:rPr lang="ar-SA" sz="4000" b="1" dirty="0">
                <a:solidFill>
                  <a:srgbClr val="640000"/>
                </a:solidFill>
                <a:latin typeface="GE Dinar Two" pitchFamily="18" charset="-78"/>
                <a:ea typeface="GE Dinar Two" pitchFamily="18" charset="-78"/>
                <a:cs typeface="GE Dinar Two" pitchFamily="18" charset="-78"/>
              </a:rPr>
              <a:t> </a:t>
            </a:r>
            <a:r>
              <a:rPr lang="ar-SA" sz="4000" b="1" dirty="0" smtClean="0">
                <a:solidFill>
                  <a:srgbClr val="640000"/>
                </a:solidFill>
                <a:latin typeface="GE Dinar Two" pitchFamily="18" charset="-78"/>
                <a:ea typeface="GE Dinar Two" pitchFamily="18" charset="-78"/>
                <a:cs typeface="GE Dinar Two" pitchFamily="18" charset="-78"/>
              </a:rPr>
              <a:t> </a:t>
            </a:r>
          </a:p>
          <a:p>
            <a:pPr algn="just"/>
            <a:r>
              <a:rPr lang="ar-SA" sz="3500" dirty="0" smtClean="0">
                <a:solidFill>
                  <a:srgbClr val="640000"/>
                </a:solidFill>
                <a:latin typeface="GE Dinar Two" pitchFamily="18" charset="-78"/>
                <a:ea typeface="GE Dinar Two" pitchFamily="18" charset="-78"/>
                <a:cs typeface="GE Dinar Two" pitchFamily="18" charset="-78"/>
              </a:rPr>
              <a:t> من عائلة </a:t>
            </a:r>
            <a:r>
              <a:rPr lang="ar-SA" sz="3500" dirty="0" err="1">
                <a:solidFill>
                  <a:srgbClr val="640000"/>
                </a:solidFill>
                <a:latin typeface="GE Dinar Two" pitchFamily="18" charset="-78"/>
                <a:ea typeface="GE Dinar Two" pitchFamily="18" charset="-78"/>
                <a:cs typeface="GE Dinar Two" pitchFamily="18" charset="-78"/>
              </a:rPr>
              <a:t>الـ</a:t>
            </a:r>
            <a:r>
              <a:rPr lang="ar-SA" sz="3500" dirty="0">
                <a:solidFill>
                  <a:srgbClr val="640000"/>
                </a:solidFill>
                <a:latin typeface="GE Dinar Two" pitchFamily="18" charset="-78"/>
                <a:ea typeface="GE Dinar Two" pitchFamily="18" charset="-78"/>
                <a:cs typeface="GE Dinar Two" pitchFamily="18" charset="-78"/>
              </a:rPr>
              <a:t> </a:t>
            </a:r>
            <a:r>
              <a:rPr lang="en-US" sz="3500" b="1" dirty="0" smtClean="0">
                <a:solidFill>
                  <a:schemeClr val="accent6">
                    <a:lumMod val="75000"/>
                  </a:schemeClr>
                </a:solidFill>
                <a:latin typeface="Agency FB" pitchFamily="34" charset="0"/>
                <a:ea typeface="GE Dinar Two" pitchFamily="18" charset="-78"/>
              </a:rPr>
              <a:t>9000</a:t>
            </a:r>
            <a:r>
              <a:rPr lang="ar-SA" sz="3500" dirty="0" smtClean="0">
                <a:solidFill>
                  <a:srgbClr val="640000"/>
                </a:solidFill>
                <a:latin typeface="GE Dinar Two" pitchFamily="18" charset="-78"/>
                <a:ea typeface="GE Dinar Two" pitchFamily="18" charset="-78"/>
                <a:cs typeface="GE Dinar Two" pitchFamily="18" charset="-78"/>
              </a:rPr>
              <a:t> المكوّنة</a:t>
            </a:r>
            <a:endParaRPr lang="ar-SA" sz="3500" dirty="0">
              <a:solidFill>
                <a:srgbClr val="640000"/>
              </a:solidFill>
              <a:latin typeface="GE Dinar Two" pitchFamily="18" charset="-78"/>
              <a:ea typeface="GE Dinar Two" pitchFamily="18" charset="-78"/>
              <a:cs typeface="GE Dinar Two" pitchFamily="18" charset="-78"/>
            </a:endParaRPr>
          </a:p>
          <a:p>
            <a:pPr algn="just"/>
            <a:r>
              <a:rPr lang="ar-SA" sz="3500" dirty="0">
                <a:solidFill>
                  <a:srgbClr val="640000"/>
                </a:solidFill>
                <a:latin typeface="GE Dinar Two" pitchFamily="18" charset="-78"/>
                <a:ea typeface="GE Dinar Two" pitchFamily="18" charset="-78"/>
                <a:cs typeface="GE Dinar Two" pitchFamily="18" charset="-78"/>
              </a:rPr>
              <a:t> </a:t>
            </a:r>
            <a:r>
              <a:rPr lang="ar-SA" sz="3500" dirty="0" smtClean="0">
                <a:solidFill>
                  <a:srgbClr val="640000"/>
                </a:solidFill>
                <a:latin typeface="GE Dinar Two" pitchFamily="18" charset="-78"/>
                <a:ea typeface="GE Dinar Two" pitchFamily="18" charset="-78"/>
                <a:cs typeface="GE Dinar Two" pitchFamily="18" charset="-78"/>
              </a:rPr>
              <a:t>من المواصفات</a:t>
            </a:r>
            <a:r>
              <a:rPr lang="ar-SA" sz="3600" dirty="0" smtClean="0">
                <a:solidFill>
                  <a:srgbClr val="640000"/>
                </a:solidFill>
                <a:latin typeface="Agency FB" pitchFamily="34" charset="0"/>
                <a:ea typeface="GE Dinar Two" pitchFamily="18" charset="-78"/>
              </a:rPr>
              <a:t>( </a:t>
            </a:r>
            <a:r>
              <a:rPr lang="en-US" sz="3600" dirty="0" smtClean="0">
                <a:solidFill>
                  <a:srgbClr val="640000"/>
                </a:solidFill>
                <a:latin typeface="Agency FB" pitchFamily="34" charset="0"/>
                <a:ea typeface="GE Dinar Two" pitchFamily="18" charset="-78"/>
              </a:rPr>
              <a:t> 9001</a:t>
            </a:r>
            <a:r>
              <a:rPr lang="ar-SA" sz="3600" dirty="0" smtClean="0">
                <a:solidFill>
                  <a:srgbClr val="640000"/>
                </a:solidFill>
                <a:latin typeface="Agency FB" pitchFamily="34" charset="0"/>
                <a:ea typeface="GE Dinar Two" pitchFamily="18" charset="-78"/>
              </a:rPr>
              <a:t>و </a:t>
            </a:r>
            <a:r>
              <a:rPr lang="en-US" sz="3600" dirty="0" smtClean="0">
                <a:solidFill>
                  <a:srgbClr val="640000"/>
                </a:solidFill>
                <a:latin typeface="Agency FB" pitchFamily="34" charset="0"/>
                <a:ea typeface="GE Dinar Two" pitchFamily="18" charset="-78"/>
              </a:rPr>
              <a:t> 9002</a:t>
            </a:r>
            <a:r>
              <a:rPr lang="ar-SA" sz="3600" dirty="0" smtClean="0">
                <a:solidFill>
                  <a:srgbClr val="640000"/>
                </a:solidFill>
                <a:latin typeface="Agency FB" pitchFamily="34" charset="0"/>
                <a:ea typeface="GE Dinar Two" pitchFamily="18" charset="-78"/>
              </a:rPr>
              <a:t>و </a:t>
            </a:r>
            <a:r>
              <a:rPr lang="en-US" sz="3600" dirty="0" smtClean="0">
                <a:solidFill>
                  <a:srgbClr val="640000"/>
                </a:solidFill>
                <a:latin typeface="Agency FB" pitchFamily="34" charset="0"/>
                <a:ea typeface="GE Dinar Two" pitchFamily="18" charset="-78"/>
              </a:rPr>
              <a:t>9003</a:t>
            </a:r>
            <a:r>
              <a:rPr lang="ar-SA" sz="3600" dirty="0" smtClean="0">
                <a:solidFill>
                  <a:srgbClr val="640000"/>
                </a:solidFill>
                <a:latin typeface="Agency FB" pitchFamily="34" charset="0"/>
                <a:ea typeface="GE Dinar Two" pitchFamily="18" charset="-78"/>
              </a:rPr>
              <a:t>) </a:t>
            </a:r>
            <a:r>
              <a:rPr lang="ar-SA" sz="3500" dirty="0">
                <a:solidFill>
                  <a:srgbClr val="640000"/>
                </a:solidFill>
                <a:latin typeface="GE Dinar Two" pitchFamily="18" charset="-78"/>
                <a:ea typeface="GE Dinar Two" pitchFamily="18" charset="-78"/>
                <a:cs typeface="GE Dinar Two" pitchFamily="18" charset="-78"/>
              </a:rPr>
              <a:t>المبنية على </a:t>
            </a:r>
            <a:r>
              <a:rPr lang="ar-SA" sz="3500" dirty="0" smtClean="0">
                <a:solidFill>
                  <a:srgbClr val="640000"/>
                </a:solidFill>
                <a:latin typeface="GE Dinar Two" pitchFamily="18" charset="-78"/>
                <a:ea typeface="GE Dinar Two" pitchFamily="18" charset="-78"/>
                <a:cs typeface="GE Dinar Two" pitchFamily="18" charset="-78"/>
              </a:rPr>
              <a:t>فلسفة</a:t>
            </a:r>
          </a:p>
          <a:p>
            <a:pPr algn="ctr"/>
            <a:r>
              <a:rPr lang="ar-SA" sz="4800" b="1" dirty="0" smtClean="0">
                <a:solidFill>
                  <a:schemeClr val="accent6">
                    <a:lumMod val="75000"/>
                  </a:schemeClr>
                </a:solidFill>
                <a:latin typeface="GE Dinar Two" pitchFamily="18" charset="-78"/>
                <a:ea typeface="GE Dinar Two" pitchFamily="18" charset="-78"/>
                <a:cs typeface="GE Dinar Two" pitchFamily="18" charset="-78"/>
              </a:rPr>
              <a:t> </a:t>
            </a:r>
            <a:r>
              <a:rPr lang="ar-SA" sz="4800" b="1" dirty="0">
                <a:solidFill>
                  <a:schemeClr val="accent6">
                    <a:lumMod val="75000"/>
                  </a:schemeClr>
                </a:solidFill>
                <a:latin typeface="GE Dinar Two" pitchFamily="18" charset="-78"/>
                <a:ea typeface="GE Dinar Two" pitchFamily="18" charset="-78"/>
                <a:cs typeface="GE Dinar Two" pitchFamily="18" charset="-78"/>
              </a:rPr>
              <a:t>الفحص </a:t>
            </a:r>
            <a:r>
              <a:rPr lang="ar-SA" sz="4800" b="1" dirty="0" smtClean="0">
                <a:solidFill>
                  <a:schemeClr val="accent6">
                    <a:lumMod val="75000"/>
                  </a:schemeClr>
                </a:solidFill>
                <a:latin typeface="GE Dinar Two" pitchFamily="18" charset="-78"/>
                <a:ea typeface="GE Dinar Two" pitchFamily="18" charset="-78"/>
                <a:cs typeface="GE Dinar Two" pitchFamily="18" charset="-78"/>
              </a:rPr>
              <a:t>النهائي  للمنتجات</a:t>
            </a:r>
          </a:p>
          <a:p>
            <a:pPr algn="ctr"/>
            <a:r>
              <a:rPr lang="ar-SA" sz="3500" dirty="0" smtClean="0">
                <a:solidFill>
                  <a:srgbClr val="640000"/>
                </a:solidFill>
                <a:latin typeface="GE Dinar Two" pitchFamily="18" charset="-78"/>
                <a:ea typeface="GE Dinar Two" pitchFamily="18" charset="-78"/>
                <a:cs typeface="GE Dinar Two" pitchFamily="18" charset="-78"/>
              </a:rPr>
              <a:t> تحت  مسمّى</a:t>
            </a:r>
            <a:r>
              <a:rPr lang="ar-SA" sz="3500" dirty="0" smtClean="0">
                <a:solidFill>
                  <a:srgbClr val="640000"/>
                </a:solidFill>
                <a:latin typeface="GE Dinar Two" pitchFamily="18" charset="-78"/>
                <a:ea typeface="GE Dinar Two" pitchFamily="18" charset="-78"/>
              </a:rPr>
              <a:t> </a:t>
            </a:r>
            <a:r>
              <a:rPr lang="ar-SA" sz="3600" b="1" dirty="0" smtClean="0">
                <a:solidFill>
                  <a:schemeClr val="accent6">
                    <a:lumMod val="75000"/>
                  </a:schemeClr>
                </a:solidFill>
                <a:latin typeface="Agency FB" pitchFamily="34" charset="0"/>
                <a:ea typeface="GE Dinar Two" pitchFamily="18" charset="-78"/>
              </a:rPr>
              <a:t>(</a:t>
            </a:r>
            <a:r>
              <a:rPr lang="en-US" sz="3600" b="1" dirty="0" smtClean="0">
                <a:solidFill>
                  <a:schemeClr val="accent6">
                    <a:lumMod val="75000"/>
                  </a:schemeClr>
                </a:solidFill>
                <a:latin typeface="Agency FB" pitchFamily="34" charset="0"/>
                <a:ea typeface="GE Dinar Two" pitchFamily="18" charset="-78"/>
              </a:rPr>
              <a:t>ISO 9000 : 1987 </a:t>
            </a:r>
            <a:r>
              <a:rPr lang="ar-SA" sz="3600" b="1" dirty="0" smtClean="0">
                <a:solidFill>
                  <a:schemeClr val="accent6">
                    <a:lumMod val="75000"/>
                  </a:schemeClr>
                </a:solidFill>
                <a:latin typeface="Agency FB" pitchFamily="34" charset="0"/>
                <a:ea typeface="GE Dinar Two" pitchFamily="18" charset="-78"/>
              </a:rPr>
              <a:t>)</a:t>
            </a:r>
            <a:r>
              <a:rPr lang="en-US" sz="3500" b="1" dirty="0" smtClean="0">
                <a:solidFill>
                  <a:schemeClr val="accent6">
                    <a:lumMod val="75000"/>
                  </a:schemeClr>
                </a:solidFill>
                <a:latin typeface="+mj-lt"/>
                <a:ea typeface="GE Dinar Two" pitchFamily="18" charset="-78"/>
              </a:rPr>
              <a:t> </a:t>
            </a:r>
            <a:r>
              <a:rPr lang="ar-SA" sz="3500" dirty="0">
                <a:solidFill>
                  <a:srgbClr val="640000"/>
                </a:solidFill>
                <a:latin typeface="GE Dinar Two" pitchFamily="18" charset="-78"/>
                <a:ea typeface="GE Dinar Two" pitchFamily="18" charset="-78"/>
                <a:cs typeface="GE Dinar Two" pitchFamily="18" charset="-78"/>
              </a:rPr>
              <a:t>الصالحة للتطبيق على أنواع مختلفة </a:t>
            </a:r>
            <a:r>
              <a:rPr lang="ar-SA" sz="3500" dirty="0" smtClean="0">
                <a:solidFill>
                  <a:srgbClr val="640000"/>
                </a:solidFill>
                <a:latin typeface="GE Dinar Two" pitchFamily="18" charset="-78"/>
                <a:ea typeface="GE Dinar Two" pitchFamily="18" charset="-78"/>
                <a:cs typeface="GE Dinar Two" pitchFamily="18" charset="-78"/>
              </a:rPr>
              <a:t>من </a:t>
            </a:r>
            <a:r>
              <a:rPr lang="ar-SA" sz="3500" dirty="0">
                <a:solidFill>
                  <a:srgbClr val="640000"/>
                </a:solidFill>
                <a:latin typeface="GE Dinar Two" pitchFamily="18" charset="-78"/>
                <a:ea typeface="GE Dinar Two" pitchFamily="18" charset="-78"/>
                <a:cs typeface="GE Dinar Two" pitchFamily="18" charset="-78"/>
              </a:rPr>
              <a:t>المؤسسات الصناعية </a:t>
            </a:r>
            <a:r>
              <a:rPr lang="ar-SA" sz="3500" dirty="0" smtClean="0">
                <a:solidFill>
                  <a:srgbClr val="640000"/>
                </a:solidFill>
                <a:latin typeface="GE Dinar Two" pitchFamily="18" charset="-78"/>
                <a:ea typeface="GE Dinar Two" pitchFamily="18" charset="-78"/>
                <a:cs typeface="GE Dinar Two" pitchFamily="18" charset="-78"/>
              </a:rPr>
              <a:t>كلاً </a:t>
            </a:r>
            <a:r>
              <a:rPr lang="ar-SA" sz="3500" dirty="0">
                <a:solidFill>
                  <a:srgbClr val="640000"/>
                </a:solidFill>
                <a:latin typeface="GE Dinar Two" pitchFamily="18" charset="-78"/>
                <a:ea typeface="GE Dinar Two" pitchFamily="18" charset="-78"/>
                <a:cs typeface="GE Dinar Two" pitchFamily="18" charset="-78"/>
              </a:rPr>
              <a:t>حسب </a:t>
            </a:r>
            <a:r>
              <a:rPr lang="ar-SA" sz="3500" dirty="0" smtClean="0">
                <a:solidFill>
                  <a:srgbClr val="640000"/>
                </a:solidFill>
                <a:latin typeface="GE Dinar Two" pitchFamily="18" charset="-78"/>
                <a:ea typeface="GE Dinar Two" pitchFamily="18" charset="-78"/>
                <a:cs typeface="GE Dinar Two" pitchFamily="18" charset="-78"/>
              </a:rPr>
              <a:t>نشاطها. </a:t>
            </a:r>
            <a:endParaRPr lang="ar-SA" sz="3500" b="1" dirty="0">
              <a:solidFill>
                <a:schemeClr val="accent6">
                  <a:lumMod val="75000"/>
                </a:schemeClr>
              </a:solidFill>
              <a:latin typeface="+mj-lt"/>
              <a:ea typeface="GE Dinar Two" pitchFamily="18" charset="-7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0"/>
            <a:ext cx="7772400" cy="2123658"/>
          </a:xfrm>
          <a:prstGeom prst="rect">
            <a:avLst/>
          </a:prstGeom>
        </p:spPr>
        <p:txBody>
          <a:bodyPr wrap="square">
            <a:spAutoFit/>
          </a:bodyPr>
          <a:lstStyle/>
          <a:p>
            <a:pPr algn="ctr"/>
            <a:r>
              <a:rPr lang="ar-SA" sz="4400" b="1" dirty="0" smtClean="0">
                <a:solidFill>
                  <a:srgbClr val="640000"/>
                </a:solidFill>
                <a:latin typeface="GE Dinar Two" pitchFamily="18" charset="-78"/>
                <a:ea typeface="GE Dinar Two" pitchFamily="18" charset="-78"/>
                <a:cs typeface="GE Dinar Two" pitchFamily="18" charset="-78"/>
              </a:rPr>
              <a:t>عمليات </a:t>
            </a:r>
          </a:p>
          <a:p>
            <a:pPr algn="ctr"/>
            <a:r>
              <a:rPr lang="ar-SA" sz="4400" b="1" dirty="0" smtClean="0">
                <a:solidFill>
                  <a:srgbClr val="640000"/>
                </a:solidFill>
                <a:latin typeface="GE Dinar Two" pitchFamily="18" charset="-78"/>
                <a:ea typeface="GE Dinar Two" pitchFamily="18" charset="-78"/>
                <a:cs typeface="GE Dinar Two" pitchFamily="18" charset="-78"/>
              </a:rPr>
              <a:t> تجري داخل الجامعة</a:t>
            </a:r>
          </a:p>
          <a:p>
            <a:pPr algn="ctr"/>
            <a:r>
              <a:rPr lang="ar-SA" sz="4400" b="1" dirty="0" smtClean="0">
                <a:solidFill>
                  <a:srgbClr val="640000"/>
                </a:solidFill>
                <a:latin typeface="GE Dinar Two" pitchFamily="18" charset="-78"/>
                <a:ea typeface="GE Dinar Two" pitchFamily="18" charset="-78"/>
                <a:cs typeface="GE Dinar Two" pitchFamily="18" charset="-78"/>
              </a:rPr>
              <a:t>(عمليات داخلية)</a:t>
            </a:r>
            <a:endParaRPr lang="ar-SA" sz="4400" b="1" dirty="0">
              <a:solidFill>
                <a:srgbClr val="640000"/>
              </a:solidFill>
              <a:latin typeface="GE Dinar Two" pitchFamily="18" charset="-78"/>
              <a:ea typeface="GE Dinar Two" pitchFamily="18" charset="-78"/>
              <a:cs typeface="GE Dinar Two" pitchFamily="18" charset="-78"/>
            </a:endParaRPr>
          </a:p>
        </p:txBody>
      </p:sp>
      <p:sp>
        <p:nvSpPr>
          <p:cNvPr id="8" name="مستطيل 7"/>
          <p:cNvSpPr/>
          <p:nvPr/>
        </p:nvSpPr>
        <p:spPr>
          <a:xfrm>
            <a:off x="0" y="2967335"/>
            <a:ext cx="7772400" cy="2123658"/>
          </a:xfrm>
          <a:prstGeom prst="rect">
            <a:avLst/>
          </a:prstGeom>
        </p:spPr>
        <p:txBody>
          <a:bodyPr wrap="square">
            <a:spAutoFit/>
          </a:bodyPr>
          <a:lstStyle/>
          <a:p>
            <a:pPr algn="ctr"/>
            <a:r>
              <a:rPr lang="ar-SA" sz="4400" b="1" dirty="0" smtClean="0">
                <a:solidFill>
                  <a:srgbClr val="640000"/>
                </a:solidFill>
                <a:latin typeface="GE Dinar Two" pitchFamily="18" charset="-78"/>
                <a:ea typeface="GE Dinar Two" pitchFamily="18" charset="-78"/>
                <a:cs typeface="GE Dinar Two" pitchFamily="18" charset="-78"/>
              </a:rPr>
              <a:t>عمليات </a:t>
            </a:r>
          </a:p>
          <a:p>
            <a:pPr algn="ctr"/>
            <a:r>
              <a:rPr lang="ar-SA" sz="4400" b="1" dirty="0" smtClean="0">
                <a:solidFill>
                  <a:srgbClr val="640000"/>
                </a:solidFill>
                <a:latin typeface="GE Dinar Two" pitchFamily="18" charset="-78"/>
                <a:ea typeface="GE Dinar Two" pitchFamily="18" charset="-78"/>
                <a:cs typeface="GE Dinar Two" pitchFamily="18" charset="-78"/>
              </a:rPr>
              <a:t> تجري خارج الجامعة</a:t>
            </a:r>
          </a:p>
          <a:p>
            <a:pPr algn="ctr"/>
            <a:r>
              <a:rPr lang="ar-SA" sz="4400" b="1" dirty="0" smtClean="0">
                <a:solidFill>
                  <a:srgbClr val="640000"/>
                </a:solidFill>
                <a:latin typeface="GE Dinar Two" pitchFamily="18" charset="-78"/>
                <a:ea typeface="GE Dinar Two" pitchFamily="18" charset="-78"/>
                <a:cs typeface="GE Dinar Two" pitchFamily="18" charset="-78"/>
              </a:rPr>
              <a:t>(عمليات خارجية)</a:t>
            </a:r>
          </a:p>
        </p:txBody>
      </p:sp>
    </p:spTree>
    <p:extLst>
      <p:ext uri="{BB962C8B-B14F-4D97-AF65-F5344CB8AC3E}">
        <p14:creationId xmlns:p14="http://schemas.microsoft.com/office/powerpoint/2010/main" val="26366871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381000"/>
            <a:ext cx="7772400" cy="769441"/>
          </a:xfrm>
          <a:prstGeom prst="rect">
            <a:avLst/>
          </a:prstGeom>
        </p:spPr>
        <p:txBody>
          <a:bodyPr wrap="square">
            <a:spAutoFit/>
          </a:bodyPr>
          <a:lstStyle/>
          <a:p>
            <a:pPr algn="ctr"/>
            <a:r>
              <a:rPr lang="ar-SA" sz="4400" b="1" dirty="0" smtClean="0">
                <a:solidFill>
                  <a:srgbClr val="640000"/>
                </a:solidFill>
                <a:latin typeface="GE Dinar Two" pitchFamily="18" charset="-78"/>
                <a:ea typeface="GE Dinar Two" pitchFamily="18" charset="-78"/>
                <a:cs typeface="GE Dinar Two" pitchFamily="18" charset="-78"/>
              </a:rPr>
              <a:t>العمليات داخلية</a:t>
            </a:r>
          </a:p>
        </p:txBody>
      </p:sp>
      <p:sp>
        <p:nvSpPr>
          <p:cNvPr id="5" name="مستطيل 4"/>
          <p:cNvSpPr/>
          <p:nvPr/>
        </p:nvSpPr>
        <p:spPr>
          <a:xfrm>
            <a:off x="0" y="1447800"/>
            <a:ext cx="7772400" cy="4154984"/>
          </a:xfrm>
          <a:prstGeom prst="rect">
            <a:avLst/>
          </a:prstGeom>
        </p:spPr>
        <p:txBody>
          <a:bodyPr wrap="square">
            <a:spAutoFit/>
          </a:bodyPr>
          <a:lstStyle/>
          <a:p>
            <a:pPr>
              <a:buFont typeface="Yu Gothic Medium" pitchFamily="34" charset="-128"/>
              <a:buChar char="♻"/>
            </a:pPr>
            <a:r>
              <a:rPr lang="ar-SA" sz="2400" dirty="0" smtClean="0">
                <a:solidFill>
                  <a:srgbClr val="640000"/>
                </a:solidFill>
                <a:latin typeface="Agency FB" pitchFamily="34" charset="0"/>
                <a:ea typeface="GE Dinar Two" pitchFamily="18" charset="-78"/>
                <a:cs typeface="GE Dinar Two" pitchFamily="18" charset="-78"/>
              </a:rPr>
              <a:t>تهيئة جهات الجامعة لتطبيق معيار </a:t>
            </a:r>
            <a:r>
              <a:rPr lang="en-US" sz="2400" b="1" dirty="0" smtClean="0">
                <a:solidFill>
                  <a:srgbClr val="640000"/>
                </a:solidFill>
                <a:latin typeface="Agency FB" pitchFamily="34" charset="0"/>
                <a:ea typeface="GE Dinar Two" pitchFamily="18" charset="-78"/>
                <a:cs typeface="GE Dinar Two" pitchFamily="18" charset="-78"/>
              </a:rPr>
              <a:t>ISO</a:t>
            </a:r>
            <a:r>
              <a:rPr lang="en-US" sz="2400" dirty="0" smtClean="0">
                <a:solidFill>
                  <a:srgbClr val="640000"/>
                </a:solidFill>
                <a:latin typeface="Agency FB" pitchFamily="34" charset="0"/>
                <a:ea typeface="GE Dinar Two" pitchFamily="18" charset="-78"/>
                <a:cs typeface="GE Dinar Two" pitchFamily="18" charset="-78"/>
              </a:rPr>
              <a:t> </a:t>
            </a:r>
            <a:r>
              <a:rPr lang="ar-SA" sz="2400" dirty="0" smtClean="0">
                <a:solidFill>
                  <a:srgbClr val="640000"/>
                </a:solidFill>
                <a:latin typeface="Agency FB" pitchFamily="34" charset="0"/>
                <a:ea typeface="GE Dinar Two" pitchFamily="18" charset="-78"/>
                <a:cs typeface="GE Dinar Two" pitchFamily="18" charset="-78"/>
              </a:rPr>
              <a:t> .</a:t>
            </a:r>
          </a:p>
          <a:p>
            <a:pPr>
              <a:buFont typeface="Yu Gothic Medium" pitchFamily="34" charset="-128"/>
              <a:buChar char="♻"/>
            </a:pPr>
            <a:endParaRPr lang="ar-SA" sz="2400" dirty="0" smtClean="0">
              <a:solidFill>
                <a:srgbClr val="640000"/>
              </a:solidFill>
              <a:latin typeface="Agency FB" pitchFamily="34" charset="0"/>
              <a:ea typeface="GE Dinar Two" pitchFamily="18" charset="-78"/>
              <a:cs typeface="GE Dinar Two" pitchFamily="18" charset="-78"/>
            </a:endParaRPr>
          </a:p>
          <a:p>
            <a:pPr>
              <a:buFont typeface="Yu Gothic Medium" pitchFamily="34" charset="-128"/>
              <a:buChar char="♻"/>
            </a:pPr>
            <a:r>
              <a:rPr lang="ar-SA" sz="2400" dirty="0" smtClean="0">
                <a:solidFill>
                  <a:srgbClr val="640000"/>
                </a:solidFill>
                <a:latin typeface="Agency FB" pitchFamily="34" charset="0"/>
                <a:ea typeface="GE Dinar Two" pitchFamily="18" charset="-78"/>
                <a:cs typeface="GE Dinar Two" pitchFamily="18" charset="-78"/>
              </a:rPr>
              <a:t>تقديم التدريب اللازم.</a:t>
            </a:r>
          </a:p>
          <a:p>
            <a:pPr>
              <a:buFont typeface="Yu Gothic Medium" pitchFamily="34" charset="-128"/>
              <a:buChar char="♻"/>
            </a:pPr>
            <a:endParaRPr lang="ar-SA" sz="2400" dirty="0" smtClean="0">
              <a:solidFill>
                <a:srgbClr val="640000"/>
              </a:solidFill>
              <a:latin typeface="Agency FB" pitchFamily="34" charset="0"/>
              <a:ea typeface="GE Dinar Two" pitchFamily="18" charset="-78"/>
              <a:cs typeface="GE Dinar Two" pitchFamily="18" charset="-78"/>
            </a:endParaRPr>
          </a:p>
          <a:p>
            <a:pPr>
              <a:buFont typeface="Yu Gothic Medium" pitchFamily="34" charset="-128"/>
              <a:buChar char="♻"/>
            </a:pPr>
            <a:r>
              <a:rPr lang="ar-SA" sz="2400" dirty="0" smtClean="0">
                <a:solidFill>
                  <a:srgbClr val="640000"/>
                </a:solidFill>
                <a:latin typeface="Agency FB" pitchFamily="34" charset="0"/>
                <a:ea typeface="GE Dinar Two" pitchFamily="18" charset="-78"/>
                <a:cs typeface="GE Dinar Two" pitchFamily="18" charset="-78"/>
              </a:rPr>
              <a:t>تقديم الاستشارات اللازمة لإعداد مشروع نظام إدارة الجودة أو لتحديثه.</a:t>
            </a:r>
          </a:p>
          <a:p>
            <a:pPr>
              <a:buFont typeface="Yu Gothic Medium" pitchFamily="34" charset="-128"/>
              <a:buChar char="♻"/>
            </a:pPr>
            <a:endParaRPr lang="ar-SA" sz="2400" dirty="0" smtClean="0">
              <a:solidFill>
                <a:srgbClr val="640000"/>
              </a:solidFill>
              <a:latin typeface="Agency FB" pitchFamily="34" charset="0"/>
              <a:ea typeface="GE Dinar Two" pitchFamily="18" charset="-78"/>
              <a:cs typeface="GE Dinar Two" pitchFamily="18" charset="-78"/>
            </a:endParaRPr>
          </a:p>
          <a:p>
            <a:pPr>
              <a:buFont typeface="Yu Gothic Medium" pitchFamily="34" charset="-128"/>
              <a:buChar char="♻"/>
            </a:pPr>
            <a:r>
              <a:rPr lang="ar-SA" sz="2400" dirty="0" smtClean="0">
                <a:solidFill>
                  <a:srgbClr val="640000"/>
                </a:solidFill>
                <a:latin typeface="Agency FB" pitchFamily="34" charset="0"/>
                <a:ea typeface="GE Dinar Two" pitchFamily="18" charset="-78"/>
                <a:cs typeface="GE Dinar Two" pitchFamily="18" charset="-78"/>
              </a:rPr>
              <a:t>تقديم الاستشارات اللازمة لجهات الجامعة التي تطبق أنظمة إدارة  الجودة.</a:t>
            </a:r>
          </a:p>
          <a:p>
            <a:pPr>
              <a:buFont typeface="Yu Gothic Medium" pitchFamily="34" charset="-128"/>
              <a:buChar char="♻"/>
            </a:pPr>
            <a:endParaRPr lang="ar-SA" sz="2400" dirty="0" smtClean="0">
              <a:solidFill>
                <a:srgbClr val="640000"/>
              </a:solidFill>
              <a:latin typeface="Agency FB" pitchFamily="34" charset="0"/>
              <a:ea typeface="GE Dinar Two" pitchFamily="18" charset="-78"/>
              <a:cs typeface="GE Dinar Two" pitchFamily="18" charset="-78"/>
            </a:endParaRPr>
          </a:p>
          <a:p>
            <a:pPr>
              <a:buFont typeface="Yu Gothic Medium" pitchFamily="34" charset="-128"/>
              <a:buChar char="♻"/>
            </a:pPr>
            <a:r>
              <a:rPr lang="ar-SA" sz="2400" dirty="0" smtClean="0">
                <a:solidFill>
                  <a:srgbClr val="640000"/>
                </a:solidFill>
                <a:latin typeface="Agency FB" pitchFamily="34" charset="0"/>
                <a:ea typeface="GE Dinar Two" pitchFamily="18" charset="-78"/>
                <a:cs typeface="GE Dinar Two" pitchFamily="18" charset="-78"/>
              </a:rPr>
              <a:t>صرف استحقاقات الجهات المانحة.</a:t>
            </a:r>
          </a:p>
        </p:txBody>
      </p:sp>
      <p:sp>
        <p:nvSpPr>
          <p:cNvPr id="7" name="مستطيل مستدير الزوايا 6"/>
          <p:cNvSpPr/>
          <p:nvPr/>
        </p:nvSpPr>
        <p:spPr>
          <a:xfrm>
            <a:off x="76200" y="1295400"/>
            <a:ext cx="7696200" cy="685800"/>
          </a:xfrm>
          <a:prstGeom prst="roundRect">
            <a:avLst/>
          </a:prstGeom>
          <a:solidFill>
            <a:schemeClr val="accent2">
              <a:lumMod val="75000"/>
              <a:alpha val="37000"/>
            </a:schemeClr>
          </a:solidFill>
          <a:ln>
            <a:solidFill>
              <a:srgbClr val="74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5220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graphicFrame>
        <p:nvGraphicFramePr>
          <p:cNvPr id="4" name="جدول 3"/>
          <p:cNvGraphicFramePr>
            <a:graphicFrameLocks noGrp="1"/>
          </p:cNvGraphicFramePr>
          <p:nvPr/>
        </p:nvGraphicFramePr>
        <p:xfrm>
          <a:off x="47624" y="381000"/>
          <a:ext cx="7724775" cy="5638800"/>
        </p:xfrm>
        <a:graphic>
          <a:graphicData uri="http://schemas.openxmlformats.org/drawingml/2006/table">
            <a:tbl>
              <a:tblPr rtl="1" firstRow="1" bandRow="1">
                <a:tableStyleId>{E8B1032C-EA38-4F05-BA0D-38AFFFC7BED3}</a:tableStyleId>
              </a:tblPr>
              <a:tblGrid>
                <a:gridCol w="1168203">
                  <a:extLst>
                    <a:ext uri="{9D8B030D-6E8A-4147-A177-3AD203B41FA5}">
                      <a16:colId xmlns:a16="http://schemas.microsoft.com/office/drawing/2014/main" val="20000"/>
                    </a:ext>
                  </a:extLst>
                </a:gridCol>
                <a:gridCol w="6556572">
                  <a:extLst>
                    <a:ext uri="{9D8B030D-6E8A-4147-A177-3AD203B41FA5}">
                      <a16:colId xmlns:a16="http://schemas.microsoft.com/office/drawing/2014/main" val="20001"/>
                    </a:ext>
                  </a:extLst>
                </a:gridCol>
              </a:tblGrid>
              <a:tr h="214313">
                <a:tc>
                  <a:txBody>
                    <a:bodyPr/>
                    <a:lstStyle/>
                    <a:p>
                      <a:pPr algn="r" rtl="1"/>
                      <a:r>
                        <a:rPr lang="ar-SA" sz="1600" b="1" kern="1200" dirty="0" smtClean="0">
                          <a:solidFill>
                            <a:srgbClr val="640000"/>
                          </a:solidFill>
                          <a:effectLst/>
                          <a:latin typeface="GE Dinar Two" pitchFamily="18" charset="-78"/>
                          <a:ea typeface="GE Dinar Two" pitchFamily="18" charset="-78"/>
                          <a:cs typeface="GE Dinar Two" pitchFamily="18" charset="-78"/>
                        </a:rPr>
                        <a:t>رقم الإجراء</a:t>
                      </a:r>
                    </a:p>
                  </a:txBody>
                  <a:tcPr/>
                </a:tc>
                <a:tc>
                  <a:txBody>
                    <a:bodyPr/>
                    <a:lstStyle/>
                    <a:p>
                      <a:pPr algn="ctr" rtl="1"/>
                      <a:r>
                        <a:rPr lang="ar-SA" sz="2800" b="0" kern="1200" dirty="0" smtClean="0">
                          <a:solidFill>
                            <a:srgbClr val="640000"/>
                          </a:solidFill>
                          <a:effectLst/>
                          <a:latin typeface="GE Dinar Two" pitchFamily="18" charset="-78"/>
                          <a:ea typeface="GE Dinar Two" pitchFamily="18" charset="-78"/>
                          <a:cs typeface="GE Dinar Two" pitchFamily="18" charset="-78"/>
                        </a:rPr>
                        <a:t>اسم الإجراء</a:t>
                      </a:r>
                      <a:endParaRPr lang="ar-SA" sz="2800" b="0" kern="1200" dirty="0">
                        <a:solidFill>
                          <a:srgbClr val="640000"/>
                        </a:solidFill>
                        <a:effectLst/>
                        <a:latin typeface="GE Dinar Two" pitchFamily="18" charset="-78"/>
                        <a:ea typeface="GE Dinar Two" pitchFamily="18" charset="-78"/>
                        <a:cs typeface="GE Dinar Two" pitchFamily="18" charset="-78"/>
                      </a:endParaRPr>
                    </a:p>
                  </a:txBody>
                  <a:tcPr/>
                </a:tc>
                <a:extLst>
                  <a:ext uri="{0D108BD9-81ED-4DB2-BD59-A6C34878D82A}">
                    <a16:rowId xmlns:a16="http://schemas.microsoft.com/office/drawing/2014/main" val="10000"/>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01</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algn="r" rtl="1"/>
                      <a:r>
                        <a:rPr lang="ar-SA" sz="1800" b="0" kern="1200" dirty="0" smtClean="0">
                          <a:solidFill>
                            <a:srgbClr val="640000"/>
                          </a:solidFill>
                          <a:effectLst/>
                          <a:latin typeface="GE Dinar Two" pitchFamily="18" charset="-78"/>
                          <a:ea typeface="GE Dinar Two" pitchFamily="18" charset="-78"/>
                          <a:cs typeface="GE Dinar Two" pitchFamily="18" charset="-78"/>
                        </a:rPr>
                        <a:t>البدء بتطبيق معيار من معايير </a:t>
                      </a:r>
                      <a:r>
                        <a:rPr lang="ar-SA" sz="1800" b="0" kern="1200" dirty="0" err="1" smtClean="0">
                          <a:solidFill>
                            <a:srgbClr val="640000"/>
                          </a:solidFill>
                          <a:effectLst/>
                          <a:latin typeface="GE Dinar Two" pitchFamily="18" charset="-78"/>
                          <a:ea typeface="GE Dinar Two" pitchFamily="18" charset="-78"/>
                          <a:cs typeface="GE Dinar Two" pitchFamily="18" charset="-78"/>
                        </a:rPr>
                        <a:t>الـ</a:t>
                      </a:r>
                      <a:r>
                        <a:rPr lang="ar-SA" sz="1800" b="0" kern="1200" dirty="0" smtClean="0">
                          <a:solidFill>
                            <a:srgbClr val="640000"/>
                          </a:solidFill>
                          <a:effectLst/>
                          <a:latin typeface="GE Dinar Two" pitchFamily="18" charset="-78"/>
                          <a:ea typeface="GE Dinar Two" pitchFamily="18" charset="-78"/>
                          <a:cs typeface="GE Dinar Two" pitchFamily="18" charset="-78"/>
                        </a:rPr>
                        <a:t> </a:t>
                      </a:r>
                      <a:r>
                        <a:rPr lang="en-US" sz="2400" b="1"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ISO</a:t>
                      </a:r>
                      <a:r>
                        <a:rPr lang="ar-SA" sz="2400" b="1"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 </a:t>
                      </a:r>
                      <a:r>
                        <a:rPr lang="ar-SA" sz="1800" b="0" kern="1200" dirty="0" smtClean="0">
                          <a:solidFill>
                            <a:srgbClr val="640000"/>
                          </a:solidFill>
                          <a:effectLst/>
                          <a:latin typeface="GE Dinar Two" pitchFamily="18" charset="-78"/>
                          <a:ea typeface="GE Dinar Two" pitchFamily="18" charset="-78"/>
                          <a:cs typeface="GE Dinar Two" pitchFamily="18" charset="-78"/>
                        </a:rPr>
                        <a:t>على جهة من جهات الجامعة.</a:t>
                      </a:r>
                    </a:p>
                  </a:txBody>
                  <a:tcPr/>
                </a:tc>
                <a:extLst>
                  <a:ext uri="{0D108BD9-81ED-4DB2-BD59-A6C34878D82A}">
                    <a16:rowId xmlns:a16="http://schemas.microsoft.com/office/drawing/2014/main" val="10001"/>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02</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تدريب أعضاء فريق إعداد مشروع نظام إدارة الجودة  أو مطبقيه للنظام .</a:t>
                      </a:r>
                    </a:p>
                  </a:txBody>
                  <a:tcPr/>
                </a:tc>
                <a:extLst>
                  <a:ext uri="{0D108BD9-81ED-4DB2-BD59-A6C34878D82A}">
                    <a16:rowId xmlns:a16="http://schemas.microsoft.com/office/drawing/2014/main" val="10002"/>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03</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حساب نسبة الإنجاز  لإحدى جهات الجامعة في إعداد وثائق نظام إدارة الجودة.</a:t>
                      </a:r>
                    </a:p>
                  </a:txBody>
                  <a:tcPr/>
                </a:tc>
                <a:extLst>
                  <a:ext uri="{0D108BD9-81ED-4DB2-BD59-A6C34878D82A}">
                    <a16:rowId xmlns:a16="http://schemas.microsoft.com/office/drawing/2014/main" val="10003"/>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04</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الاستعداد لزيارة ميدانية من وحدة المواصفات والمقاييس للجهة المتقدمة.</a:t>
                      </a:r>
                    </a:p>
                  </a:txBody>
                  <a:tcPr/>
                </a:tc>
                <a:extLst>
                  <a:ext uri="{0D108BD9-81ED-4DB2-BD59-A6C34878D82A}">
                    <a16:rowId xmlns:a16="http://schemas.microsoft.com/office/drawing/2014/main" val="10004"/>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05</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إجراء تدقيق داخلي وإجراء اجتماع مراجعة الإدارة وتقديم تقرير بذلك لعمادة التطوير والجودة.</a:t>
                      </a:r>
                    </a:p>
                  </a:txBody>
                  <a:tcPr/>
                </a:tc>
                <a:extLst>
                  <a:ext uri="{0D108BD9-81ED-4DB2-BD59-A6C34878D82A}">
                    <a16:rowId xmlns:a16="http://schemas.microsoft.com/office/drawing/2014/main" val="10005"/>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06</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التقدم للجهة المانحة لاعتماد مشروع النظام .</a:t>
                      </a:r>
                    </a:p>
                  </a:txBody>
                  <a:tcPr/>
                </a:tc>
                <a:extLst>
                  <a:ext uri="{0D108BD9-81ED-4DB2-BD59-A6C34878D82A}">
                    <a16:rowId xmlns:a16="http://schemas.microsoft.com/office/drawing/2014/main" val="10006"/>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07</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إجراء تدقيق دوري أول أو ثان.</a:t>
                      </a:r>
                    </a:p>
                  </a:txBody>
                  <a:tcPr/>
                </a:tc>
                <a:extLst>
                  <a:ext uri="{0D108BD9-81ED-4DB2-BD59-A6C34878D82A}">
                    <a16:rowId xmlns:a16="http://schemas.microsoft.com/office/drawing/2014/main" val="10007"/>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08</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إجراء تجديد منح شهادة </a:t>
                      </a:r>
                      <a:r>
                        <a:rPr lang="ar-SA" sz="1800" b="0" kern="1200" dirty="0" err="1" smtClean="0">
                          <a:solidFill>
                            <a:srgbClr val="640000"/>
                          </a:solidFill>
                          <a:effectLst/>
                          <a:latin typeface="GE Dinar Two" pitchFamily="18" charset="-78"/>
                          <a:ea typeface="GE Dinar Two" pitchFamily="18" charset="-78"/>
                          <a:cs typeface="GE Dinar Two" pitchFamily="18" charset="-78"/>
                        </a:rPr>
                        <a:t>الآيزو</a:t>
                      </a:r>
                      <a:r>
                        <a:rPr lang="ar-SA" sz="1800" b="0" kern="1200" dirty="0" smtClean="0">
                          <a:solidFill>
                            <a:srgbClr val="640000"/>
                          </a:solidFill>
                          <a:effectLst/>
                          <a:latin typeface="GE Dinar Two" pitchFamily="18" charset="-78"/>
                          <a:ea typeface="GE Dinar Two" pitchFamily="18" charset="-78"/>
                          <a:cs typeface="GE Dinar Two" pitchFamily="18" charset="-78"/>
                        </a:rPr>
                        <a:t>.</a:t>
                      </a:r>
                    </a:p>
                  </a:txBody>
                  <a:tcPr/>
                </a:tc>
                <a:extLst>
                  <a:ext uri="{0D108BD9-81ED-4DB2-BD59-A6C34878D82A}">
                    <a16:rowId xmlns:a16="http://schemas.microsoft.com/office/drawing/2014/main" val="10008"/>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09</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طلب الإطلاع على تقرير الجهة المانحة بعد الزيارة.</a:t>
                      </a:r>
                      <a:endParaRPr lang="en-US" sz="1800" b="0" kern="1200" dirty="0" smtClean="0">
                        <a:solidFill>
                          <a:srgbClr val="640000"/>
                        </a:solidFill>
                        <a:effectLst/>
                        <a:latin typeface="GE Dinar Two" pitchFamily="18" charset="-78"/>
                        <a:ea typeface="GE Dinar Two" pitchFamily="18" charset="-78"/>
                        <a:cs typeface="GE Dinar Two" pitchFamily="18" charset="-78"/>
                      </a:endParaRPr>
                    </a:p>
                  </a:txBody>
                  <a:tcPr/>
                </a:tc>
                <a:extLst>
                  <a:ext uri="{0D108BD9-81ED-4DB2-BD59-A6C34878D82A}">
                    <a16:rowId xmlns:a16="http://schemas.microsoft.com/office/drawing/2014/main" val="10009"/>
                  </a:ext>
                </a:extLst>
              </a:tr>
              <a:tr h="405871">
                <a:tc>
                  <a:txBody>
                    <a:bodyPr/>
                    <a:lstStyle/>
                    <a:p>
                      <a:pPr algn="ctr" rtl="1"/>
                      <a:r>
                        <a:rPr lang="en-US" sz="2400" b="0" kern="1200" dirty="0" smtClean="0">
                          <a:solidFill>
                            <a:srgbClr val="640000"/>
                          </a:solidFill>
                          <a:effectLst>
                            <a:outerShdw blurRad="38100" dist="38100" dir="2700000" algn="tl">
                              <a:srgbClr val="C0C0C0"/>
                            </a:outerShdw>
                          </a:effectLst>
                          <a:latin typeface="Agency FB" pitchFamily="34" charset="0"/>
                          <a:ea typeface="+mn-ea"/>
                          <a:cs typeface="DecoType Naskh Variants" pitchFamily="2" charset="-78"/>
                        </a:rPr>
                        <a:t>10</a:t>
                      </a:r>
                      <a:endParaRPr lang="ar-SA" sz="2400" b="0" kern="1200" dirty="0">
                        <a:solidFill>
                          <a:srgbClr val="640000"/>
                        </a:solidFill>
                        <a:effectLst>
                          <a:outerShdw blurRad="38100" dist="38100" dir="2700000" algn="tl">
                            <a:srgbClr val="C0C0C0"/>
                          </a:outerShdw>
                        </a:effectLst>
                        <a:latin typeface="Agency FB" pitchFamily="34" charset="0"/>
                        <a:ea typeface="+mn-ea"/>
                        <a:cs typeface="DecoType Naskh Variants"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0" kern="1200" dirty="0" smtClean="0">
                          <a:solidFill>
                            <a:srgbClr val="640000"/>
                          </a:solidFill>
                          <a:effectLst/>
                          <a:latin typeface="GE Dinar Two" pitchFamily="18" charset="-78"/>
                          <a:ea typeface="GE Dinar Two" pitchFamily="18" charset="-78"/>
                          <a:cs typeface="GE Dinar Two" pitchFamily="18" charset="-78"/>
                        </a:rPr>
                        <a:t>حفل تسلم شهادة </a:t>
                      </a:r>
                      <a:r>
                        <a:rPr lang="ar-SA" sz="1800" b="0" kern="1200" dirty="0" err="1" smtClean="0">
                          <a:solidFill>
                            <a:srgbClr val="640000"/>
                          </a:solidFill>
                          <a:effectLst/>
                          <a:latin typeface="GE Dinar Two" pitchFamily="18" charset="-78"/>
                          <a:ea typeface="GE Dinar Two" pitchFamily="18" charset="-78"/>
                          <a:cs typeface="GE Dinar Two" pitchFamily="18" charset="-78"/>
                        </a:rPr>
                        <a:t>الآيزو</a:t>
                      </a:r>
                      <a:r>
                        <a:rPr lang="ar-SA" sz="1800" b="0" kern="1200" dirty="0" smtClean="0">
                          <a:solidFill>
                            <a:srgbClr val="640000"/>
                          </a:solidFill>
                          <a:effectLst/>
                          <a:latin typeface="GE Dinar Two" pitchFamily="18" charset="-78"/>
                          <a:ea typeface="GE Dinar Two" pitchFamily="18" charset="-78"/>
                          <a:cs typeface="GE Dinar Two" pitchFamily="18" charset="-78"/>
                        </a:rPr>
                        <a:t>.</a:t>
                      </a:r>
                      <a:endParaRPr lang="en-US" sz="1800" b="0" kern="1200" dirty="0" smtClean="0">
                        <a:solidFill>
                          <a:srgbClr val="640000"/>
                        </a:solidFill>
                        <a:effectLst/>
                        <a:latin typeface="GE Dinar Two" pitchFamily="18" charset="-78"/>
                        <a:ea typeface="GE Dinar Two" pitchFamily="18" charset="-78"/>
                        <a:cs typeface="GE Dinar Two" pitchFamily="18" charset="-78"/>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640234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36867" name="Picture 3"/>
          <p:cNvPicPr>
            <a:picLocks noChangeAspect="1" noChangeArrowheads="1"/>
          </p:cNvPicPr>
          <p:nvPr/>
        </p:nvPicPr>
        <p:blipFill>
          <a:blip r:embed="rId2"/>
          <a:srcRect/>
          <a:stretch>
            <a:fillRect/>
          </a:stretch>
        </p:blipFill>
        <p:spPr bwMode="auto">
          <a:xfrm>
            <a:off x="0" y="1014940"/>
            <a:ext cx="7772400" cy="5462060"/>
          </a:xfrm>
          <a:prstGeom prst="rect">
            <a:avLst/>
          </a:prstGeom>
          <a:noFill/>
          <a:ln w="9525">
            <a:noFill/>
            <a:miter lim="800000"/>
            <a:headEnd/>
            <a:tailEnd/>
          </a:ln>
          <a:effectLst/>
        </p:spPr>
      </p:pic>
      <p:sp>
        <p:nvSpPr>
          <p:cNvPr id="7" name="مستطيل 6"/>
          <p:cNvSpPr/>
          <p:nvPr/>
        </p:nvSpPr>
        <p:spPr>
          <a:xfrm>
            <a:off x="0" y="0"/>
            <a:ext cx="7772400" cy="954107"/>
          </a:xfrm>
          <a:prstGeom prst="rect">
            <a:avLst/>
          </a:prstGeom>
        </p:spPr>
        <p:txBody>
          <a:bodyPr wrap="square">
            <a:spAutoFit/>
          </a:bodyPr>
          <a:lstStyle/>
          <a:p>
            <a:pPr algn="ctr"/>
            <a:r>
              <a:rPr lang="ar-SA" sz="2800" dirty="0" smtClean="0">
                <a:solidFill>
                  <a:srgbClr val="640000"/>
                </a:solidFill>
                <a:latin typeface="GE Dinar Two" pitchFamily="18" charset="-78"/>
                <a:ea typeface="GE Dinar Two" pitchFamily="18" charset="-78"/>
                <a:cs typeface="GE Dinar Two" pitchFamily="18" charset="-78"/>
              </a:rPr>
              <a:t>الهيكل التنظيمي لعمادة التطوير والجودة حسب الأرقام المرجعية</a:t>
            </a:r>
            <a:endParaRPr lang="en-US" sz="2400" b="1" dirty="0" smtClean="0">
              <a:solidFill>
                <a:srgbClr val="640000"/>
              </a:solidFill>
              <a:latin typeface="Agency FB" pitchFamily="34" charset="0"/>
              <a:ea typeface="GE Dinar Two" pitchFamily="18" charset="-78"/>
              <a:cs typeface="GE Dinar Two" pitchFamily="18" charset="-78"/>
            </a:endParaRPr>
          </a:p>
        </p:txBody>
      </p:sp>
    </p:spTree>
    <p:extLst>
      <p:ext uri="{BB962C8B-B14F-4D97-AF65-F5344CB8AC3E}">
        <p14:creationId xmlns:p14="http://schemas.microsoft.com/office/powerpoint/2010/main" val="4560503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56321" name="Picture 1"/>
          <p:cNvPicPr>
            <a:picLocks noChangeAspect="1" noChangeArrowheads="1"/>
          </p:cNvPicPr>
          <p:nvPr/>
        </p:nvPicPr>
        <p:blipFill>
          <a:blip r:embed="rId2"/>
          <a:srcRect/>
          <a:stretch>
            <a:fillRect/>
          </a:stretch>
        </p:blipFill>
        <p:spPr bwMode="auto">
          <a:xfrm>
            <a:off x="1878570" y="47624"/>
            <a:ext cx="4546326" cy="642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31932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7" name="Picture 3"/>
          <p:cNvPicPr>
            <a:picLocks noChangeAspect="1" noChangeArrowheads="1"/>
          </p:cNvPicPr>
          <p:nvPr/>
        </p:nvPicPr>
        <p:blipFill>
          <a:blip r:embed="rId2"/>
          <a:srcRect/>
          <a:stretch>
            <a:fillRect/>
          </a:stretch>
        </p:blipFill>
        <p:spPr bwMode="auto">
          <a:xfrm>
            <a:off x="2257425" y="90488"/>
            <a:ext cx="4629150" cy="6677025"/>
          </a:xfrm>
          <a:prstGeom prst="rect">
            <a:avLst/>
          </a:prstGeom>
          <a:noFill/>
          <a:ln w="9525">
            <a:noFill/>
            <a:miter lim="800000"/>
            <a:headEnd/>
            <a:tailEnd/>
          </a:ln>
          <a:effectLst/>
        </p:spPr>
      </p:pic>
    </p:spTree>
    <p:extLst>
      <p:ext uri="{BB962C8B-B14F-4D97-AF65-F5344CB8AC3E}">
        <p14:creationId xmlns:p14="http://schemas.microsoft.com/office/powerpoint/2010/main" val="38071148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3012" name="Picture 4"/>
          <p:cNvPicPr>
            <a:picLocks noChangeAspect="1" noChangeArrowheads="1"/>
          </p:cNvPicPr>
          <p:nvPr/>
        </p:nvPicPr>
        <p:blipFill>
          <a:blip r:embed="rId2"/>
          <a:srcRect/>
          <a:stretch>
            <a:fillRect/>
          </a:stretch>
        </p:blipFill>
        <p:spPr bwMode="auto">
          <a:xfrm rot="16200000">
            <a:off x="458970" y="1153908"/>
            <a:ext cx="6720246" cy="456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41828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7581966" y="5229231"/>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639102" cy="6747173"/>
          </a:xfrm>
          <a:prstGeom prst="rect">
            <a:avLst/>
          </a:prstGeom>
          <a:ln>
            <a:solidFill>
              <a:schemeClr val="bg1">
                <a:lumMod val="75000"/>
              </a:schemeClr>
            </a:solidFill>
          </a:ln>
        </p:spPr>
      </p:pic>
      <p:sp>
        <p:nvSpPr>
          <p:cNvPr id="7" name="مربع نص 6"/>
          <p:cNvSpPr txBox="1"/>
          <p:nvPr/>
        </p:nvSpPr>
        <p:spPr>
          <a:xfrm>
            <a:off x="2209800" y="6569276"/>
            <a:ext cx="4715302" cy="200055"/>
          </a:xfrm>
          <a:prstGeom prst="rect">
            <a:avLst/>
          </a:prstGeom>
          <a:noFill/>
        </p:spPr>
        <p:txBody>
          <a:bodyPr wrap="square" rtlCol="1">
            <a:spAutoFit/>
          </a:bodyPr>
          <a:lstStyle/>
          <a:p>
            <a:pPr algn="ctr"/>
            <a:r>
              <a:rPr lang="ar-SA" sz="600" dirty="0" smtClean="0">
                <a:solidFill>
                  <a:schemeClr val="bg1">
                    <a:lumMod val="50000"/>
                  </a:schemeClr>
                </a:solidFill>
                <a:latin typeface="GE Dinar Two" panose="020A0503020102020204" pitchFamily="18" charset="-78"/>
                <a:ea typeface="GE Dinar Two" panose="020A0503020102020204" pitchFamily="18" charset="-78"/>
                <a:cs typeface="GE Dinar Two" panose="020A0503020102020204" pitchFamily="18" charset="-78"/>
              </a:rPr>
              <a:t>إن هذه الوثيقة معتمدة ومحفوظة لدى ممثل إدارة الجودة في المؤسسة موجود على موقع المؤسسة الإلكتروني بالرقم </a:t>
            </a:r>
            <a:r>
              <a:rPr lang="en-US" sz="700" b="1" dirty="0" smtClean="0">
                <a:solidFill>
                  <a:schemeClr val="bg1">
                    <a:lumMod val="50000"/>
                  </a:schemeClr>
                </a:solidFill>
                <a:latin typeface="Agency FB" panose="020B0503020202020204" pitchFamily="34" charset="0"/>
                <a:ea typeface="GE Dinar Two" panose="020A0503020102020204" pitchFamily="18" charset="-78"/>
                <a:cs typeface="GE Dinar Two" panose="020A0503020102020204" pitchFamily="18" charset="-78"/>
              </a:rPr>
              <a:t>05040202-0101</a:t>
            </a:r>
            <a:endParaRPr lang="ar-SA" sz="700" b="1" dirty="0">
              <a:solidFill>
                <a:schemeClr val="bg1">
                  <a:lumMod val="50000"/>
                </a:schemeClr>
              </a:solidFill>
              <a:latin typeface="Agency FB" panose="020B0503020202020204" pitchFamily="34" charset="0"/>
              <a:ea typeface="GE Dinar Two" panose="020A0503020102020204" pitchFamily="18" charset="-78"/>
              <a:cs typeface="GE Dinar Two" panose="020A0503020102020204" pitchFamily="18" charset="-78"/>
            </a:endParaRPr>
          </a:p>
        </p:txBody>
      </p:sp>
    </p:spTree>
    <p:extLst>
      <p:ext uri="{BB962C8B-B14F-4D97-AF65-F5344CB8AC3E}">
        <p14:creationId xmlns:p14="http://schemas.microsoft.com/office/powerpoint/2010/main" val="16298177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2590800"/>
            <a:ext cx="7772400" cy="1092607"/>
          </a:xfrm>
          <a:prstGeom prst="rect">
            <a:avLst/>
          </a:prstGeom>
        </p:spPr>
        <p:txBody>
          <a:bodyPr wrap="square">
            <a:spAutoFit/>
          </a:bodyPr>
          <a:lstStyle/>
          <a:p>
            <a:pPr lvl="0" algn="ctr"/>
            <a:r>
              <a:rPr lang="ar-SA" sz="6500" b="1" dirty="0" smtClean="0">
                <a:solidFill>
                  <a:srgbClr val="640000"/>
                </a:solidFill>
                <a:latin typeface="GE Dinar Two" pitchFamily="18" charset="-78"/>
                <a:ea typeface="GE Dinar Two" pitchFamily="18" charset="-78"/>
                <a:cs typeface="GE Dinar Two" pitchFamily="18" charset="-78"/>
              </a:rPr>
              <a:t>ملف أهداف الجودة</a:t>
            </a:r>
          </a:p>
        </p:txBody>
      </p:sp>
    </p:spTree>
    <p:extLst>
      <p:ext uri="{BB962C8B-B14F-4D97-AF65-F5344CB8AC3E}">
        <p14:creationId xmlns:p14="http://schemas.microsoft.com/office/powerpoint/2010/main" val="12063186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5016758"/>
          </a:xfrm>
          <a:prstGeom prst="rect">
            <a:avLst/>
          </a:prstGeom>
        </p:spPr>
        <p:txBody>
          <a:bodyPr wrap="square">
            <a:spAutoFit/>
          </a:bodyPr>
          <a:lstStyle/>
          <a:p>
            <a:pPr lvl="0"/>
            <a:r>
              <a:rPr lang="ar-SA" sz="3200" dirty="0" smtClean="0">
                <a:solidFill>
                  <a:srgbClr val="640000"/>
                </a:solidFill>
                <a:latin typeface="GE Dinar Two" pitchFamily="18" charset="-78"/>
                <a:ea typeface="GE Dinar Two" pitchFamily="18" charset="-78"/>
                <a:cs typeface="GE Dinar Two" pitchFamily="18" charset="-78"/>
              </a:rPr>
              <a:t>انطلاقا من الرؤية والرسالة تضع المؤسسات</a:t>
            </a:r>
          </a:p>
          <a:p>
            <a:pPr lvl="0"/>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
            </a:pPr>
            <a:r>
              <a:rPr lang="ar-SA" sz="3200" dirty="0" smtClean="0">
                <a:solidFill>
                  <a:srgbClr val="640000"/>
                </a:solidFill>
                <a:latin typeface="GE Dinar Two" pitchFamily="18" charset="-78"/>
                <a:ea typeface="GE Dinar Two" pitchFamily="18" charset="-78"/>
                <a:cs typeface="GE Dinar Two" pitchFamily="18" charset="-78"/>
              </a:rPr>
              <a:t>أهدافا محددة (استراتيجية)</a:t>
            </a:r>
          </a:p>
          <a:p>
            <a:pPr lvl="0">
              <a:buFont typeface="Wingdings 2" pitchFamily="18"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
            </a:pPr>
            <a:r>
              <a:rPr lang="ar-SA" sz="3200" dirty="0" smtClean="0">
                <a:solidFill>
                  <a:srgbClr val="640000"/>
                </a:solidFill>
                <a:latin typeface="GE Dinar Two" pitchFamily="18" charset="-78"/>
                <a:ea typeface="GE Dinar Two" pitchFamily="18" charset="-78"/>
                <a:cs typeface="GE Dinar Two" pitchFamily="18" charset="-78"/>
              </a:rPr>
              <a:t>أهدافاً تشغيلية</a:t>
            </a:r>
          </a:p>
          <a:p>
            <a:pPr lvl="0">
              <a:buFont typeface="Wingdings 2" pitchFamily="18"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
            </a:pPr>
            <a:r>
              <a:rPr lang="ar-SA" sz="3200" dirty="0" smtClean="0">
                <a:solidFill>
                  <a:srgbClr val="640000"/>
                </a:solidFill>
                <a:latin typeface="GE Dinar Two" pitchFamily="18" charset="-78"/>
                <a:ea typeface="GE Dinar Two" pitchFamily="18" charset="-78"/>
                <a:cs typeface="GE Dinar Two" pitchFamily="18" charset="-78"/>
              </a:rPr>
              <a:t>الهيكلة التنظيمية</a:t>
            </a:r>
          </a:p>
          <a:p>
            <a:pPr lvl="0">
              <a:buFont typeface="Wingdings 2" pitchFamily="18"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
            </a:pPr>
            <a:r>
              <a:rPr lang="ar-SA" sz="3200" dirty="0" smtClean="0">
                <a:solidFill>
                  <a:srgbClr val="640000"/>
                </a:solidFill>
                <a:latin typeface="GE Dinar Two" pitchFamily="18" charset="-78"/>
                <a:ea typeface="GE Dinar Two" pitchFamily="18" charset="-78"/>
                <a:cs typeface="GE Dinar Two" pitchFamily="18" charset="-78"/>
              </a:rPr>
              <a:t>تسقط الأهداف التشغيلية على الكيانات الإدارية في الهيكل التنظيمي</a:t>
            </a:r>
          </a:p>
        </p:txBody>
      </p:sp>
    </p:spTree>
    <p:extLst>
      <p:ext uri="{BB962C8B-B14F-4D97-AF65-F5344CB8AC3E}">
        <p14:creationId xmlns:p14="http://schemas.microsoft.com/office/powerpoint/2010/main" val="2891888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28600"/>
            <a:ext cx="7772400" cy="2246769"/>
          </a:xfrm>
          <a:prstGeom prst="rect">
            <a:avLst/>
          </a:prstGeom>
        </p:spPr>
        <p:txBody>
          <a:bodyPr wrap="square">
            <a:spAutoFit/>
          </a:bodyPr>
          <a:lstStyle/>
          <a:p>
            <a:pPr algn="just"/>
            <a:r>
              <a:rPr lang="ar-SA" sz="3500" dirty="0" smtClean="0">
                <a:solidFill>
                  <a:srgbClr val="640000"/>
                </a:solidFill>
                <a:latin typeface="GE Dinar Two" pitchFamily="18" charset="-78"/>
                <a:ea typeface="GE Dinar Two" pitchFamily="18" charset="-78"/>
                <a:cs typeface="GE Dinar Two" pitchFamily="18" charset="-78"/>
              </a:rPr>
              <a:t>فالمؤسسات </a:t>
            </a:r>
            <a:r>
              <a:rPr lang="ar-SA" sz="3500" dirty="0">
                <a:solidFill>
                  <a:srgbClr val="640000"/>
                </a:solidFill>
                <a:latin typeface="GE Dinar Two" pitchFamily="18" charset="-78"/>
                <a:ea typeface="GE Dinar Two" pitchFamily="18" charset="-78"/>
                <a:cs typeface="GE Dinar Two" pitchFamily="18" charset="-78"/>
              </a:rPr>
              <a:t>التي </a:t>
            </a:r>
            <a:r>
              <a:rPr lang="ar-SA" sz="3500" dirty="0" smtClean="0">
                <a:solidFill>
                  <a:srgbClr val="640000"/>
                </a:solidFill>
                <a:latin typeface="GE Dinar Two" pitchFamily="18" charset="-78"/>
                <a:ea typeface="GE Dinar Two" pitchFamily="18" charset="-78"/>
                <a:cs typeface="GE Dinar Two" pitchFamily="18" charset="-78"/>
              </a:rPr>
              <a:t>تتركّز أنشطتها في </a:t>
            </a:r>
            <a:r>
              <a:rPr lang="ar-SA" sz="3500" dirty="0">
                <a:solidFill>
                  <a:srgbClr val="640000"/>
                </a:solidFill>
                <a:latin typeface="GE Dinar Two" pitchFamily="18" charset="-78"/>
                <a:ea typeface="GE Dinar Two" pitchFamily="18" charset="-78"/>
                <a:cs typeface="GE Dinar Two" pitchFamily="18" charset="-78"/>
              </a:rPr>
              <a:t>مجال التصميم والتطوير والإنتاج والتركيب، </a:t>
            </a:r>
            <a:r>
              <a:rPr lang="ar-SA" sz="3500" dirty="0" smtClean="0">
                <a:solidFill>
                  <a:srgbClr val="640000"/>
                </a:solidFill>
                <a:latin typeface="GE Dinar Two" pitchFamily="18" charset="-78"/>
                <a:ea typeface="GE Dinar Two" pitchFamily="18" charset="-78"/>
                <a:cs typeface="GE Dinar Two" pitchFamily="18" charset="-78"/>
              </a:rPr>
              <a:t>والخدمة،</a:t>
            </a:r>
            <a:endParaRPr lang="ar-SA" sz="3500" dirty="0">
              <a:solidFill>
                <a:srgbClr val="640000"/>
              </a:solidFill>
              <a:latin typeface="GE Dinar Two" pitchFamily="18" charset="-78"/>
              <a:ea typeface="GE Dinar Two" pitchFamily="18" charset="-78"/>
              <a:cs typeface="GE Dinar Two" pitchFamily="18" charset="-78"/>
            </a:endParaRPr>
          </a:p>
          <a:p>
            <a:pPr algn="just"/>
            <a:r>
              <a:rPr lang="ar-SA" sz="3500" dirty="0">
                <a:solidFill>
                  <a:srgbClr val="640000"/>
                </a:solidFill>
                <a:latin typeface="GE Dinar Two" pitchFamily="18" charset="-78"/>
                <a:ea typeface="GE Dinar Two" pitchFamily="18" charset="-78"/>
                <a:cs typeface="GE Dinar Two" pitchFamily="18" charset="-78"/>
              </a:rPr>
              <a:t> كانت تطبق المواصفة </a:t>
            </a:r>
            <a:r>
              <a:rPr lang="ar-SA" sz="3600" b="1" dirty="0">
                <a:solidFill>
                  <a:schemeClr val="accent6">
                    <a:lumMod val="75000"/>
                  </a:schemeClr>
                </a:solidFill>
                <a:latin typeface="Agency FB" pitchFamily="34" charset="0"/>
                <a:ea typeface="GE Dinar Two" pitchFamily="18" charset="-78"/>
              </a:rPr>
              <a:t>(</a:t>
            </a:r>
            <a:r>
              <a:rPr lang="en-US" sz="3600" b="1" dirty="0">
                <a:solidFill>
                  <a:schemeClr val="accent6">
                    <a:lumMod val="75000"/>
                  </a:schemeClr>
                </a:solidFill>
                <a:latin typeface="Agency FB" pitchFamily="34" charset="0"/>
                <a:ea typeface="GE Dinar Two" pitchFamily="18" charset="-78"/>
              </a:rPr>
              <a:t>ISO 9001 : 1987</a:t>
            </a:r>
            <a:r>
              <a:rPr lang="ar-SA" sz="3600" b="1" dirty="0">
                <a:solidFill>
                  <a:schemeClr val="accent6">
                    <a:lumMod val="75000"/>
                  </a:schemeClr>
                </a:solidFill>
                <a:latin typeface="Agency FB" pitchFamily="34" charset="0"/>
                <a:ea typeface="GE Dinar Two" pitchFamily="18" charset="-78"/>
              </a:rPr>
              <a:t>)</a:t>
            </a:r>
            <a:endParaRPr lang="ar-SA" sz="3500" b="1" dirty="0">
              <a:solidFill>
                <a:schemeClr val="accent6">
                  <a:lumMod val="75000"/>
                </a:schemeClr>
              </a:solidFill>
              <a:latin typeface="Agency FB" pitchFamily="34" charset="0"/>
              <a:ea typeface="GE Dinar Two" pitchFamily="18" charset="-78"/>
            </a:endParaRPr>
          </a:p>
        </p:txBody>
      </p:sp>
      <p:sp>
        <p:nvSpPr>
          <p:cNvPr id="5" name="مربع نص 4"/>
          <p:cNvSpPr txBox="1"/>
          <p:nvPr/>
        </p:nvSpPr>
        <p:spPr>
          <a:xfrm>
            <a:off x="1" y="2924413"/>
            <a:ext cx="7772399" cy="3323987"/>
          </a:xfrm>
          <a:prstGeom prst="rect">
            <a:avLst/>
          </a:prstGeom>
          <a:noFill/>
        </p:spPr>
        <p:txBody>
          <a:bodyPr wrap="square" rtlCol="1">
            <a:spAutoFit/>
          </a:bodyPr>
          <a:lstStyle/>
          <a:p>
            <a:pPr algn="just"/>
            <a:r>
              <a:rPr lang="ar-SA" sz="3500" dirty="0" smtClean="0">
                <a:solidFill>
                  <a:srgbClr val="640000"/>
                </a:solidFill>
                <a:latin typeface="GE Dinar Two" pitchFamily="18" charset="-78"/>
                <a:ea typeface="GE Dinar Two" pitchFamily="18" charset="-78"/>
                <a:cs typeface="GE Dinar Two" pitchFamily="18" charset="-78"/>
              </a:rPr>
              <a:t>أما المؤسسات التي يتركّز نشاطها في الإنتاج والتركيب، وتقديم الخدمات </a:t>
            </a:r>
          </a:p>
          <a:p>
            <a:pPr algn="just"/>
            <a:r>
              <a:rPr lang="ar-SA" sz="3500" dirty="0" smtClean="0">
                <a:solidFill>
                  <a:srgbClr val="640000"/>
                </a:solidFill>
                <a:latin typeface="GE Dinar Two" pitchFamily="18" charset="-78"/>
                <a:ea typeface="GE Dinar Two" pitchFamily="18" charset="-78"/>
                <a:cs typeface="GE Dinar Two" pitchFamily="18" charset="-78"/>
              </a:rPr>
              <a:t>فكانت تطبق المواصفة </a:t>
            </a:r>
            <a:r>
              <a:rPr lang="ar-SA" sz="3600" b="1" dirty="0" smtClean="0">
                <a:solidFill>
                  <a:schemeClr val="accent6">
                    <a:lumMod val="75000"/>
                  </a:schemeClr>
                </a:solidFill>
                <a:latin typeface="Agency FB" pitchFamily="34" charset="0"/>
                <a:ea typeface="GE Dinar Two" pitchFamily="18" charset="-78"/>
              </a:rPr>
              <a:t>(</a:t>
            </a:r>
            <a:r>
              <a:rPr lang="en-US" sz="3600" b="1" dirty="0" smtClean="0">
                <a:solidFill>
                  <a:schemeClr val="accent6">
                    <a:lumMod val="75000"/>
                  </a:schemeClr>
                </a:solidFill>
                <a:latin typeface="Agency FB" pitchFamily="34" charset="0"/>
                <a:ea typeface="GE Dinar Two" pitchFamily="18" charset="-78"/>
              </a:rPr>
              <a:t>ISO 9002 : 1987</a:t>
            </a:r>
            <a:r>
              <a:rPr lang="ar-SA" sz="3600" b="1" dirty="0" smtClean="0">
                <a:solidFill>
                  <a:schemeClr val="accent6">
                    <a:lumMod val="75000"/>
                  </a:schemeClr>
                </a:solidFill>
                <a:latin typeface="Agency FB" pitchFamily="34" charset="0"/>
                <a:ea typeface="GE Dinar Two" pitchFamily="18" charset="-78"/>
              </a:rPr>
              <a:t>)</a:t>
            </a:r>
            <a:endParaRPr lang="ar-SA" sz="3500" b="1" dirty="0" smtClean="0">
              <a:solidFill>
                <a:schemeClr val="accent6">
                  <a:lumMod val="75000"/>
                </a:schemeClr>
              </a:solidFill>
              <a:latin typeface="Agency FB" pitchFamily="34" charset="0"/>
              <a:ea typeface="GE Dinar Two" pitchFamily="18" charset="-78"/>
            </a:endParaRPr>
          </a:p>
          <a:p>
            <a:pPr algn="just"/>
            <a:endParaRPr lang="en-US" sz="3500" dirty="0" smtClean="0">
              <a:solidFill>
                <a:srgbClr val="640000"/>
              </a:solidFill>
              <a:latin typeface="GE Dinar Two" pitchFamily="18" charset="-78"/>
              <a:ea typeface="GE Dinar Two" pitchFamily="18" charset="-78"/>
              <a:cs typeface="GE Dinar Two" pitchFamily="18" charset="-78"/>
            </a:endParaRPr>
          </a:p>
          <a:p>
            <a:pPr algn="just"/>
            <a:r>
              <a:rPr lang="en-US" sz="3500" dirty="0" smtClean="0">
                <a:solidFill>
                  <a:srgbClr val="640000"/>
                </a:solidFill>
                <a:latin typeface="GE Dinar Two" pitchFamily="18" charset="-78"/>
                <a:ea typeface="GE Dinar Two" pitchFamily="18" charset="-78"/>
                <a:cs typeface="GE Dinar Two" pitchFamily="18" charset="-78"/>
              </a:rPr>
              <a:t> </a:t>
            </a:r>
            <a:r>
              <a:rPr lang="ar-SA" sz="3500" dirty="0" smtClean="0">
                <a:solidFill>
                  <a:srgbClr val="640000"/>
                </a:solidFill>
                <a:latin typeface="GE Dinar Two" pitchFamily="18" charset="-78"/>
                <a:ea typeface="GE Dinar Two" pitchFamily="18" charset="-78"/>
                <a:cs typeface="GE Dinar Two" pitchFamily="18" charset="-78"/>
              </a:rPr>
              <a:t>وللتفتيش النهائي والاختبار كانت تطبق المواصفة </a:t>
            </a:r>
            <a:r>
              <a:rPr lang="ar-SA" sz="3600" b="1" dirty="0" smtClean="0">
                <a:solidFill>
                  <a:schemeClr val="accent6">
                    <a:lumMod val="75000"/>
                  </a:schemeClr>
                </a:solidFill>
                <a:latin typeface="Agency FB" pitchFamily="34" charset="0"/>
                <a:ea typeface="GE Dinar Two" pitchFamily="18" charset="-78"/>
              </a:rPr>
              <a:t>(</a:t>
            </a:r>
            <a:r>
              <a:rPr lang="en-US" sz="3600" b="1" dirty="0" smtClean="0">
                <a:solidFill>
                  <a:schemeClr val="accent6">
                    <a:lumMod val="75000"/>
                  </a:schemeClr>
                </a:solidFill>
                <a:latin typeface="Agency FB" pitchFamily="34" charset="0"/>
                <a:ea typeface="GE Dinar Two" pitchFamily="18" charset="-78"/>
              </a:rPr>
              <a:t>ISO 9003 : 1987</a:t>
            </a:r>
            <a:r>
              <a:rPr lang="ar-SA" sz="3600" b="1" dirty="0" smtClean="0">
                <a:solidFill>
                  <a:schemeClr val="accent6">
                    <a:lumMod val="75000"/>
                  </a:schemeClr>
                </a:solidFill>
                <a:latin typeface="Agency FB" pitchFamily="34" charset="0"/>
                <a:ea typeface="GE Dinar Two" pitchFamily="18" charset="-78"/>
              </a:rPr>
              <a:t> )</a:t>
            </a:r>
            <a:r>
              <a:rPr lang="en-US" sz="3500" dirty="0" smtClean="0">
                <a:solidFill>
                  <a:srgbClr val="640000"/>
                </a:solidFill>
                <a:latin typeface="GE Dinar Two" pitchFamily="18" charset="-78"/>
                <a:ea typeface="GE Dinar Two" pitchFamily="18" charset="-78"/>
                <a:cs typeface="GE Dinar Two" pitchFamily="18" charset="-78"/>
              </a:rPr>
              <a:t>.</a:t>
            </a:r>
            <a:endParaRPr lang="ar-SA" sz="35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7848302"/>
          </a:xfrm>
          <a:prstGeom prst="rect">
            <a:avLst/>
          </a:prstGeom>
        </p:spPr>
        <p:txBody>
          <a:bodyPr wrap="square">
            <a:spAutoFit/>
          </a:bodyPr>
          <a:lstStyle/>
          <a:p>
            <a:pPr lvl="0">
              <a:buFont typeface="Wingdings 2" pitchFamily="18" charset="2"/>
              <a:buChar char=""/>
            </a:pPr>
            <a:r>
              <a:rPr lang="ar-SA" sz="3200" dirty="0" smtClean="0">
                <a:solidFill>
                  <a:srgbClr val="640000"/>
                </a:solidFill>
                <a:latin typeface="GE Dinar Two" pitchFamily="18" charset="-78"/>
                <a:ea typeface="GE Dinar Two" pitchFamily="18" charset="-78"/>
                <a:cs typeface="GE Dinar Two" pitchFamily="18" charset="-78"/>
              </a:rPr>
              <a:t>عناصر أهداف الجودة</a:t>
            </a:r>
          </a:p>
          <a:p>
            <a:pPr lvl="0">
              <a:buFont typeface="Wingdings 2" pitchFamily="18" charset="2"/>
              <a:buChar char=""/>
            </a:pPr>
            <a:endParaRPr lang="ar-SA" sz="20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تحديد الكيان الإداري المعني بهدف الجودة</a:t>
            </a:r>
          </a:p>
          <a:p>
            <a:pPr marL="400050" lvl="0" indent="171450">
              <a:buFont typeface="Wingdings 2" pitchFamily="18" charset="2"/>
              <a:buChar char="ó"/>
            </a:pPr>
            <a:endParaRPr lang="ar-SA" sz="24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تحديد آلية التنفيذ والمتابعة</a:t>
            </a:r>
          </a:p>
          <a:p>
            <a:pPr marL="400050" lvl="0" indent="171450">
              <a:buFont typeface="Wingdings 2" pitchFamily="18" charset="2"/>
              <a:buChar char="ó"/>
            </a:pPr>
            <a:endParaRPr lang="ar-SA" sz="24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تحديد الموارد اللازمة</a:t>
            </a:r>
          </a:p>
          <a:p>
            <a:pPr marL="400050" lvl="0" indent="171450">
              <a:buFont typeface="Wingdings 2" pitchFamily="18" charset="2"/>
              <a:buChar char="ó"/>
            </a:pPr>
            <a:endParaRPr lang="ar-SA" sz="24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تحيد البدء والانتهاء من التنفيذ</a:t>
            </a:r>
          </a:p>
          <a:p>
            <a:pPr marL="400050" lvl="0" indent="171450">
              <a:buFont typeface="Wingdings 2" pitchFamily="18" charset="2"/>
              <a:buChar char="ó"/>
            </a:pPr>
            <a:endParaRPr lang="ar-SA" sz="24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تحديد مؤشرات لقياس الأداء </a:t>
            </a:r>
          </a:p>
          <a:p>
            <a:pPr marL="400050" lvl="0" indent="171450">
              <a:buFont typeface="Wingdings 2" pitchFamily="18" charset="2"/>
              <a:buChar char="ó"/>
            </a:pPr>
            <a:endParaRPr lang="ar-SA" sz="2400" dirty="0" smtClean="0">
              <a:solidFill>
                <a:srgbClr val="640000"/>
              </a:solidFill>
              <a:latin typeface="GE Dinar Two" pitchFamily="18" charset="-78"/>
              <a:ea typeface="GE Dinar Two" pitchFamily="18" charset="-78"/>
              <a:cs typeface="GE Dinar Two" pitchFamily="18" charset="-78"/>
            </a:endParaRPr>
          </a:p>
          <a:p>
            <a:pPr marL="400050" lvl="0" indent="17145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تحديد المسؤولية عن التنفيذ</a:t>
            </a:r>
          </a:p>
          <a:p>
            <a:pPr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marL="1371600"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marL="1143000" lvl="0" defTabSz="1200150">
              <a:buFont typeface="Wingdings 2" pitchFamily="18"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lvl="0"/>
            <a:endParaRPr lang="ar-SA" sz="32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32030536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381000"/>
            <a:ext cx="7772400" cy="6494085"/>
          </a:xfrm>
          <a:prstGeom prst="rect">
            <a:avLst/>
          </a:prstGeom>
        </p:spPr>
        <p:txBody>
          <a:bodyPr wrap="square">
            <a:spAutoFit/>
          </a:bodyPr>
          <a:lstStyle/>
          <a:p>
            <a:pPr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lvl="0"/>
            <a:r>
              <a:rPr lang="ar-SA" sz="3200" dirty="0" smtClean="0">
                <a:solidFill>
                  <a:srgbClr val="640000"/>
                </a:solidFill>
                <a:latin typeface="GE Dinar Two" pitchFamily="18" charset="-78"/>
                <a:ea typeface="GE Dinar Two" pitchFamily="18" charset="-78"/>
                <a:cs typeface="GE Dinar Two" pitchFamily="18" charset="-78"/>
              </a:rPr>
              <a:t>عند انتهاء هدف الجودة</a:t>
            </a:r>
          </a:p>
          <a:p>
            <a:pPr lvl="0"/>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يتم إعداد تقرير  عن التنفيذ  هدف الجودة  يسلّم صورة لممثل إدارة الجودة في المؤسسة </a:t>
            </a:r>
          </a:p>
          <a:p>
            <a:pPr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lvl="0">
              <a:buFont typeface="Wingdings 2" pitchFamily="18" charset="2"/>
              <a:buChar char="ó"/>
            </a:pPr>
            <a:r>
              <a:rPr lang="ar-SA" sz="3200" dirty="0" smtClean="0">
                <a:solidFill>
                  <a:srgbClr val="640000"/>
                </a:solidFill>
                <a:latin typeface="GE Dinar Two" pitchFamily="18" charset="-78"/>
                <a:ea typeface="GE Dinar Two" pitchFamily="18" charset="-78"/>
                <a:cs typeface="GE Dinar Two" pitchFamily="18" charset="-78"/>
              </a:rPr>
              <a:t>انطلاقا من الأهداف التشغيلية يحدد الكيان الإداري  هدف جودة جديد ويسلّم لممثل إدارة الجودة صورة من عناصره</a:t>
            </a:r>
          </a:p>
          <a:p>
            <a:pPr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marL="1371600" lvl="0">
              <a:buFont typeface="Wingdings 2" pitchFamily="18" charset="2"/>
              <a:buChar char="ó"/>
            </a:pPr>
            <a:endParaRPr lang="ar-SA" sz="3200" dirty="0" smtClean="0">
              <a:solidFill>
                <a:srgbClr val="640000"/>
              </a:solidFill>
              <a:latin typeface="GE Dinar Two" pitchFamily="18" charset="-78"/>
              <a:ea typeface="GE Dinar Two" pitchFamily="18" charset="-78"/>
              <a:cs typeface="GE Dinar Two" pitchFamily="18" charset="-78"/>
            </a:endParaRPr>
          </a:p>
          <a:p>
            <a:pPr marL="1143000" lvl="0" defTabSz="1200150">
              <a:buFont typeface="Wingdings 2" pitchFamily="18"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lvl="0"/>
            <a:endParaRPr lang="ar-SA" sz="32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31302948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2590800"/>
            <a:ext cx="7772400" cy="1061829"/>
          </a:xfrm>
          <a:prstGeom prst="rect">
            <a:avLst/>
          </a:prstGeom>
        </p:spPr>
        <p:txBody>
          <a:bodyPr wrap="square">
            <a:spAutoFit/>
          </a:bodyPr>
          <a:lstStyle/>
          <a:p>
            <a:pPr algn="ctr"/>
            <a:r>
              <a:rPr lang="ar-SA" sz="6300" b="1" dirty="0" smtClean="0">
                <a:solidFill>
                  <a:srgbClr val="640000"/>
                </a:solidFill>
                <a:latin typeface="GE Dinar Two" pitchFamily="18" charset="-78"/>
                <a:ea typeface="GE Dinar Two" pitchFamily="18" charset="-78"/>
                <a:cs typeface="GE Dinar Two" pitchFamily="18" charset="-78"/>
              </a:rPr>
              <a:t>ملف التخطيط للتغيير</a:t>
            </a:r>
            <a:endParaRPr lang="en-US" sz="63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244344388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2590800"/>
            <a:ext cx="7772400" cy="1061829"/>
          </a:xfrm>
          <a:prstGeom prst="rect">
            <a:avLst/>
          </a:prstGeom>
        </p:spPr>
        <p:txBody>
          <a:bodyPr wrap="square">
            <a:spAutoFit/>
          </a:bodyPr>
          <a:lstStyle/>
          <a:p>
            <a:pPr algn="ctr"/>
            <a:r>
              <a:rPr lang="ar-SA" sz="6300" b="1" dirty="0" smtClean="0">
                <a:solidFill>
                  <a:srgbClr val="640000"/>
                </a:solidFill>
                <a:latin typeface="GE Dinar Two" pitchFamily="18" charset="-78"/>
                <a:ea typeface="GE Dinar Two" pitchFamily="18" charset="-78"/>
                <a:cs typeface="GE Dinar Two" pitchFamily="18" charset="-78"/>
              </a:rPr>
              <a:t>ملف التدريب</a:t>
            </a:r>
            <a:endParaRPr lang="en-US" sz="63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20817787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2308324"/>
          </a:xfrm>
          <a:prstGeom prst="rect">
            <a:avLst/>
          </a:prstGeom>
        </p:spPr>
        <p:txBody>
          <a:bodyPr wrap="square">
            <a:spAutoFit/>
          </a:bodyPr>
          <a:lstStyle/>
          <a:p>
            <a:r>
              <a:rPr lang="ar-SA" sz="3600" dirty="0" smtClean="0">
                <a:solidFill>
                  <a:srgbClr val="FFC1CD"/>
                </a:solidFill>
                <a:cs typeface="DecoType Naskh Variants" pitchFamily="2" charset="-78"/>
              </a:rPr>
              <a:t>نظم إدارة الجودة — المتطلبات</a:t>
            </a:r>
          </a:p>
          <a:p>
            <a:r>
              <a:rPr lang="en-US" sz="3600" dirty="0" smtClean="0">
                <a:solidFill>
                  <a:srgbClr val="FFC1CD"/>
                </a:solidFill>
                <a:cs typeface="DecoType Naskh Variants" pitchFamily="2" charset="-78"/>
              </a:rPr>
              <a:t> 7</a:t>
            </a:r>
            <a:r>
              <a:rPr lang="ar-SA" sz="3600" dirty="0" smtClean="0">
                <a:solidFill>
                  <a:srgbClr val="FFC1CD"/>
                </a:solidFill>
                <a:cs typeface="DecoType Naskh Variants" pitchFamily="2" charset="-78"/>
              </a:rPr>
              <a:t>الدعم</a:t>
            </a:r>
          </a:p>
          <a:p>
            <a:r>
              <a:rPr lang="en-US" sz="3600" dirty="0" smtClean="0">
                <a:solidFill>
                  <a:srgbClr val="FFC1CD"/>
                </a:solidFill>
                <a:cs typeface="DecoType Naskh Variants" pitchFamily="2" charset="-78"/>
              </a:rPr>
              <a:t>7.1</a:t>
            </a:r>
            <a:r>
              <a:rPr lang="ar-SA" sz="3600" dirty="0" smtClean="0">
                <a:solidFill>
                  <a:srgbClr val="FFC1CD"/>
                </a:solidFill>
                <a:cs typeface="DecoType Naskh Variants" pitchFamily="2" charset="-78"/>
              </a:rPr>
              <a:t> الموارد</a:t>
            </a:r>
          </a:p>
          <a:p>
            <a:r>
              <a:rPr lang="en-US" sz="3600" dirty="0" smtClean="0">
                <a:solidFill>
                  <a:srgbClr val="640013"/>
                </a:solidFill>
                <a:cs typeface="DecoType Naskh Variants" pitchFamily="2" charset="-78"/>
              </a:rPr>
              <a:t>7.1.6</a:t>
            </a:r>
            <a:r>
              <a:rPr lang="ar-SA" sz="3600" dirty="0" smtClean="0">
                <a:solidFill>
                  <a:srgbClr val="640013"/>
                </a:solidFill>
                <a:cs typeface="DecoType Naskh Variants" pitchFamily="2" charset="-78"/>
              </a:rPr>
              <a:t> المعرفة التنظيمية</a:t>
            </a:r>
          </a:p>
        </p:txBody>
      </p:sp>
      <p:sp>
        <p:nvSpPr>
          <p:cNvPr id="6" name="مستطيل 5"/>
          <p:cNvSpPr/>
          <p:nvPr/>
        </p:nvSpPr>
        <p:spPr>
          <a:xfrm>
            <a:off x="76200" y="2743200"/>
            <a:ext cx="7620000" cy="4062651"/>
          </a:xfrm>
          <a:prstGeom prst="rect">
            <a:avLst/>
          </a:prstGeom>
        </p:spPr>
        <p:txBody>
          <a:bodyPr wrap="square">
            <a:spAutoFit/>
          </a:bodyPr>
          <a:lstStyle/>
          <a:p>
            <a:pPr algn="just"/>
            <a:r>
              <a:rPr lang="ar-SA" sz="5400" dirty="0" smtClean="0">
                <a:solidFill>
                  <a:srgbClr val="640013"/>
                </a:solidFill>
                <a:cs typeface="DecoType Naskh Variants" pitchFamily="2" charset="-78"/>
              </a:rPr>
              <a:t>يجب </a:t>
            </a:r>
            <a:r>
              <a:rPr lang="ar-SA" sz="3200" dirty="0" smtClean="0">
                <a:solidFill>
                  <a:srgbClr val="640013"/>
                </a:solidFill>
                <a:cs typeface="DecoType Naskh Variants" pitchFamily="2" charset="-78"/>
              </a:rPr>
              <a:t>على المؤسسة تحديد المعرفة اللازمة لتشغيل عملياتها وتحقيق مطابقة المنتجات والخدمات .</a:t>
            </a:r>
          </a:p>
          <a:p>
            <a:pPr algn="just"/>
            <a:r>
              <a:rPr lang="ar-SA" sz="5400" dirty="0" smtClean="0">
                <a:solidFill>
                  <a:srgbClr val="640013"/>
                </a:solidFill>
                <a:cs typeface="DecoType Naskh Variants" pitchFamily="2" charset="-78"/>
              </a:rPr>
              <a:t>يجب </a:t>
            </a:r>
            <a:r>
              <a:rPr lang="ar-SA" sz="3200" dirty="0" smtClean="0">
                <a:solidFill>
                  <a:srgbClr val="640013"/>
                </a:solidFill>
                <a:cs typeface="DecoType Naskh Variants" pitchFamily="2" charset="-78"/>
              </a:rPr>
              <a:t>الحفاظ على هذه المعرفة وإتاحتها بالقدر اللازم .</a:t>
            </a:r>
          </a:p>
          <a:p>
            <a:pPr algn="just"/>
            <a:r>
              <a:rPr lang="ar-SA" sz="3200" dirty="0" smtClean="0">
                <a:solidFill>
                  <a:srgbClr val="640013"/>
                </a:solidFill>
                <a:cs typeface="DecoType Naskh Variants" pitchFamily="2" charset="-78"/>
              </a:rPr>
              <a:t>عند الحاجة إلى معالجة التغيير والاتجاهات، </a:t>
            </a:r>
            <a:r>
              <a:rPr lang="ar-SA" sz="5400" dirty="0" smtClean="0">
                <a:solidFill>
                  <a:srgbClr val="640013"/>
                </a:solidFill>
                <a:cs typeface="DecoType Naskh Variants" pitchFamily="2" charset="-78"/>
              </a:rPr>
              <a:t>يجب </a:t>
            </a:r>
            <a:r>
              <a:rPr lang="ar-SA" sz="3200" dirty="0" smtClean="0">
                <a:solidFill>
                  <a:srgbClr val="640013"/>
                </a:solidFill>
                <a:cs typeface="DecoType Naskh Variants" pitchFamily="2" charset="-78"/>
              </a:rPr>
              <a:t>على المؤسسة الأخذ بعين الاعتبار معرفتها الحالية وتحديد كيفية اكتساب المعرفة الإضافية الضرورية والتحديثات المطلوبة أو الوصول إليها .</a:t>
            </a:r>
          </a:p>
        </p:txBody>
      </p:sp>
      <p:sp>
        <p:nvSpPr>
          <p:cNvPr id="5" name="مربع نص 4"/>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7304481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2308324"/>
          </a:xfrm>
          <a:prstGeom prst="rect">
            <a:avLst/>
          </a:prstGeom>
        </p:spPr>
        <p:txBody>
          <a:bodyPr wrap="square">
            <a:spAutoFit/>
          </a:bodyPr>
          <a:lstStyle/>
          <a:p>
            <a:r>
              <a:rPr lang="ar-SA" sz="3600" dirty="0" smtClean="0">
                <a:solidFill>
                  <a:srgbClr val="FFC1CD"/>
                </a:solidFill>
                <a:cs typeface="DecoType Naskh Variants" pitchFamily="2" charset="-78"/>
              </a:rPr>
              <a:t>نظم إدارة الجودة — المتطلبات</a:t>
            </a:r>
          </a:p>
          <a:p>
            <a:r>
              <a:rPr lang="en-US" sz="3600" dirty="0" smtClean="0">
                <a:solidFill>
                  <a:srgbClr val="FFC1CD"/>
                </a:solidFill>
                <a:cs typeface="DecoType Naskh Variants" pitchFamily="2" charset="-78"/>
              </a:rPr>
              <a:t> 7</a:t>
            </a:r>
            <a:r>
              <a:rPr lang="ar-SA" sz="3600" dirty="0" smtClean="0">
                <a:solidFill>
                  <a:srgbClr val="FFC1CD"/>
                </a:solidFill>
                <a:cs typeface="DecoType Naskh Variants" pitchFamily="2" charset="-78"/>
              </a:rPr>
              <a:t>الدعم</a:t>
            </a:r>
          </a:p>
          <a:p>
            <a:r>
              <a:rPr lang="en-US" sz="3600" dirty="0" smtClean="0">
                <a:solidFill>
                  <a:srgbClr val="FFC1CD"/>
                </a:solidFill>
                <a:cs typeface="DecoType Naskh Variants" pitchFamily="2" charset="-78"/>
              </a:rPr>
              <a:t>7.1</a:t>
            </a:r>
            <a:r>
              <a:rPr lang="ar-SA" sz="3600" dirty="0" smtClean="0">
                <a:solidFill>
                  <a:srgbClr val="FFC1CD"/>
                </a:solidFill>
                <a:cs typeface="DecoType Naskh Variants" pitchFamily="2" charset="-78"/>
              </a:rPr>
              <a:t> الموارد</a:t>
            </a:r>
          </a:p>
          <a:p>
            <a:r>
              <a:rPr lang="en-US" sz="3600" dirty="0" smtClean="0">
                <a:solidFill>
                  <a:srgbClr val="FFC1CD"/>
                </a:solidFill>
                <a:cs typeface="DecoType Naskh Variants" pitchFamily="2" charset="-78"/>
              </a:rPr>
              <a:t>7.1.6</a:t>
            </a:r>
            <a:r>
              <a:rPr lang="ar-SA" sz="3600" dirty="0" smtClean="0">
                <a:solidFill>
                  <a:srgbClr val="FFC1CD"/>
                </a:solidFill>
                <a:cs typeface="DecoType Naskh Variants" pitchFamily="2" charset="-78"/>
              </a:rPr>
              <a:t> المعرفة التنظيمية</a:t>
            </a:r>
          </a:p>
        </p:txBody>
      </p:sp>
      <p:sp>
        <p:nvSpPr>
          <p:cNvPr id="6" name="مستطيل 5"/>
          <p:cNvSpPr/>
          <p:nvPr/>
        </p:nvSpPr>
        <p:spPr>
          <a:xfrm>
            <a:off x="76200" y="2743200"/>
            <a:ext cx="7620000" cy="3539430"/>
          </a:xfrm>
          <a:prstGeom prst="rect">
            <a:avLst/>
          </a:prstGeom>
        </p:spPr>
        <p:txBody>
          <a:bodyPr wrap="square">
            <a:spAutoFit/>
          </a:bodyPr>
          <a:lstStyle/>
          <a:p>
            <a:r>
              <a:rPr lang="ar-SA" sz="4400" dirty="0" smtClean="0">
                <a:solidFill>
                  <a:srgbClr val="640013"/>
                </a:solidFill>
                <a:cs typeface="DecoType Naskh Variants" pitchFamily="2" charset="-78"/>
              </a:rPr>
              <a:t>ملحوظة  </a:t>
            </a:r>
            <a:r>
              <a:rPr lang="en-US" sz="3600" dirty="0" smtClean="0">
                <a:solidFill>
                  <a:srgbClr val="640013"/>
                </a:solidFill>
                <a:cs typeface="DecoType Naskh Variants" pitchFamily="2" charset="-78"/>
              </a:rPr>
              <a:t>1</a:t>
            </a:r>
            <a:endParaRPr lang="ar-SA" sz="3200" dirty="0" smtClean="0">
              <a:solidFill>
                <a:srgbClr val="640013"/>
              </a:solidFill>
              <a:cs typeface="DecoType Naskh Variants" pitchFamily="2" charset="-78"/>
            </a:endParaRPr>
          </a:p>
          <a:p>
            <a:endParaRPr lang="ar-SA" sz="2000" dirty="0" smtClean="0">
              <a:solidFill>
                <a:srgbClr val="640013"/>
              </a:solidFill>
              <a:cs typeface="DecoType Naskh Variants" pitchFamily="2" charset="-78"/>
            </a:endParaRPr>
          </a:p>
          <a:p>
            <a:r>
              <a:rPr lang="ar-SA" sz="3200" dirty="0" smtClean="0">
                <a:solidFill>
                  <a:srgbClr val="640013"/>
                </a:solidFill>
                <a:cs typeface="DecoType Naskh Variants" pitchFamily="2" charset="-78"/>
              </a:rPr>
              <a:t>المعرفة التنظيمية هي معرفة خاصة بالمؤسسة ، وعادةً ما تُكتسب عن طريق الخبرة.</a:t>
            </a:r>
          </a:p>
          <a:p>
            <a:r>
              <a:rPr lang="ar-SA" sz="3200" dirty="0" smtClean="0">
                <a:solidFill>
                  <a:srgbClr val="640013"/>
                </a:solidFill>
                <a:cs typeface="DecoType Naskh Variants" pitchFamily="2" charset="-78"/>
              </a:rPr>
              <a:t> وهي المعلومات التي تُستخدم ويتم مشاركتها في سبيل تحقيق أهداف المؤسسة.</a:t>
            </a:r>
          </a:p>
          <a:p>
            <a:endParaRPr lang="ar-SA" sz="3200" dirty="0" smtClean="0">
              <a:solidFill>
                <a:srgbClr val="640013"/>
              </a:solidFill>
              <a:cs typeface="DecoType Naskh Variants" pitchFamily="2" charset="-78"/>
            </a:endParaRPr>
          </a:p>
        </p:txBody>
      </p:sp>
      <p:sp>
        <p:nvSpPr>
          <p:cNvPr id="5" name="مربع نص 4"/>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993774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2308324"/>
          </a:xfrm>
          <a:prstGeom prst="rect">
            <a:avLst/>
          </a:prstGeom>
        </p:spPr>
        <p:txBody>
          <a:bodyPr wrap="square">
            <a:spAutoFit/>
          </a:bodyPr>
          <a:lstStyle/>
          <a:p>
            <a:r>
              <a:rPr lang="ar-SA" sz="3600" dirty="0" smtClean="0">
                <a:solidFill>
                  <a:srgbClr val="FFC1CD"/>
                </a:solidFill>
                <a:cs typeface="DecoType Naskh Variants" pitchFamily="2" charset="-78"/>
              </a:rPr>
              <a:t>نظم إدارة الجودة — المتطلبات</a:t>
            </a:r>
          </a:p>
          <a:p>
            <a:r>
              <a:rPr lang="en-US" sz="3600" dirty="0" smtClean="0">
                <a:solidFill>
                  <a:srgbClr val="FFC1CD"/>
                </a:solidFill>
                <a:cs typeface="DecoType Naskh Variants" pitchFamily="2" charset="-78"/>
              </a:rPr>
              <a:t> 7</a:t>
            </a:r>
            <a:r>
              <a:rPr lang="ar-SA" sz="3600" dirty="0" smtClean="0">
                <a:solidFill>
                  <a:srgbClr val="FFC1CD"/>
                </a:solidFill>
                <a:cs typeface="DecoType Naskh Variants" pitchFamily="2" charset="-78"/>
              </a:rPr>
              <a:t>الدعم</a:t>
            </a:r>
          </a:p>
          <a:p>
            <a:r>
              <a:rPr lang="en-US" sz="3600" dirty="0" smtClean="0">
                <a:solidFill>
                  <a:srgbClr val="FFC1CD"/>
                </a:solidFill>
                <a:cs typeface="DecoType Naskh Variants" pitchFamily="2" charset="-78"/>
              </a:rPr>
              <a:t>7.1</a:t>
            </a:r>
            <a:r>
              <a:rPr lang="ar-SA" sz="3600" dirty="0" smtClean="0">
                <a:solidFill>
                  <a:srgbClr val="FFC1CD"/>
                </a:solidFill>
                <a:cs typeface="DecoType Naskh Variants" pitchFamily="2" charset="-78"/>
              </a:rPr>
              <a:t> الموارد</a:t>
            </a:r>
          </a:p>
          <a:p>
            <a:r>
              <a:rPr lang="en-US" sz="3600" dirty="0" smtClean="0">
                <a:solidFill>
                  <a:srgbClr val="FFC1CD"/>
                </a:solidFill>
                <a:cs typeface="DecoType Naskh Variants" pitchFamily="2" charset="-78"/>
              </a:rPr>
              <a:t>7.1.6</a:t>
            </a:r>
            <a:r>
              <a:rPr lang="ar-SA" sz="3600" dirty="0" smtClean="0">
                <a:solidFill>
                  <a:srgbClr val="FFC1CD"/>
                </a:solidFill>
                <a:cs typeface="DecoType Naskh Variants" pitchFamily="2" charset="-78"/>
              </a:rPr>
              <a:t> المعرفة التنظيمية</a:t>
            </a:r>
          </a:p>
        </p:txBody>
      </p:sp>
      <p:sp>
        <p:nvSpPr>
          <p:cNvPr id="5" name="مستطيل 4"/>
          <p:cNvSpPr/>
          <p:nvPr/>
        </p:nvSpPr>
        <p:spPr>
          <a:xfrm>
            <a:off x="0" y="2286000"/>
            <a:ext cx="7772400" cy="4493538"/>
          </a:xfrm>
          <a:prstGeom prst="rect">
            <a:avLst/>
          </a:prstGeom>
        </p:spPr>
        <p:txBody>
          <a:bodyPr wrap="square">
            <a:spAutoFit/>
          </a:bodyPr>
          <a:lstStyle/>
          <a:p>
            <a:pPr algn="just"/>
            <a:r>
              <a:rPr lang="ar-SA" sz="4400" dirty="0" smtClean="0">
                <a:solidFill>
                  <a:srgbClr val="640013"/>
                </a:solidFill>
                <a:cs typeface="DecoType Naskh Variants" pitchFamily="2" charset="-78"/>
              </a:rPr>
              <a:t>ملحوظة </a:t>
            </a:r>
            <a:r>
              <a:rPr lang="en-US" sz="4400" dirty="0" smtClean="0">
                <a:solidFill>
                  <a:srgbClr val="640013"/>
                </a:solidFill>
                <a:cs typeface="DecoType Naskh Variants" pitchFamily="2" charset="-78"/>
              </a:rPr>
              <a:t>2</a:t>
            </a:r>
            <a:endParaRPr lang="ar-SA" sz="4400" dirty="0" smtClean="0">
              <a:solidFill>
                <a:srgbClr val="640013"/>
              </a:solidFill>
              <a:cs typeface="DecoType Naskh Variants" pitchFamily="2" charset="-78"/>
            </a:endParaRPr>
          </a:p>
          <a:p>
            <a:pPr algn="just"/>
            <a:endParaRPr lang="ar-SA" dirty="0" smtClean="0"/>
          </a:p>
          <a:p>
            <a:pPr algn="just"/>
            <a:r>
              <a:rPr lang="ar-SA" sz="3200" dirty="0" smtClean="0">
                <a:solidFill>
                  <a:srgbClr val="640013"/>
                </a:solidFill>
                <a:cs typeface="DecoType Naskh Variants" pitchFamily="2" charset="-78"/>
              </a:rPr>
              <a:t>يمكن أن تقوم المعرفة التنظيمية على ما يلي :</a:t>
            </a:r>
          </a:p>
          <a:p>
            <a:pPr marL="514350" indent="-514350" algn="just">
              <a:buFont typeface="+mj-cs"/>
              <a:buAutoNum type="arabic2Minus"/>
            </a:pPr>
            <a:r>
              <a:rPr lang="ar-SA" sz="3200" dirty="0" smtClean="0">
                <a:solidFill>
                  <a:srgbClr val="640013"/>
                </a:solidFill>
                <a:cs typeface="DecoType Naskh Variants" pitchFamily="2" charset="-78"/>
              </a:rPr>
              <a:t>مصادر داخلية مثل (الملكية الفكرية؛ المعرفة المكتسبة عن طريق الخبرة؛ الدروس المستفادة من المشاريع الفاشلة والناجحة؛ جمع وتبادل معارف وخبرات غير موثقة؛ نتائج التحسينات في العمليات</a:t>
            </a:r>
          </a:p>
          <a:p>
            <a:pPr algn="just"/>
            <a:r>
              <a:rPr lang="ar-SA" sz="3200" dirty="0" smtClean="0">
                <a:solidFill>
                  <a:srgbClr val="640013"/>
                </a:solidFill>
                <a:cs typeface="DecoType Naskh Variants" pitchFamily="2" charset="-78"/>
              </a:rPr>
              <a:t>والمنتجات والخدمات)؛</a:t>
            </a:r>
          </a:p>
          <a:p>
            <a:pPr marL="514350" indent="-514350" algn="just">
              <a:buFont typeface="+mj-cs"/>
              <a:buAutoNum type="arabic2Minus" startAt="2"/>
            </a:pPr>
            <a:r>
              <a:rPr lang="ar-SA" sz="3200" dirty="0" smtClean="0">
                <a:solidFill>
                  <a:srgbClr val="640013"/>
                </a:solidFill>
                <a:cs typeface="DecoType Naskh Variants" pitchFamily="2" charset="-78"/>
              </a:rPr>
              <a:t>مصادر خارجية مثل (المواصفات القياسية؛ الأوساط الأكاديمية، المؤتمرات، تجميع المعارف من الزبائن أو مقدمي الخدمة الخارجيين).</a:t>
            </a:r>
          </a:p>
        </p:txBody>
      </p:sp>
      <p:sp>
        <p:nvSpPr>
          <p:cNvPr id="6" name="مربع نص 5"/>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873912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1754326"/>
          </a:xfrm>
          <a:prstGeom prst="rect">
            <a:avLst/>
          </a:prstGeom>
        </p:spPr>
        <p:txBody>
          <a:bodyPr wrap="square">
            <a:spAutoFit/>
          </a:bodyPr>
          <a:lstStyle/>
          <a:p>
            <a:r>
              <a:rPr lang="ar-SA" sz="3600" dirty="0" smtClean="0">
                <a:solidFill>
                  <a:srgbClr val="FFC1CD"/>
                </a:solidFill>
                <a:cs typeface="DecoType Naskh Variants" pitchFamily="2" charset="-78"/>
              </a:rPr>
              <a:t>نظم إدارة الجودة — المتطلبات</a:t>
            </a:r>
          </a:p>
          <a:p>
            <a:r>
              <a:rPr lang="en-US" sz="3600" dirty="0" smtClean="0">
                <a:solidFill>
                  <a:srgbClr val="FFC1CD"/>
                </a:solidFill>
                <a:cs typeface="DecoType Naskh Variants" pitchFamily="2" charset="-78"/>
              </a:rPr>
              <a:t> 7</a:t>
            </a:r>
            <a:r>
              <a:rPr lang="ar-SA" sz="3600" dirty="0" smtClean="0">
                <a:solidFill>
                  <a:srgbClr val="FFC1CD"/>
                </a:solidFill>
                <a:cs typeface="DecoType Naskh Variants" pitchFamily="2" charset="-78"/>
              </a:rPr>
              <a:t>الدعم</a:t>
            </a:r>
          </a:p>
          <a:p>
            <a:r>
              <a:rPr lang="en-US" sz="3600" dirty="0" smtClean="0">
                <a:solidFill>
                  <a:srgbClr val="640013"/>
                </a:solidFill>
                <a:cs typeface="DecoType Naskh Variants" pitchFamily="2" charset="-78"/>
              </a:rPr>
              <a:t>7.2</a:t>
            </a:r>
            <a:r>
              <a:rPr lang="ar-SA" sz="3600" dirty="0" smtClean="0">
                <a:solidFill>
                  <a:srgbClr val="640013"/>
                </a:solidFill>
                <a:cs typeface="DecoType Naskh Variants" pitchFamily="2" charset="-78"/>
              </a:rPr>
              <a:t> الكفاءة</a:t>
            </a:r>
          </a:p>
        </p:txBody>
      </p:sp>
      <p:sp>
        <p:nvSpPr>
          <p:cNvPr id="6" name="مستطيل 5"/>
          <p:cNvSpPr/>
          <p:nvPr/>
        </p:nvSpPr>
        <p:spPr>
          <a:xfrm>
            <a:off x="76200" y="2133600"/>
            <a:ext cx="7620000" cy="4370427"/>
          </a:xfrm>
          <a:prstGeom prst="rect">
            <a:avLst/>
          </a:prstGeom>
        </p:spPr>
        <p:txBody>
          <a:bodyPr wrap="square">
            <a:spAutoFit/>
          </a:bodyPr>
          <a:lstStyle/>
          <a:p>
            <a:pPr algn="just"/>
            <a:r>
              <a:rPr lang="ar-SA" sz="5400" dirty="0" smtClean="0">
                <a:solidFill>
                  <a:srgbClr val="640013"/>
                </a:solidFill>
                <a:cs typeface="DecoType Naskh Variants" pitchFamily="2" charset="-78"/>
              </a:rPr>
              <a:t>يجب </a:t>
            </a:r>
            <a:r>
              <a:rPr lang="ar-SA" sz="3200" dirty="0" smtClean="0">
                <a:solidFill>
                  <a:srgbClr val="640013"/>
                </a:solidFill>
                <a:cs typeface="DecoType Naskh Variants" pitchFamily="2" charset="-78"/>
              </a:rPr>
              <a:t>على المنشأة :</a:t>
            </a:r>
          </a:p>
          <a:p>
            <a:pPr marL="514350" indent="-514350" algn="just">
              <a:buFont typeface="+mj-cs"/>
              <a:buAutoNum type="arabic2Minus"/>
            </a:pPr>
            <a:r>
              <a:rPr lang="ar-SA" sz="3200" dirty="0" smtClean="0">
                <a:solidFill>
                  <a:srgbClr val="640013"/>
                </a:solidFill>
                <a:cs typeface="DecoType Naskh Variants" pitchFamily="2" charset="-78"/>
              </a:rPr>
              <a:t>تحديد الكفاءة الضرورية للأفراد القائمين بأعمال تحت إشرافها تؤثر على أداء وفاعلية نظام إدارة الجودة؛</a:t>
            </a:r>
          </a:p>
          <a:p>
            <a:pPr marL="514350" indent="-514350" algn="just">
              <a:buFont typeface="+mj-cs"/>
              <a:buAutoNum type="arabic2Minus" startAt="2"/>
            </a:pPr>
            <a:r>
              <a:rPr lang="ar-SA" sz="3200" dirty="0" smtClean="0">
                <a:solidFill>
                  <a:srgbClr val="640013"/>
                </a:solidFill>
                <a:cs typeface="DecoType Naskh Variants" pitchFamily="2" charset="-78"/>
              </a:rPr>
              <a:t>التأكد من أن هؤلاء الأفراد مؤهلون على أساس التعليم أو التدريب أو الخبرة المناسبة؛</a:t>
            </a:r>
          </a:p>
          <a:p>
            <a:pPr marL="514350" indent="-514350" algn="just">
              <a:buFont typeface="+mj-cs"/>
              <a:buAutoNum type="arabic2Minus" startAt="3"/>
            </a:pPr>
            <a:r>
              <a:rPr lang="ar-SA" sz="3200" dirty="0" smtClean="0">
                <a:solidFill>
                  <a:srgbClr val="640013"/>
                </a:solidFill>
                <a:cs typeface="DecoType Naskh Variants" pitchFamily="2" charset="-78"/>
              </a:rPr>
              <a:t>اتخاذ الأفعال لاكتساب الكفاءة اللازمة عند الاقتضاء، وتقييم فاعلية الأفعال المتخذة؛</a:t>
            </a:r>
          </a:p>
          <a:p>
            <a:pPr marL="514350" indent="-514350" algn="just">
              <a:buFont typeface="+mj-cs"/>
              <a:buAutoNum type="arabic2Minus" startAt="4"/>
            </a:pPr>
            <a:r>
              <a:rPr lang="ar-SA" sz="3200" dirty="0" smtClean="0">
                <a:solidFill>
                  <a:srgbClr val="640013"/>
                </a:solidFill>
                <a:cs typeface="DecoType Naskh Variants" pitchFamily="2" charset="-78"/>
              </a:rPr>
              <a:t>الاحتفاظ بالمعلومات الموثّقة المناسبة كبرهان على الكفاءة .</a:t>
            </a:r>
          </a:p>
        </p:txBody>
      </p:sp>
      <p:sp>
        <p:nvSpPr>
          <p:cNvPr id="5" name="مربع نص 4"/>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886092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1754326"/>
          </a:xfrm>
          <a:prstGeom prst="rect">
            <a:avLst/>
          </a:prstGeom>
        </p:spPr>
        <p:txBody>
          <a:bodyPr wrap="square">
            <a:spAutoFit/>
          </a:bodyPr>
          <a:lstStyle/>
          <a:p>
            <a:r>
              <a:rPr lang="ar-SA" sz="3600" dirty="0" smtClean="0">
                <a:solidFill>
                  <a:srgbClr val="FFC1CD"/>
                </a:solidFill>
                <a:cs typeface="DecoType Naskh Variants" pitchFamily="2" charset="-78"/>
              </a:rPr>
              <a:t>نظم إدارة الجودة — المتطلبات</a:t>
            </a:r>
          </a:p>
          <a:p>
            <a:r>
              <a:rPr lang="en-US" sz="3600" dirty="0" smtClean="0">
                <a:solidFill>
                  <a:srgbClr val="FFC1CD"/>
                </a:solidFill>
                <a:cs typeface="DecoType Naskh Variants" pitchFamily="2" charset="-78"/>
              </a:rPr>
              <a:t> 7</a:t>
            </a:r>
            <a:r>
              <a:rPr lang="ar-SA" sz="3600" dirty="0" smtClean="0">
                <a:solidFill>
                  <a:srgbClr val="FFC1CD"/>
                </a:solidFill>
                <a:cs typeface="DecoType Naskh Variants" pitchFamily="2" charset="-78"/>
              </a:rPr>
              <a:t>الدعم</a:t>
            </a:r>
          </a:p>
          <a:p>
            <a:r>
              <a:rPr lang="en-US" sz="3600" dirty="0" smtClean="0">
                <a:solidFill>
                  <a:srgbClr val="FFC1CD"/>
                </a:solidFill>
                <a:cs typeface="DecoType Naskh Variants" pitchFamily="2" charset="-78"/>
              </a:rPr>
              <a:t>7.2</a:t>
            </a:r>
            <a:r>
              <a:rPr lang="ar-SA" sz="3600" dirty="0" smtClean="0">
                <a:solidFill>
                  <a:srgbClr val="FFC1CD"/>
                </a:solidFill>
                <a:cs typeface="DecoType Naskh Variants" pitchFamily="2" charset="-78"/>
              </a:rPr>
              <a:t> الكفاءة</a:t>
            </a:r>
          </a:p>
        </p:txBody>
      </p:sp>
      <p:sp>
        <p:nvSpPr>
          <p:cNvPr id="6" name="مستطيل 5"/>
          <p:cNvSpPr/>
          <p:nvPr/>
        </p:nvSpPr>
        <p:spPr>
          <a:xfrm>
            <a:off x="76200" y="2133600"/>
            <a:ext cx="7620000" cy="2246769"/>
          </a:xfrm>
          <a:prstGeom prst="rect">
            <a:avLst/>
          </a:prstGeom>
        </p:spPr>
        <p:txBody>
          <a:bodyPr wrap="square">
            <a:spAutoFit/>
          </a:bodyPr>
          <a:lstStyle/>
          <a:p>
            <a:r>
              <a:rPr lang="ar-SA" sz="4400" dirty="0" smtClean="0">
                <a:solidFill>
                  <a:srgbClr val="640013"/>
                </a:solidFill>
                <a:cs typeface="DecoType Naskh Variants" pitchFamily="2" charset="-78"/>
              </a:rPr>
              <a:t>ملحوظة</a:t>
            </a:r>
            <a:endParaRPr lang="ar-SA" sz="3200" dirty="0" smtClean="0">
              <a:solidFill>
                <a:srgbClr val="640013"/>
              </a:solidFill>
              <a:cs typeface="DecoType Naskh Variants" pitchFamily="2" charset="-78"/>
            </a:endParaRPr>
          </a:p>
          <a:p>
            <a:r>
              <a:rPr lang="ar-SA" sz="3200" dirty="0" smtClean="0">
                <a:solidFill>
                  <a:srgbClr val="640013"/>
                </a:solidFill>
                <a:cs typeface="DecoType Naskh Variants" pitchFamily="2" charset="-78"/>
              </a:rPr>
              <a:t>من الممكن أن تتضمن الأفعال المعمول </a:t>
            </a:r>
            <a:r>
              <a:rPr lang="ar-SA" sz="3200" dirty="0" err="1" smtClean="0">
                <a:solidFill>
                  <a:srgbClr val="640013"/>
                </a:solidFill>
                <a:cs typeface="DecoType Naskh Variants" pitchFamily="2" charset="-78"/>
              </a:rPr>
              <a:t>بها</a:t>
            </a:r>
            <a:r>
              <a:rPr lang="ar-SA" sz="3200" dirty="0" smtClean="0">
                <a:solidFill>
                  <a:srgbClr val="640013"/>
                </a:solidFill>
                <a:cs typeface="DecoType Naskh Variants" pitchFamily="2" charset="-78"/>
              </a:rPr>
              <a:t>، على سبيل المثال، توفير التدريب أو التوجيه للموظفين الحاليين أو المعادة تعيينهم؛ أو توظيف أو التعاقد مع أشخاص ذوي كفاءة.</a:t>
            </a:r>
          </a:p>
        </p:txBody>
      </p:sp>
      <p:sp>
        <p:nvSpPr>
          <p:cNvPr id="5" name="مربع نص 4"/>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448447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0"/>
            <a:ext cx="7772400" cy="1061829"/>
          </a:xfrm>
          <a:prstGeom prst="rect">
            <a:avLst/>
          </a:prstGeom>
        </p:spPr>
        <p:txBody>
          <a:bodyPr wrap="square">
            <a:spAutoFit/>
          </a:bodyPr>
          <a:lstStyle/>
          <a:p>
            <a:pPr algn="ctr"/>
            <a:r>
              <a:rPr lang="ar-SA" sz="6300" b="1" dirty="0" smtClean="0">
                <a:solidFill>
                  <a:schemeClr val="accent2">
                    <a:lumMod val="20000"/>
                    <a:lumOff val="80000"/>
                  </a:schemeClr>
                </a:solidFill>
                <a:latin typeface="GE Dinar Two" pitchFamily="18" charset="-78"/>
                <a:ea typeface="GE Dinar Two" pitchFamily="18" charset="-78"/>
                <a:cs typeface="GE Dinar Two" pitchFamily="18" charset="-78"/>
              </a:rPr>
              <a:t>ملف التدريب</a:t>
            </a:r>
            <a:endParaRPr lang="en-US" sz="6300" b="1" dirty="0" smtClean="0">
              <a:solidFill>
                <a:schemeClr val="accent2">
                  <a:lumMod val="20000"/>
                  <a:lumOff val="80000"/>
                </a:schemeClr>
              </a:solidFill>
              <a:latin typeface="GE Dinar Two" pitchFamily="18" charset="-78"/>
              <a:ea typeface="GE Dinar Two" pitchFamily="18" charset="-78"/>
              <a:cs typeface="GE Dinar Two" pitchFamily="18" charset="-78"/>
            </a:endParaRPr>
          </a:p>
        </p:txBody>
      </p:sp>
      <p:sp>
        <p:nvSpPr>
          <p:cNvPr id="5" name="مستطيل 4"/>
          <p:cNvSpPr/>
          <p:nvPr/>
        </p:nvSpPr>
        <p:spPr>
          <a:xfrm>
            <a:off x="0" y="1219200"/>
            <a:ext cx="7772400" cy="1446550"/>
          </a:xfrm>
          <a:prstGeom prst="rect">
            <a:avLst/>
          </a:prstGeom>
        </p:spPr>
        <p:txBody>
          <a:bodyPr wrap="square">
            <a:spAutoFit/>
          </a:bodyPr>
          <a:lstStyle/>
          <a:p>
            <a:pPr>
              <a:buFont typeface="Wingdings" pitchFamily="2" charset="2"/>
              <a:buChar char=""/>
            </a:pPr>
            <a:r>
              <a:rPr lang="ar-SA" sz="2400" b="1" dirty="0" smtClean="0">
                <a:solidFill>
                  <a:srgbClr val="640000"/>
                </a:solidFill>
                <a:latin typeface="GE Dinar Two" pitchFamily="18" charset="-78"/>
                <a:ea typeface="GE Dinar Two" pitchFamily="18" charset="-78"/>
                <a:cs typeface="GE Dinar Two" pitchFamily="18" charset="-78"/>
              </a:rPr>
              <a:t>حصر الحاجة التدريبية لمنسوبي المؤسسة وفقا لأهدافها</a:t>
            </a:r>
          </a:p>
          <a:p>
            <a:pPr marL="1828800">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توزيع استبيان على منسوبي المؤسسة وتقييمها</a:t>
            </a:r>
          </a:p>
          <a:p>
            <a:pPr marL="1828800">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توزيع استبيان على قيادات المؤسسة </a:t>
            </a:r>
            <a:endParaRPr lang="ar-SA" sz="2400" b="1" dirty="0" smtClean="0">
              <a:solidFill>
                <a:srgbClr val="640000"/>
              </a:solidFill>
              <a:latin typeface="GE Dinar Two" pitchFamily="18" charset="-78"/>
              <a:ea typeface="GE Dinar Two" pitchFamily="18" charset="-78"/>
              <a:cs typeface="GE Dinar Two" pitchFamily="18" charset="-78"/>
            </a:endParaRPr>
          </a:p>
          <a:p>
            <a:r>
              <a:rPr lang="ar-SA" sz="2400" b="1" dirty="0" smtClean="0">
                <a:solidFill>
                  <a:srgbClr val="640000"/>
                </a:solidFill>
                <a:latin typeface="GE Dinar Two" pitchFamily="18" charset="-78"/>
                <a:ea typeface="GE Dinar Two" pitchFamily="18" charset="-78"/>
                <a:cs typeface="GE Dinar Two" pitchFamily="18" charset="-78"/>
              </a:rPr>
              <a:t> </a:t>
            </a:r>
            <a:endParaRPr lang="en-US" sz="24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36337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533400"/>
            <a:ext cx="7772400" cy="5647700"/>
          </a:xfrm>
          <a:prstGeom prst="rect">
            <a:avLst/>
          </a:prstGeom>
          <a:noFill/>
        </p:spPr>
        <p:txBody>
          <a:bodyPr wrap="square" rtlCol="1">
            <a:spAutoFit/>
          </a:bodyPr>
          <a:lstStyle/>
          <a:p>
            <a:pPr algn="just"/>
            <a:r>
              <a:rPr lang="ar-SA" sz="3500" dirty="0" smtClean="0">
                <a:solidFill>
                  <a:srgbClr val="640000"/>
                </a:solidFill>
                <a:latin typeface="GE Dinar Two" pitchFamily="18" charset="-78"/>
                <a:ea typeface="GE Dinar Two" pitchFamily="18" charset="-78"/>
                <a:cs typeface="GE Dinar Two" pitchFamily="18" charset="-78"/>
              </a:rPr>
              <a:t>وفي عام </a:t>
            </a:r>
            <a:r>
              <a:rPr lang="en-US" sz="3600" b="1" dirty="0" smtClean="0">
                <a:solidFill>
                  <a:schemeClr val="accent6">
                    <a:lumMod val="75000"/>
                  </a:schemeClr>
                </a:solidFill>
                <a:latin typeface="Agency FB" pitchFamily="34" charset="0"/>
                <a:ea typeface="GE Dinar Two" pitchFamily="18" charset="-78"/>
              </a:rPr>
              <a:t>1994</a:t>
            </a:r>
            <a:r>
              <a:rPr lang="ar-SA" sz="3600" b="1" dirty="0" smtClean="0">
                <a:solidFill>
                  <a:schemeClr val="accent6">
                    <a:lumMod val="75000"/>
                  </a:schemeClr>
                </a:solidFill>
                <a:latin typeface="+mj-lt"/>
                <a:ea typeface="GE Dinar Two" pitchFamily="18" charset="-78"/>
              </a:rPr>
              <a:t> </a:t>
            </a:r>
            <a:r>
              <a:rPr lang="ar-SA" sz="3500" dirty="0" smtClean="0">
                <a:solidFill>
                  <a:srgbClr val="640000"/>
                </a:solidFill>
                <a:latin typeface="GE Dinar Two" pitchFamily="18" charset="-78"/>
                <a:ea typeface="GE Dinar Two" pitchFamily="18" charset="-78"/>
                <a:cs typeface="GE Dinar Two" pitchFamily="18" charset="-78"/>
              </a:rPr>
              <a:t>تم إصدار</a:t>
            </a:r>
          </a:p>
          <a:p>
            <a:pPr algn="just"/>
            <a:endParaRPr lang="ar-SA" sz="1600" dirty="0" smtClean="0">
              <a:solidFill>
                <a:srgbClr val="640000"/>
              </a:solidFill>
              <a:latin typeface="GE Dinar Two" pitchFamily="18" charset="-78"/>
              <a:ea typeface="GE Dinar Two" pitchFamily="18" charset="-78"/>
              <a:cs typeface="GE Dinar Two" pitchFamily="18" charset="-78"/>
            </a:endParaRPr>
          </a:p>
          <a:p>
            <a:pPr algn="ctr"/>
            <a:r>
              <a:rPr lang="ar-SA" sz="4000" b="1" dirty="0" smtClean="0">
                <a:solidFill>
                  <a:srgbClr val="640000"/>
                </a:solidFill>
                <a:latin typeface="GE Dinar Two" pitchFamily="18" charset="-78"/>
                <a:ea typeface="GE Dinar Two" pitchFamily="18" charset="-78"/>
                <a:cs typeface="GE Dinar Two" pitchFamily="18" charset="-78"/>
              </a:rPr>
              <a:t> </a:t>
            </a:r>
            <a:r>
              <a:rPr lang="ar-SA" sz="6000" b="1" dirty="0" smtClean="0">
                <a:solidFill>
                  <a:srgbClr val="640000"/>
                </a:solidFill>
                <a:latin typeface="GE Dinar Two" pitchFamily="18" charset="-78"/>
                <a:ea typeface="GE Dinar Two" pitchFamily="18" charset="-78"/>
                <a:cs typeface="GE Dinar Two" pitchFamily="18" charset="-78"/>
              </a:rPr>
              <a:t>الإصدار الثاني </a:t>
            </a:r>
          </a:p>
          <a:p>
            <a:pPr algn="ctr"/>
            <a:endParaRPr lang="ar-SA" sz="2000" dirty="0" smtClean="0">
              <a:solidFill>
                <a:srgbClr val="640000"/>
              </a:solidFill>
              <a:latin typeface="GE Dinar Two" pitchFamily="18" charset="-78"/>
              <a:ea typeface="GE Dinar Two" pitchFamily="18" charset="-78"/>
              <a:cs typeface="GE Dinar Two" pitchFamily="18" charset="-78"/>
            </a:endParaRPr>
          </a:p>
          <a:p>
            <a:pPr algn="just"/>
            <a:r>
              <a:rPr lang="ar-SA" sz="3500" dirty="0" smtClean="0">
                <a:solidFill>
                  <a:srgbClr val="640000"/>
                </a:solidFill>
                <a:latin typeface="GE Dinar Two" pitchFamily="18" charset="-78"/>
                <a:ea typeface="GE Dinar Two" pitchFamily="18" charset="-78"/>
                <a:cs typeface="GE Dinar Two" pitchFamily="18" charset="-78"/>
              </a:rPr>
              <a:t>لعائلة </a:t>
            </a:r>
            <a:r>
              <a:rPr lang="ar-SA" sz="3500" dirty="0" err="1" smtClean="0">
                <a:solidFill>
                  <a:srgbClr val="640000"/>
                </a:solidFill>
                <a:latin typeface="GE Dinar Two" pitchFamily="18" charset="-78"/>
                <a:ea typeface="GE Dinar Two" pitchFamily="18" charset="-78"/>
                <a:cs typeface="GE Dinar Two" pitchFamily="18" charset="-78"/>
              </a:rPr>
              <a:t>الـ</a:t>
            </a:r>
            <a:r>
              <a:rPr lang="ar-SA" sz="3500" dirty="0" smtClean="0">
                <a:solidFill>
                  <a:srgbClr val="640000"/>
                </a:solidFill>
                <a:latin typeface="GE Dinar Two" pitchFamily="18" charset="-78"/>
                <a:ea typeface="GE Dinar Two" pitchFamily="18" charset="-78"/>
                <a:cs typeface="GE Dinar Two" pitchFamily="18" charset="-78"/>
              </a:rPr>
              <a:t>  </a:t>
            </a:r>
            <a:r>
              <a:rPr lang="en-US" sz="3500" dirty="0" smtClean="0">
                <a:solidFill>
                  <a:srgbClr val="640000"/>
                </a:solidFill>
                <a:latin typeface="GE Dinar Two" pitchFamily="18" charset="-78"/>
                <a:ea typeface="GE Dinar Two" pitchFamily="18" charset="-78"/>
                <a:cs typeface="GE Dinar Two" pitchFamily="18" charset="-78"/>
              </a:rPr>
              <a:t> </a:t>
            </a:r>
            <a:r>
              <a:rPr lang="en-US" sz="4000" b="1" dirty="0" smtClean="0">
                <a:solidFill>
                  <a:schemeClr val="accent6">
                    <a:lumMod val="75000"/>
                  </a:schemeClr>
                </a:solidFill>
                <a:latin typeface="Agency FB" pitchFamily="34" charset="0"/>
                <a:ea typeface="GE Dinar Two" pitchFamily="18" charset="-78"/>
              </a:rPr>
              <a:t>ISO 9000 </a:t>
            </a:r>
            <a:r>
              <a:rPr lang="ar-SA" sz="3500" dirty="0" smtClean="0">
                <a:solidFill>
                  <a:srgbClr val="640000"/>
                </a:solidFill>
                <a:latin typeface="GE Dinar Two" pitchFamily="18" charset="-78"/>
                <a:ea typeface="GE Dinar Two" pitchFamily="18" charset="-78"/>
                <a:cs typeface="GE Dinar Two" pitchFamily="18" charset="-78"/>
              </a:rPr>
              <a:t>مؤكّدة على  ضمان الجودة عن طريق</a:t>
            </a:r>
          </a:p>
          <a:p>
            <a:pPr algn="ctr"/>
            <a:r>
              <a:rPr lang="ar-SA" sz="4800" b="1" dirty="0" smtClean="0">
                <a:solidFill>
                  <a:schemeClr val="accent6">
                    <a:lumMod val="75000"/>
                  </a:schemeClr>
                </a:solidFill>
                <a:latin typeface="GE Dinar Two" pitchFamily="18" charset="-78"/>
                <a:ea typeface="GE Dinar Two" pitchFamily="18" charset="-78"/>
                <a:cs typeface="GE Dinar Two" pitchFamily="18" charset="-78"/>
              </a:rPr>
              <a:t> اتخاذ إجراءات وقائية</a:t>
            </a:r>
          </a:p>
          <a:p>
            <a:pPr algn="just"/>
            <a:r>
              <a:rPr lang="ar-SA" sz="3500" dirty="0" smtClean="0">
                <a:solidFill>
                  <a:srgbClr val="640000"/>
                </a:solidFill>
                <a:latin typeface="GE Dinar Two" pitchFamily="18" charset="-78"/>
                <a:ea typeface="GE Dinar Two" pitchFamily="18" charset="-78"/>
                <a:cs typeface="GE Dinar Two" pitchFamily="18" charset="-78"/>
              </a:rPr>
              <a:t> بدلاً من مجرد  فحص  المخرجات النهائية للمؤسسة </a:t>
            </a:r>
          </a:p>
          <a:p>
            <a:pPr algn="just"/>
            <a:endParaRPr lang="ar-SA" sz="3600" dirty="0" smtClean="0">
              <a:solidFill>
                <a:srgbClr val="640000"/>
              </a:solidFill>
              <a:cs typeface="DecoType Naskh Variants" pitchFamily="2" charset="-78"/>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9393" name="Rectangle 1"/>
          <p:cNvSpPr>
            <a:spLocks noChangeArrowheads="1"/>
          </p:cNvSpPr>
          <p:nvPr/>
        </p:nvSpPr>
        <p:spPr bwMode="auto">
          <a:xfrm>
            <a:off x="0" y="838200"/>
            <a:ext cx="77724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 typeface="Wingdings" pitchFamily="2" charset="2"/>
              <a:buChar char="×"/>
              <a:tabLst/>
            </a:pPr>
            <a:r>
              <a:rPr lang="ar-SA" sz="2000" dirty="0" smtClean="0">
                <a:solidFill>
                  <a:srgbClr val="640000"/>
                </a:solidFill>
                <a:latin typeface="GE Dinar Two" pitchFamily="18" charset="-78"/>
                <a:ea typeface="GE Dinar Two" pitchFamily="18" charset="-78"/>
                <a:cs typeface="GE Dinar Two" pitchFamily="18" charset="-78"/>
              </a:rPr>
              <a:t>يتم إعداد الخطة التدريبية قبل شهرين من كل عام من قبل الكيان الإداري المعني بالتدريب </a:t>
            </a:r>
            <a:r>
              <a:rPr lang="ar-SA" sz="2000" dirty="0" err="1" smtClean="0">
                <a:solidFill>
                  <a:srgbClr val="640000"/>
                </a:solidFill>
                <a:latin typeface="GE Dinar Two" pitchFamily="18" charset="-78"/>
                <a:ea typeface="GE Dinar Two" pitchFamily="18" charset="-78"/>
                <a:cs typeface="GE Dinar Two" pitchFamily="18" charset="-78"/>
              </a:rPr>
              <a:t>وابتعاث</a:t>
            </a:r>
            <a:r>
              <a:rPr lang="ar-SA" sz="2000" dirty="0" smtClean="0">
                <a:solidFill>
                  <a:srgbClr val="640000"/>
                </a:solidFill>
                <a:latin typeface="GE Dinar Two" pitchFamily="18" charset="-78"/>
                <a:ea typeface="GE Dinar Two" pitchFamily="18" charset="-78"/>
                <a:cs typeface="GE Dinar Two" pitchFamily="18" charset="-78"/>
              </a:rPr>
              <a:t>  الموظفين.</a:t>
            </a:r>
          </a:p>
          <a:p>
            <a:pPr lvl="0" algn="justLow" fontAlgn="base">
              <a:spcBef>
                <a:spcPct val="0"/>
              </a:spcBef>
              <a:spcAft>
                <a:spcPct val="0"/>
              </a:spcAft>
              <a:buFont typeface="Wingdings" pitchFamily="2" charset="2"/>
              <a:buChar char="×"/>
            </a:pPr>
            <a:r>
              <a:rPr lang="ar-SA" sz="2000" dirty="0" smtClean="0">
                <a:solidFill>
                  <a:srgbClr val="640000"/>
                </a:solidFill>
                <a:latin typeface="GE Dinar Two" pitchFamily="18" charset="-78"/>
                <a:ea typeface="GE Dinar Two" pitchFamily="18" charset="-78"/>
                <a:cs typeface="GE Dinar Two" pitchFamily="18" charset="-78"/>
              </a:rPr>
              <a:t>حصر الاحتياجات التدريبية لمنسوبي المؤسسة (نموذج حصر الحاجة التدريبية)، حيث يوزع هذا النموذج على قياديي العمليات الأساسية في المؤسسة اللذين يوزعونها بدورهم على مشرفي الوحدات بحيث يتم ترشيح منسوبي الوحدات للدورات التدريبية على أن يتم تحديد: </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اسم البرنامج التدريبي</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الجهة المدربة</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نوع التدريب (فني، إداري، مهني)</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أسلوب التدريب (نظري، عملي، نظري وعملي معاً)</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تحديد نوع الشهادة (حضور – إجتياز بعد إختبار مع تحديد درجة الإختبار والتقييم والترتيب)</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تحديد مستوى التدريب (متقدم، متوسط، مبتدئ)</a:t>
            </a:r>
          </a:p>
          <a:p>
            <a:pPr marL="1371600" lvl="0" algn="justLow" fontAlgn="base">
              <a:spcBef>
                <a:spcPct val="0"/>
              </a:spcBef>
              <a:spcAft>
                <a:spcPct val="0"/>
              </a:spcAft>
              <a:buFont typeface="Courier New" pitchFamily="49" charset="0"/>
              <a:buChar char="o"/>
            </a:pPr>
            <a:r>
              <a:rPr lang="ar-SA" sz="2000" dirty="0" smtClean="0">
                <a:solidFill>
                  <a:srgbClr val="640000"/>
                </a:solidFill>
                <a:latin typeface="GE Dinar Two" pitchFamily="18" charset="-78"/>
                <a:ea typeface="GE Dinar Two" pitchFamily="18" charset="-78"/>
                <a:cs typeface="GE Dinar Two" pitchFamily="18" charset="-78"/>
              </a:rPr>
              <a:t>تحديد مكان التدريب وفيما إذا كان داخلي أم خارجي</a:t>
            </a:r>
          </a:p>
          <a:p>
            <a:pPr marL="914400" lvl="0" algn="justLow" fontAlgn="base">
              <a:spcBef>
                <a:spcPct val="0"/>
              </a:spcBef>
              <a:spcAft>
                <a:spcPct val="0"/>
              </a:spcAft>
              <a:buFont typeface="Wingdings" pitchFamily="2" charset="2"/>
              <a:buChar char="×"/>
            </a:pPr>
            <a:endParaRPr lang="ar-SA" sz="2000" dirty="0" smtClean="0">
              <a:solidFill>
                <a:srgbClr val="640000"/>
              </a:solidFill>
              <a:latin typeface="GE Dinar Two" pitchFamily="18" charset="-78"/>
              <a:ea typeface="GE Dinar Two" pitchFamily="18" charset="-78"/>
              <a:cs typeface="GE Dinar Two" pitchFamily="18" charset="-78"/>
            </a:endParaRPr>
          </a:p>
          <a:p>
            <a:pPr marL="914400" lvl="0" algn="justLow" fontAlgn="base">
              <a:spcBef>
                <a:spcPct val="0"/>
              </a:spcBef>
              <a:spcAft>
                <a:spcPct val="0"/>
              </a:spcAft>
              <a:buFont typeface="Wingdings" pitchFamily="2" charset="2"/>
              <a:buChar char="×"/>
            </a:pP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8811253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4" name="مستطيل 3"/>
          <p:cNvSpPr/>
          <p:nvPr/>
        </p:nvSpPr>
        <p:spPr>
          <a:xfrm>
            <a:off x="0" y="2590800"/>
            <a:ext cx="7772400" cy="1061829"/>
          </a:xfrm>
          <a:prstGeom prst="rect">
            <a:avLst/>
          </a:prstGeom>
        </p:spPr>
        <p:txBody>
          <a:bodyPr wrap="square">
            <a:spAutoFit/>
          </a:bodyPr>
          <a:lstStyle/>
          <a:p>
            <a:pPr algn="ctr"/>
            <a:r>
              <a:rPr lang="ar-SA" sz="6300" b="1" dirty="0" smtClean="0">
                <a:solidFill>
                  <a:srgbClr val="640000"/>
                </a:solidFill>
                <a:latin typeface="GE Dinar Two" pitchFamily="18" charset="-78"/>
                <a:ea typeface="GE Dinar Two" pitchFamily="18" charset="-78"/>
                <a:cs typeface="GE Dinar Two" pitchFamily="18" charset="-78"/>
              </a:rPr>
              <a:t>ملف عملية الشراء</a:t>
            </a:r>
            <a:endParaRPr lang="en-US" sz="6300" b="1" dirty="0" smtClean="0">
              <a:solidFill>
                <a:srgbClr val="640000"/>
              </a:solidFill>
              <a:latin typeface="GE Dinar Two" pitchFamily="18" charset="-78"/>
              <a:ea typeface="GE Dinar Two" pitchFamily="18" charset="-78"/>
              <a:cs typeface="GE Dinar Two" pitchFamily="18" charset="-78"/>
            </a:endParaRPr>
          </a:p>
        </p:txBody>
      </p:sp>
      <p:sp>
        <p:nvSpPr>
          <p:cNvPr id="5" name="مربع نص 4"/>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Tree>
    <p:extLst>
      <p:ext uri="{BB962C8B-B14F-4D97-AF65-F5344CB8AC3E}">
        <p14:creationId xmlns:p14="http://schemas.microsoft.com/office/powerpoint/2010/main" val="1721517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5" name="مستطيل 4"/>
          <p:cNvSpPr/>
          <p:nvPr/>
        </p:nvSpPr>
        <p:spPr>
          <a:xfrm>
            <a:off x="0" y="1905000"/>
            <a:ext cx="7772400" cy="1061829"/>
          </a:xfrm>
          <a:prstGeom prst="rect">
            <a:avLst/>
          </a:prstGeom>
        </p:spPr>
        <p:txBody>
          <a:bodyPr wrap="square">
            <a:spAutoFit/>
          </a:bodyPr>
          <a:lstStyle/>
          <a:p>
            <a:pPr lvl="0" algn="ctr">
              <a:defRPr/>
            </a:pPr>
            <a:r>
              <a:rPr lang="ar-SA" sz="6300" b="1" dirty="0" smtClean="0">
                <a:solidFill>
                  <a:srgbClr val="640000"/>
                </a:solidFill>
                <a:latin typeface="GE Dinar Two" pitchFamily="18" charset="-78"/>
                <a:ea typeface="GE Dinar Two" pitchFamily="18" charset="-78"/>
                <a:cs typeface="GE Dinar Two" pitchFamily="18" charset="-78"/>
              </a:rPr>
              <a:t>دليل النماذج</a:t>
            </a:r>
            <a:endParaRPr lang="en-US" sz="6300" b="1" dirty="0" smtClean="0">
              <a:solidFill>
                <a:srgbClr val="640000"/>
              </a:solidFill>
              <a:latin typeface="GE Dinar Two" pitchFamily="18" charset="-78"/>
              <a:ea typeface="GE Dinar Two" pitchFamily="18" charset="-78"/>
              <a:cs typeface="GE Dinar Two" pitchFamily="18" charset="-78"/>
            </a:endParaRPr>
          </a:p>
        </p:txBody>
      </p:sp>
      <p:sp>
        <p:nvSpPr>
          <p:cNvPr id="6" name="مستطيل 5"/>
          <p:cNvSpPr/>
          <p:nvPr/>
        </p:nvSpPr>
        <p:spPr>
          <a:xfrm>
            <a:off x="0" y="3352800"/>
            <a:ext cx="7772400" cy="769441"/>
          </a:xfrm>
          <a:prstGeom prst="rect">
            <a:avLst/>
          </a:prstGeom>
        </p:spPr>
        <p:txBody>
          <a:bodyPr wrap="square">
            <a:spAutoFit/>
          </a:bodyPr>
          <a:lstStyle/>
          <a:p>
            <a:pPr lvl="0">
              <a:buFont typeface="Wingdings" pitchFamily="2" charset="2"/>
              <a:buChar char="×"/>
              <a:defRPr/>
            </a:pPr>
            <a:r>
              <a:rPr lang="ar-SA" sz="4400" b="1" dirty="0" smtClean="0">
                <a:solidFill>
                  <a:srgbClr val="640000"/>
                </a:solidFill>
                <a:latin typeface="GE Dinar Two" pitchFamily="18" charset="-78"/>
                <a:ea typeface="GE Dinar Two" pitchFamily="18" charset="-78"/>
                <a:cs typeface="GE Dinar Two" pitchFamily="18" charset="-78"/>
              </a:rPr>
              <a:t>دليل النماذج الداخلية</a:t>
            </a:r>
            <a:endParaRPr lang="en-US" sz="4400" b="1" dirty="0" smtClean="0">
              <a:solidFill>
                <a:srgbClr val="640000"/>
              </a:solidFill>
              <a:latin typeface="GE Dinar Two" pitchFamily="18" charset="-78"/>
              <a:ea typeface="GE Dinar Two" pitchFamily="18" charset="-78"/>
              <a:cs typeface="GE Dinar Two" pitchFamily="18" charset="-78"/>
            </a:endParaRPr>
          </a:p>
        </p:txBody>
      </p:sp>
      <p:sp>
        <p:nvSpPr>
          <p:cNvPr id="7" name="مستطيل 6"/>
          <p:cNvSpPr/>
          <p:nvPr/>
        </p:nvSpPr>
        <p:spPr>
          <a:xfrm>
            <a:off x="0" y="4419600"/>
            <a:ext cx="7772400" cy="769441"/>
          </a:xfrm>
          <a:prstGeom prst="rect">
            <a:avLst/>
          </a:prstGeom>
        </p:spPr>
        <p:txBody>
          <a:bodyPr wrap="square">
            <a:spAutoFit/>
          </a:bodyPr>
          <a:lstStyle/>
          <a:p>
            <a:pPr lvl="0">
              <a:buFont typeface="Wingdings" pitchFamily="2" charset="2"/>
              <a:buChar char="×"/>
              <a:defRPr/>
            </a:pPr>
            <a:r>
              <a:rPr lang="ar-SA" sz="4400" b="1" dirty="0" smtClean="0">
                <a:solidFill>
                  <a:srgbClr val="640000"/>
                </a:solidFill>
                <a:latin typeface="GE Dinar Two" pitchFamily="18" charset="-78"/>
                <a:ea typeface="GE Dinar Two" pitchFamily="18" charset="-78"/>
                <a:cs typeface="GE Dinar Two" pitchFamily="18" charset="-78"/>
              </a:rPr>
              <a:t>دليل النماذج الخارجية</a:t>
            </a:r>
            <a:endParaRPr lang="en-US" sz="4400" b="1" dirty="0" smtClean="0">
              <a:solidFill>
                <a:srgbClr val="640000"/>
              </a:solidFill>
              <a:latin typeface="GE Dinar Two" pitchFamily="18" charset="-78"/>
              <a:ea typeface="GE Dinar Two" pitchFamily="18" charset="-78"/>
              <a:cs typeface="GE Dinar Two" pitchFamily="18" charset="-78"/>
            </a:endParaRPr>
          </a:p>
        </p:txBody>
      </p:sp>
      <p:sp>
        <p:nvSpPr>
          <p:cNvPr id="8" name="مربع نص 7"/>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Tree>
    <p:extLst>
      <p:ext uri="{BB962C8B-B14F-4D97-AF65-F5344CB8AC3E}">
        <p14:creationId xmlns:p14="http://schemas.microsoft.com/office/powerpoint/2010/main" val="22572936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8" name="مستطيل 7"/>
          <p:cNvSpPr/>
          <p:nvPr/>
        </p:nvSpPr>
        <p:spPr>
          <a:xfrm>
            <a:off x="0" y="2895600"/>
            <a:ext cx="7772400" cy="941796"/>
          </a:xfrm>
          <a:prstGeom prst="rect">
            <a:avLst/>
          </a:prstGeom>
        </p:spPr>
        <p:txBody>
          <a:bodyPr wrap="square">
            <a:spAutoFit/>
          </a:bodyPr>
          <a:lstStyle/>
          <a:p>
            <a:pPr lvl="0" algn="ctr">
              <a:lnSpc>
                <a:spcPct val="115000"/>
              </a:lnSpc>
              <a:defRPr/>
            </a:pPr>
            <a:r>
              <a:rPr lang="ar-SA" sz="4800" b="1" dirty="0" smtClean="0">
                <a:solidFill>
                  <a:srgbClr val="640000"/>
                </a:solidFill>
                <a:latin typeface="GE Dinar Two" pitchFamily="18" charset="-78"/>
                <a:ea typeface="GE Dinar Two" pitchFamily="18" charset="-78"/>
                <a:cs typeface="GE Dinar Two" pitchFamily="18" charset="-78"/>
              </a:rPr>
              <a:t>الرموز والمصطلحات العلمية</a:t>
            </a:r>
            <a:endParaRPr lang="en-US" sz="4800" b="1" dirty="0" smtClean="0">
              <a:solidFill>
                <a:srgbClr val="640000"/>
              </a:solidFill>
              <a:latin typeface="GE Dinar Two" pitchFamily="18" charset="-78"/>
              <a:ea typeface="GE Dinar Two" pitchFamily="18" charset="-78"/>
              <a:cs typeface="GE Dinar Two" pitchFamily="18" charset="-78"/>
            </a:endParaRPr>
          </a:p>
        </p:txBody>
      </p:sp>
      <p:sp>
        <p:nvSpPr>
          <p:cNvPr id="9" name="مربع نص 8"/>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Tree>
    <p:extLst>
      <p:ext uri="{BB962C8B-B14F-4D97-AF65-F5344CB8AC3E}">
        <p14:creationId xmlns:p14="http://schemas.microsoft.com/office/powerpoint/2010/main" val="17782168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4" name="مستطيل 3"/>
          <p:cNvSpPr/>
          <p:nvPr/>
        </p:nvSpPr>
        <p:spPr>
          <a:xfrm>
            <a:off x="1" y="3039070"/>
            <a:ext cx="7772400" cy="923330"/>
          </a:xfrm>
          <a:prstGeom prst="rect">
            <a:avLst/>
          </a:prstGeom>
        </p:spPr>
        <p:txBody>
          <a:bodyPr wrap="square">
            <a:spAutoFit/>
          </a:bodyPr>
          <a:lstStyle/>
          <a:p>
            <a:pPr lvl="0" algn="ctr"/>
            <a:r>
              <a:rPr lang="ar-SA" sz="5400" b="1" dirty="0" smtClean="0">
                <a:solidFill>
                  <a:srgbClr val="640000"/>
                </a:solidFill>
                <a:latin typeface="GE Dinar Two" pitchFamily="18" charset="-78"/>
                <a:ea typeface="GE Dinar Two" pitchFamily="18" charset="-78"/>
                <a:cs typeface="GE Dinar Two" pitchFamily="18" charset="-78"/>
              </a:rPr>
              <a:t>المراجع والوثائق الخارجية</a:t>
            </a:r>
            <a:endParaRPr lang="en-US" sz="5400" b="1" dirty="0">
              <a:solidFill>
                <a:srgbClr val="640000"/>
              </a:solidFill>
              <a:latin typeface="GE Dinar Two" pitchFamily="18" charset="-78"/>
              <a:ea typeface="GE Dinar Two" pitchFamily="18" charset="-78"/>
              <a:cs typeface="GE Dinar Two" pitchFamily="18" charset="-78"/>
            </a:endParaRPr>
          </a:p>
        </p:txBody>
      </p:sp>
      <p:sp>
        <p:nvSpPr>
          <p:cNvPr id="5" name="مربع نص 4"/>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Tree>
    <p:extLst>
      <p:ext uri="{BB962C8B-B14F-4D97-AF65-F5344CB8AC3E}">
        <p14:creationId xmlns:p14="http://schemas.microsoft.com/office/powerpoint/2010/main" val="2272481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33620"/>
            <a:ext cx="7772400" cy="6494085"/>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ومع بداية القرن الحالي أصدرت المنظمة الدولية </a:t>
            </a:r>
            <a:r>
              <a:rPr lang="ar-SA" sz="3600" dirty="0" smtClean="0">
                <a:solidFill>
                  <a:srgbClr val="640000"/>
                </a:solidFill>
              </a:rPr>
              <a:t>(</a:t>
            </a:r>
            <a:r>
              <a:rPr lang="en-US" sz="4000" b="1" dirty="0" smtClean="0">
                <a:solidFill>
                  <a:srgbClr val="640000"/>
                </a:solidFill>
                <a:latin typeface="Agency FB" pitchFamily="34" charset="0"/>
              </a:rPr>
              <a:t>ISO</a:t>
            </a:r>
            <a:r>
              <a:rPr lang="ar-SA" sz="3600" dirty="0" smtClean="0">
                <a:solidFill>
                  <a:srgbClr val="640000"/>
                </a:solidFill>
              </a:rPr>
              <a:t>) </a:t>
            </a:r>
          </a:p>
          <a:p>
            <a:pPr algn="ctr"/>
            <a:r>
              <a:rPr lang="ar-SA" sz="6000" b="1" dirty="0" smtClean="0">
                <a:solidFill>
                  <a:srgbClr val="640000"/>
                </a:solidFill>
                <a:latin typeface="GE Dinar Two" pitchFamily="18" charset="-78"/>
                <a:ea typeface="GE Dinar Two" pitchFamily="18" charset="-78"/>
                <a:cs typeface="GE Dinar Two" pitchFamily="18" charset="-78"/>
              </a:rPr>
              <a:t>إصدارها الثالث</a:t>
            </a:r>
          </a:p>
          <a:p>
            <a:pPr algn="ctr"/>
            <a:r>
              <a:rPr lang="ar-SA" sz="4000" dirty="0" smtClean="0">
                <a:solidFill>
                  <a:srgbClr val="640000"/>
                </a:solidFill>
                <a:latin typeface="Agency FB" pitchFamily="34" charset="0"/>
                <a:ea typeface="GE Dinar Two" pitchFamily="18" charset="-78"/>
                <a:cs typeface="GE Dinar Two" pitchFamily="18" charset="-78"/>
              </a:rPr>
              <a:t> </a:t>
            </a:r>
            <a:r>
              <a:rPr lang="ar-SA" sz="4000" dirty="0" smtClean="0">
                <a:solidFill>
                  <a:srgbClr val="640000"/>
                </a:solidFill>
                <a:latin typeface="Agency FB" pitchFamily="34" charset="0"/>
                <a:cs typeface="DecoType Naskh Variants" pitchFamily="2" charset="-78"/>
              </a:rPr>
              <a:t> </a:t>
            </a:r>
            <a:r>
              <a:rPr lang="ar-SA" sz="3600" b="1" dirty="0" smtClean="0">
                <a:solidFill>
                  <a:schemeClr val="accent6">
                    <a:lumMod val="75000"/>
                  </a:schemeClr>
                </a:solidFill>
                <a:latin typeface="Agency FB" pitchFamily="34" charset="0"/>
                <a:ea typeface="GE Dinar Two" pitchFamily="18" charset="-78"/>
              </a:rPr>
              <a:t>(</a:t>
            </a:r>
            <a:r>
              <a:rPr lang="en-US" sz="3600" b="1" dirty="0" smtClean="0">
                <a:solidFill>
                  <a:schemeClr val="accent6">
                    <a:lumMod val="75000"/>
                  </a:schemeClr>
                </a:solidFill>
                <a:latin typeface="Agency FB" pitchFamily="34" charset="0"/>
                <a:ea typeface="GE Dinar Two" pitchFamily="18" charset="-78"/>
              </a:rPr>
              <a:t>ISO 9001 : 2000 </a:t>
            </a:r>
            <a:r>
              <a:rPr lang="ar-SA" sz="3600" b="1" dirty="0" smtClean="0">
                <a:solidFill>
                  <a:schemeClr val="accent6">
                    <a:lumMod val="75000"/>
                  </a:schemeClr>
                </a:solidFill>
                <a:latin typeface="Agency FB" pitchFamily="34" charset="0"/>
                <a:ea typeface="GE Dinar Two" pitchFamily="18" charset="-78"/>
              </a:rPr>
              <a:t>) </a:t>
            </a:r>
          </a:p>
          <a:p>
            <a:pPr algn="just"/>
            <a:r>
              <a:rPr lang="ar-SA" sz="3600" dirty="0" smtClean="0">
                <a:solidFill>
                  <a:srgbClr val="640000"/>
                </a:solidFill>
                <a:latin typeface="GE Dinar Two" pitchFamily="18" charset="-78"/>
                <a:ea typeface="GE Dinar Two" pitchFamily="18" charset="-78"/>
                <a:cs typeface="GE Dinar Two" pitchFamily="18" charset="-78"/>
              </a:rPr>
              <a:t>حيث تم الجمع بين المعايير الثلاثة </a:t>
            </a:r>
          </a:p>
          <a:p>
            <a:pPr algn="ctr"/>
            <a:r>
              <a:rPr lang="en-US" sz="3600" dirty="0" smtClean="0">
                <a:solidFill>
                  <a:srgbClr val="640000"/>
                </a:solidFill>
              </a:rPr>
              <a:t> </a:t>
            </a:r>
            <a:r>
              <a:rPr lang="en-US" sz="3600" b="1" dirty="0" smtClean="0">
                <a:solidFill>
                  <a:schemeClr val="accent6">
                    <a:lumMod val="75000"/>
                  </a:schemeClr>
                </a:solidFill>
                <a:latin typeface="Agency FB" pitchFamily="34" charset="0"/>
                <a:ea typeface="GE Dinar Two" pitchFamily="18" charset="-78"/>
              </a:rPr>
              <a:t>ISO 9001 </a:t>
            </a:r>
            <a:r>
              <a:rPr lang="ar-SA" sz="3500" b="1" dirty="0" smtClean="0">
                <a:solidFill>
                  <a:schemeClr val="accent6">
                    <a:lumMod val="75000"/>
                  </a:schemeClr>
                </a:solidFill>
                <a:latin typeface="+mj-lt"/>
                <a:ea typeface="GE Dinar Two" pitchFamily="18" charset="-78"/>
              </a:rPr>
              <a:t>و </a:t>
            </a:r>
            <a:r>
              <a:rPr lang="en-US" sz="3600" b="1" dirty="0" smtClean="0">
                <a:solidFill>
                  <a:schemeClr val="accent6">
                    <a:lumMod val="75000"/>
                  </a:schemeClr>
                </a:solidFill>
                <a:latin typeface="Agency FB" pitchFamily="34" charset="0"/>
                <a:ea typeface="GE Dinar Two" pitchFamily="18" charset="-78"/>
              </a:rPr>
              <a:t>ISO 9002 </a:t>
            </a:r>
            <a:r>
              <a:rPr lang="ar-SA" sz="3600" b="1" dirty="0" smtClean="0">
                <a:solidFill>
                  <a:schemeClr val="accent6">
                    <a:lumMod val="75000"/>
                  </a:schemeClr>
                </a:solidFill>
                <a:latin typeface="Agency FB" pitchFamily="34" charset="0"/>
                <a:ea typeface="GE Dinar Two" pitchFamily="18" charset="-78"/>
              </a:rPr>
              <a:t> </a:t>
            </a:r>
            <a:r>
              <a:rPr lang="ar-SA" sz="3500" b="1" dirty="0" smtClean="0">
                <a:solidFill>
                  <a:schemeClr val="accent6">
                    <a:lumMod val="75000"/>
                  </a:schemeClr>
                </a:solidFill>
                <a:latin typeface="+mj-lt"/>
                <a:ea typeface="GE Dinar Two" pitchFamily="18" charset="-78"/>
              </a:rPr>
              <a:t>و</a:t>
            </a:r>
            <a:r>
              <a:rPr lang="en-US" sz="3600" b="1" dirty="0" smtClean="0">
                <a:solidFill>
                  <a:schemeClr val="accent6">
                    <a:lumMod val="75000"/>
                  </a:schemeClr>
                </a:solidFill>
                <a:latin typeface="Agency FB" pitchFamily="34" charset="0"/>
                <a:ea typeface="GE Dinar Two" pitchFamily="18" charset="-78"/>
              </a:rPr>
              <a:t>ISO 9003 </a:t>
            </a:r>
            <a:endParaRPr lang="ar-SA" sz="3600" b="1" dirty="0" smtClean="0">
              <a:solidFill>
                <a:schemeClr val="accent6">
                  <a:lumMod val="75000"/>
                </a:schemeClr>
              </a:solidFill>
              <a:latin typeface="Agency FB" pitchFamily="34" charset="0"/>
              <a:ea typeface="GE Dinar Two" pitchFamily="18" charset="-78"/>
            </a:endParaRPr>
          </a:p>
          <a:p>
            <a:pPr algn="just"/>
            <a:r>
              <a:rPr lang="ar-SA" sz="3600" dirty="0" smtClean="0">
                <a:solidFill>
                  <a:srgbClr val="640000"/>
                </a:solidFill>
                <a:latin typeface="GE Dinar Two" pitchFamily="18" charset="-78"/>
                <a:ea typeface="GE Dinar Two" pitchFamily="18" charset="-78"/>
                <a:cs typeface="GE Dinar Two" pitchFamily="18" charset="-78"/>
              </a:rPr>
              <a:t>و اتخذت هذه المواصفة </a:t>
            </a:r>
          </a:p>
          <a:p>
            <a:pPr algn="just"/>
            <a:endParaRPr lang="ar-SA" sz="2400" dirty="0" smtClean="0">
              <a:solidFill>
                <a:srgbClr val="640000"/>
              </a:solidFill>
              <a:latin typeface="GE Dinar Two" pitchFamily="18" charset="-78"/>
              <a:ea typeface="GE Dinar Two" pitchFamily="18" charset="-78"/>
              <a:cs typeface="GE Dinar Two" pitchFamily="18" charset="-78"/>
            </a:endParaRPr>
          </a:p>
          <a:p>
            <a:pPr algn="ctr"/>
            <a:r>
              <a:rPr lang="ar-SA" sz="6000" b="1" dirty="0" smtClean="0">
                <a:solidFill>
                  <a:schemeClr val="accent6">
                    <a:lumMod val="75000"/>
                  </a:schemeClr>
                </a:solidFill>
                <a:latin typeface="GE Dinar Two" pitchFamily="18" charset="-78"/>
                <a:ea typeface="GE Dinar Two" pitchFamily="18" charset="-78"/>
                <a:cs typeface="GE Dinar Two" pitchFamily="18" charset="-78"/>
              </a:rPr>
              <a:t>فلسفة منهج العملية</a:t>
            </a:r>
          </a:p>
          <a:p>
            <a:pPr algn="just"/>
            <a:r>
              <a:rPr lang="ar-SA" sz="4800" dirty="0" smtClean="0">
                <a:solidFill>
                  <a:srgbClr val="640000"/>
                </a:solidFill>
                <a:cs typeface="DecoType Naskh Variants" pitchFamily="2" charset="-78"/>
              </a:rPr>
              <a:t> </a:t>
            </a:r>
            <a:r>
              <a:rPr lang="ar-SA" sz="3600" dirty="0" smtClean="0">
                <a:solidFill>
                  <a:srgbClr val="640000"/>
                </a:solidFill>
                <a:latin typeface="GE Dinar Two" pitchFamily="18" charset="-78"/>
                <a:ea typeface="GE Dinar Two" pitchFamily="18" charset="-78"/>
                <a:cs typeface="GE Dinar Two" pitchFamily="18" charset="-78"/>
              </a:rPr>
              <a:t>فلسفة لها.</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914400"/>
            <a:ext cx="7772400" cy="5139869"/>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وقد تزامن صدور هذا الإصدار  مع إصدار المنظمة الدولية للمواصفة</a:t>
            </a:r>
          </a:p>
          <a:p>
            <a:pPr algn="ctr"/>
            <a:r>
              <a:rPr lang="ar-SA" sz="4000" dirty="0" smtClean="0">
                <a:solidFill>
                  <a:srgbClr val="640000"/>
                </a:solidFill>
                <a:latin typeface="Agency FB" pitchFamily="34" charset="0"/>
                <a:ea typeface="GE Dinar Two" pitchFamily="18" charset="-78"/>
                <a:cs typeface="GE Dinar Two" pitchFamily="18" charset="-78"/>
              </a:rPr>
              <a:t> </a:t>
            </a:r>
            <a:r>
              <a:rPr lang="ar-SA" sz="4000" b="1" dirty="0" smtClean="0">
                <a:solidFill>
                  <a:schemeClr val="accent6">
                    <a:lumMod val="75000"/>
                  </a:schemeClr>
                </a:solidFill>
                <a:latin typeface="Agency FB" pitchFamily="34" charset="0"/>
                <a:ea typeface="GE Dinar Two" pitchFamily="18" charset="-78"/>
                <a:cs typeface="GE Dinar Two" pitchFamily="18" charset="-78"/>
              </a:rPr>
              <a:t>(</a:t>
            </a:r>
            <a:r>
              <a:rPr lang="en-US" sz="3600" b="1" dirty="0" smtClean="0">
                <a:solidFill>
                  <a:schemeClr val="accent6">
                    <a:lumMod val="75000"/>
                  </a:schemeClr>
                </a:solidFill>
                <a:latin typeface="Agency FB" pitchFamily="34" charset="0"/>
                <a:ea typeface="GE Dinar Two" pitchFamily="18" charset="-78"/>
                <a:cs typeface="Calibri" pitchFamily="34" charset="0"/>
              </a:rPr>
              <a:t>ISO 9000 : 2000</a:t>
            </a:r>
            <a:r>
              <a:rPr lang="ar-SA" sz="4000" b="1" dirty="0" smtClean="0">
                <a:solidFill>
                  <a:schemeClr val="accent6">
                    <a:lumMod val="75000"/>
                  </a:schemeClr>
                </a:solidFill>
                <a:latin typeface="Agency FB" pitchFamily="34" charset="0"/>
                <a:ea typeface="GE Dinar Two" pitchFamily="18" charset="-78"/>
                <a:cs typeface="GE Dinar Two" pitchFamily="18" charset="-78"/>
              </a:rPr>
              <a:t>)</a:t>
            </a:r>
          </a:p>
          <a:p>
            <a:r>
              <a:rPr lang="ar-SA" sz="3600" dirty="0" smtClean="0">
                <a:solidFill>
                  <a:srgbClr val="640000"/>
                </a:solidFill>
                <a:latin typeface="GE Dinar Two" pitchFamily="18" charset="-78"/>
                <a:ea typeface="GE Dinar Two" pitchFamily="18" charset="-78"/>
                <a:cs typeface="GE Dinar Two" pitchFamily="18" charset="-78"/>
              </a:rPr>
              <a:t>التي تُعنى بالأسس  والمصطلحات لنظم إدارة الجودة،  والمواصفة </a:t>
            </a:r>
          </a:p>
          <a:p>
            <a:pPr algn="ctr"/>
            <a:r>
              <a:rPr lang="ar-SA" sz="3600" b="1" dirty="0" smtClean="0">
                <a:solidFill>
                  <a:schemeClr val="accent6">
                    <a:lumMod val="75000"/>
                  </a:schemeClr>
                </a:solidFill>
                <a:latin typeface="Agency FB" pitchFamily="34" charset="0"/>
                <a:ea typeface="GE Dinar Two" pitchFamily="18" charset="-78"/>
                <a:cs typeface="Calibri" pitchFamily="34" charset="0"/>
              </a:rPr>
              <a:t>(</a:t>
            </a:r>
            <a:r>
              <a:rPr lang="en-US" sz="3600" b="1" dirty="0" smtClean="0">
                <a:solidFill>
                  <a:schemeClr val="accent6">
                    <a:lumMod val="75000"/>
                  </a:schemeClr>
                </a:solidFill>
                <a:latin typeface="Agency FB" pitchFamily="34" charset="0"/>
                <a:ea typeface="GE Dinar Two" pitchFamily="18" charset="-78"/>
                <a:cs typeface="Calibri" pitchFamily="34" charset="0"/>
              </a:rPr>
              <a:t>ISO 9004 : 2000</a:t>
            </a:r>
            <a:r>
              <a:rPr lang="ar-SA" sz="3600" b="1" dirty="0" smtClean="0">
                <a:solidFill>
                  <a:schemeClr val="accent6">
                    <a:lumMod val="75000"/>
                  </a:schemeClr>
                </a:solidFill>
                <a:latin typeface="Agency FB" pitchFamily="34" charset="0"/>
                <a:ea typeface="GE Dinar Two" pitchFamily="18" charset="-78"/>
                <a:cs typeface="Calibri" pitchFamily="34" charset="0"/>
              </a:rPr>
              <a:t>)</a:t>
            </a:r>
          </a:p>
          <a:p>
            <a:pPr algn="just"/>
            <a:r>
              <a:rPr lang="ar-SA" sz="3600" dirty="0" smtClean="0">
                <a:solidFill>
                  <a:srgbClr val="640000"/>
                </a:solidFill>
                <a:latin typeface="GE Dinar Two" pitchFamily="18" charset="-78"/>
                <a:ea typeface="GE Dinar Two" pitchFamily="18" charset="-78"/>
                <a:cs typeface="GE Dinar Two" pitchFamily="18" charset="-78"/>
              </a:rPr>
              <a:t>التي تشكّل دليلا لتطوير الأداء بشكل يفوق المتطلبات الأساسية للمواصفة</a:t>
            </a:r>
          </a:p>
          <a:p>
            <a:r>
              <a:rPr lang="ar-SA" sz="3600" dirty="0" smtClean="0">
                <a:solidFill>
                  <a:srgbClr val="640000"/>
                </a:solidFill>
                <a:latin typeface="GE Dinar Two" pitchFamily="18" charset="-78"/>
                <a:ea typeface="GE Dinar Two" pitchFamily="18" charset="-78"/>
                <a:cs typeface="GE Dinar Two" pitchFamily="18" charset="-78"/>
              </a:rPr>
              <a:t> الدولية </a:t>
            </a:r>
            <a:r>
              <a:rPr lang="ar-SA" sz="3600" b="1" dirty="0" smtClean="0">
                <a:solidFill>
                  <a:schemeClr val="accent6">
                    <a:lumMod val="75000"/>
                  </a:schemeClr>
                </a:solidFill>
                <a:latin typeface="Agency FB" pitchFamily="34" charset="0"/>
                <a:ea typeface="GE Dinar Two" pitchFamily="18" charset="-78"/>
                <a:cs typeface="Calibri" pitchFamily="34" charset="0"/>
              </a:rPr>
              <a:t>(</a:t>
            </a:r>
            <a:r>
              <a:rPr lang="en-US" sz="3600" b="1" dirty="0" smtClean="0">
                <a:solidFill>
                  <a:schemeClr val="accent6">
                    <a:lumMod val="75000"/>
                  </a:schemeClr>
                </a:solidFill>
                <a:latin typeface="Agency FB" pitchFamily="34" charset="0"/>
                <a:ea typeface="GE Dinar Two" pitchFamily="18" charset="-78"/>
                <a:cs typeface="Calibri" pitchFamily="34" charset="0"/>
              </a:rPr>
              <a:t>ISO 9001 : 2000</a:t>
            </a:r>
            <a:r>
              <a:rPr lang="ar-SA" sz="3600" b="1" dirty="0" smtClean="0">
                <a:solidFill>
                  <a:schemeClr val="accent6">
                    <a:lumMod val="75000"/>
                  </a:schemeClr>
                </a:solidFill>
                <a:latin typeface="Agency FB" pitchFamily="34" charset="0"/>
                <a:ea typeface="GE Dinar Two" pitchFamily="18" charset="-78"/>
                <a:cs typeface="Calibri" pitchFamily="34" charset="0"/>
              </a:rPr>
              <a:t> )</a:t>
            </a:r>
            <a:r>
              <a:rPr lang="ar-SA" sz="3600" dirty="0" smtClean="0">
                <a:solidFill>
                  <a:srgbClr val="640000"/>
                </a:solidFill>
                <a:latin typeface="GE Dinar Two" pitchFamily="18" charset="-78"/>
                <a:ea typeface="GE Dinar Two" pitchFamily="18" charset="-78"/>
                <a:cs typeface="GE Dinar Two" pitchFamily="18" charset="-78"/>
              </a:rPr>
              <a:t>.</a:t>
            </a:r>
            <a:endParaRPr lang="en-US" sz="36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190685"/>
            <a:ext cx="7772400" cy="5262979"/>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إن المواصفة</a:t>
            </a:r>
            <a:r>
              <a:rPr lang="en-US" sz="3200" b="1" dirty="0" smtClean="0">
                <a:solidFill>
                  <a:schemeClr val="accent6">
                    <a:lumMod val="75000"/>
                  </a:schemeClr>
                </a:solidFill>
                <a:latin typeface="Agency FB" pitchFamily="34" charset="0"/>
                <a:ea typeface="GE Dinar Two" pitchFamily="18" charset="-78"/>
                <a:cs typeface="Calibri" pitchFamily="34" charset="0"/>
              </a:rPr>
              <a:t>ISO 9001 </a:t>
            </a:r>
            <a:r>
              <a:rPr lang="en-US" sz="3200" dirty="0" smtClean="0">
                <a:solidFill>
                  <a:srgbClr val="640000"/>
                </a:solidFill>
                <a:latin typeface="Agency FB" pitchFamily="34" charset="0"/>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 تحدّد متطلبات نظام إدارة الجودة التي يمكن  تطبيقها داخل المؤسسات أو في منح الشهادات أو في الأغراض التعاقدية، وتركّز هذه المواصفة على فاعلية نظام إدارة الجودة في</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ctr"/>
            <a:r>
              <a:rPr lang="ar-SA" sz="6000" b="1" dirty="0" smtClean="0">
                <a:solidFill>
                  <a:schemeClr val="accent6">
                    <a:lumMod val="75000"/>
                  </a:schemeClr>
                </a:solidFill>
                <a:latin typeface="GE Dinar Two" pitchFamily="18" charset="-78"/>
                <a:ea typeface="GE Dinar Two" pitchFamily="18" charset="-78"/>
                <a:cs typeface="GE Dinar Two" pitchFamily="18" charset="-78"/>
              </a:rPr>
              <a:t> ”الوفاء بمتطلبات المستفيدين“.</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447800"/>
            <a:ext cx="7772400" cy="4154984"/>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 بينما تُقَدّم المواصفة القياسية الدوليّة</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ctr"/>
            <a:r>
              <a:rPr lang="ar-SA" sz="4400" dirty="0" smtClean="0">
                <a:solidFill>
                  <a:srgbClr val="640000"/>
                </a:solidFill>
                <a:latin typeface="Agency FB" pitchFamily="34" charset="0"/>
                <a:ea typeface="GE Dinar Two" pitchFamily="18" charset="-78"/>
                <a:cs typeface="GE Dinar Two" pitchFamily="18" charset="-78"/>
              </a:rPr>
              <a:t> </a:t>
            </a:r>
            <a:r>
              <a:rPr lang="ar-SA" sz="4000" b="1" dirty="0" smtClean="0">
                <a:solidFill>
                  <a:schemeClr val="accent6">
                    <a:lumMod val="75000"/>
                  </a:schemeClr>
                </a:solidFill>
                <a:latin typeface="Agency FB" pitchFamily="34" charset="0"/>
                <a:ea typeface="GE Dinar Two" pitchFamily="18" charset="-78"/>
                <a:cs typeface="Calibri" pitchFamily="34" charset="0"/>
              </a:rPr>
              <a:t>(</a:t>
            </a:r>
            <a:r>
              <a:rPr lang="en-US" sz="4000" b="1" dirty="0" smtClean="0">
                <a:solidFill>
                  <a:schemeClr val="accent6">
                    <a:lumMod val="75000"/>
                  </a:schemeClr>
                </a:solidFill>
                <a:latin typeface="Agency FB" pitchFamily="34" charset="0"/>
                <a:ea typeface="GE Dinar Two" pitchFamily="18" charset="-78"/>
                <a:cs typeface="Calibri" pitchFamily="34" charset="0"/>
              </a:rPr>
              <a:t>ISO 9004</a:t>
            </a:r>
            <a:r>
              <a:rPr lang="ar-SA" sz="4000" b="1" dirty="0" smtClean="0">
                <a:solidFill>
                  <a:schemeClr val="accent6">
                    <a:lumMod val="75000"/>
                  </a:schemeClr>
                </a:solidFill>
                <a:latin typeface="Agency FB" pitchFamily="34" charset="0"/>
                <a:ea typeface="GE Dinar Two" pitchFamily="18" charset="-78"/>
                <a:cs typeface="Calibri" pitchFamily="34" charset="0"/>
              </a:rPr>
              <a:t>) </a:t>
            </a:r>
          </a:p>
          <a:p>
            <a:pPr algn="ctr"/>
            <a:endParaRPr lang="ar-SA" sz="4000" b="1" dirty="0" smtClean="0">
              <a:solidFill>
                <a:schemeClr val="accent6">
                  <a:lumMod val="75000"/>
                </a:schemeClr>
              </a:solidFill>
              <a:latin typeface="Agency FB" pitchFamily="34" charset="0"/>
              <a:ea typeface="GE Dinar Two" pitchFamily="18" charset="-78"/>
              <a:cs typeface="Calibri" pitchFamily="34" charset="0"/>
            </a:endParaRPr>
          </a:p>
          <a:p>
            <a:pPr algn="just"/>
            <a:r>
              <a:rPr lang="ar-SA" sz="3600" dirty="0" smtClean="0">
                <a:solidFill>
                  <a:srgbClr val="640000"/>
                </a:solidFill>
                <a:latin typeface="GE Dinar Two" pitchFamily="18" charset="-78"/>
                <a:ea typeface="GE Dinar Two" pitchFamily="18" charset="-78"/>
                <a:cs typeface="GE Dinar Two" pitchFamily="18" charset="-78"/>
              </a:rPr>
              <a:t>إرشادات عَمليّة لتَطبيق نظام إدارة الجودة من أجل تَحقيق النجاح  المُستدام للمؤسسة في ظل بيئة مُعقَّدَة،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371600"/>
            <a:ext cx="7772400" cy="4093428"/>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ومن الجدير بالذكر فإن المواصفة القياسية الدوليّة</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ctr"/>
            <a:r>
              <a:rPr lang="ar-SA" sz="4000" b="1" dirty="0" smtClean="0">
                <a:solidFill>
                  <a:srgbClr val="640000"/>
                </a:solidFill>
                <a:latin typeface="Agency FB" pitchFamily="34" charset="0"/>
                <a:ea typeface="GE Dinar Two" pitchFamily="18" charset="-78"/>
                <a:cs typeface="GE Dinar Two" pitchFamily="18" charset="-78"/>
              </a:rPr>
              <a:t> </a:t>
            </a:r>
            <a:r>
              <a:rPr lang="ar-SA" sz="4000" b="1" dirty="0" smtClean="0">
                <a:solidFill>
                  <a:schemeClr val="accent6">
                    <a:lumMod val="75000"/>
                  </a:schemeClr>
                </a:solidFill>
                <a:latin typeface="Agency FB" pitchFamily="34" charset="0"/>
                <a:ea typeface="GE Dinar Two" pitchFamily="18" charset="-78"/>
                <a:cs typeface="Calibri" pitchFamily="34" charset="0"/>
              </a:rPr>
              <a:t>(</a:t>
            </a:r>
            <a:r>
              <a:rPr lang="en-US" sz="4000" b="1" dirty="0" smtClean="0">
                <a:solidFill>
                  <a:schemeClr val="accent6">
                    <a:lumMod val="75000"/>
                  </a:schemeClr>
                </a:solidFill>
                <a:latin typeface="Agency FB" pitchFamily="34" charset="0"/>
                <a:ea typeface="GE Dinar Two" pitchFamily="18" charset="-78"/>
                <a:cs typeface="Calibri" pitchFamily="34" charset="0"/>
              </a:rPr>
              <a:t>ISO 9004</a:t>
            </a:r>
            <a:r>
              <a:rPr lang="ar-SA" sz="4000" b="1" dirty="0" smtClean="0">
                <a:solidFill>
                  <a:schemeClr val="accent6">
                    <a:lumMod val="75000"/>
                  </a:schemeClr>
                </a:solidFill>
                <a:latin typeface="Agency FB" pitchFamily="34" charset="0"/>
                <a:ea typeface="GE Dinar Two" pitchFamily="18" charset="-78"/>
                <a:cs typeface="Calibri" pitchFamily="34" charset="0"/>
              </a:rPr>
              <a:t>) </a:t>
            </a:r>
          </a:p>
          <a:p>
            <a:pPr algn="ctr"/>
            <a:endParaRPr lang="ar-SA" sz="4000" b="1" dirty="0" smtClean="0">
              <a:solidFill>
                <a:schemeClr val="accent6">
                  <a:lumMod val="75000"/>
                </a:schemeClr>
              </a:solidFill>
              <a:latin typeface="Agency FB" pitchFamily="34" charset="0"/>
              <a:ea typeface="GE Dinar Two" pitchFamily="18" charset="-78"/>
              <a:cs typeface="Calibri" pitchFamily="34" charset="0"/>
            </a:endParaRPr>
          </a:p>
          <a:p>
            <a:pPr algn="just"/>
            <a:r>
              <a:rPr lang="ar-SA" sz="3600" dirty="0" smtClean="0">
                <a:solidFill>
                  <a:srgbClr val="640000"/>
                </a:solidFill>
                <a:latin typeface="GE Dinar Two" pitchFamily="18" charset="-78"/>
                <a:ea typeface="GE Dinar Two" pitchFamily="18" charset="-78"/>
                <a:cs typeface="GE Dinar Two" pitchFamily="18" charset="-78"/>
              </a:rPr>
              <a:t>لا تستخدم في  منح الشهادات ولا في الأغراض التنظيمية ولا التعاقدية،</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13" name="Text Box 6"/>
          <p:cNvSpPr txBox="1">
            <a:spLocks noChangeArrowheads="1"/>
          </p:cNvSpPr>
          <p:nvPr/>
        </p:nvSpPr>
        <p:spPr bwMode="auto">
          <a:xfrm>
            <a:off x="648918" y="914400"/>
            <a:ext cx="1154483" cy="5632311"/>
          </a:xfrm>
          <a:prstGeom prst="rect">
            <a:avLst/>
          </a:prstGeom>
          <a:noFill/>
          <a:ln w="9525">
            <a:noFill/>
            <a:miter lim="800000"/>
            <a:headEnd/>
            <a:tailEnd/>
          </a:ln>
        </p:spPr>
        <p:txBody>
          <a:bodyPr wrap="none">
            <a:spAutoFit/>
          </a:bodyPr>
          <a:lstStyle/>
          <a:p>
            <a:r>
              <a:rPr lang="en-US" sz="36000" b="1" dirty="0">
                <a:solidFill>
                  <a:srgbClr val="C00000"/>
                </a:solidFill>
                <a:latin typeface="Agency FB" pitchFamily="34" charset="0"/>
              </a:rPr>
              <a:t>I</a:t>
            </a:r>
          </a:p>
        </p:txBody>
      </p:sp>
      <p:sp>
        <p:nvSpPr>
          <p:cNvPr id="14" name="Text Box 7"/>
          <p:cNvSpPr txBox="1">
            <a:spLocks noChangeArrowheads="1"/>
          </p:cNvSpPr>
          <p:nvPr/>
        </p:nvSpPr>
        <p:spPr bwMode="auto">
          <a:xfrm>
            <a:off x="2362200" y="914400"/>
            <a:ext cx="2294218" cy="5632311"/>
          </a:xfrm>
          <a:prstGeom prst="rect">
            <a:avLst/>
          </a:prstGeom>
          <a:noFill/>
          <a:ln w="9525">
            <a:noFill/>
            <a:miter lim="800000"/>
            <a:headEnd/>
            <a:tailEnd/>
          </a:ln>
        </p:spPr>
        <p:txBody>
          <a:bodyPr wrap="none">
            <a:spAutoFit/>
          </a:bodyPr>
          <a:lstStyle/>
          <a:p>
            <a:r>
              <a:rPr lang="en-US" sz="36000" b="1" dirty="0">
                <a:solidFill>
                  <a:srgbClr val="C00000"/>
                </a:solidFill>
                <a:latin typeface="Agency FB" pitchFamily="34" charset="0"/>
              </a:rPr>
              <a:t>S</a:t>
            </a:r>
          </a:p>
        </p:txBody>
      </p:sp>
      <p:sp>
        <p:nvSpPr>
          <p:cNvPr id="15" name="Text Box 9"/>
          <p:cNvSpPr txBox="1">
            <a:spLocks noChangeArrowheads="1"/>
          </p:cNvSpPr>
          <p:nvPr/>
        </p:nvSpPr>
        <p:spPr bwMode="auto">
          <a:xfrm>
            <a:off x="0" y="5511225"/>
            <a:ext cx="7772401" cy="707886"/>
          </a:xfrm>
          <a:prstGeom prst="rect">
            <a:avLst/>
          </a:prstGeom>
          <a:noFill/>
          <a:ln w="9525">
            <a:noFill/>
            <a:miter lim="800000"/>
            <a:headEnd/>
            <a:tailEnd/>
          </a:ln>
        </p:spPr>
        <p:txBody>
          <a:bodyPr wrap="square">
            <a:spAutoFit/>
          </a:bodyPr>
          <a:lstStyle/>
          <a:p>
            <a:r>
              <a:rPr lang="en-US" sz="4000" b="1" dirty="0">
                <a:solidFill>
                  <a:srgbClr val="C00000"/>
                </a:solidFill>
                <a:latin typeface="Agency FB" pitchFamily="34" charset="0"/>
              </a:rPr>
              <a:t>I</a:t>
            </a:r>
            <a:r>
              <a:rPr lang="en-US" sz="4000" dirty="0">
                <a:solidFill>
                  <a:srgbClr val="C00000"/>
                </a:solidFill>
                <a:latin typeface="Agency FB" pitchFamily="34" charset="0"/>
              </a:rPr>
              <a:t>nternational </a:t>
            </a:r>
            <a:r>
              <a:rPr lang="en-US" sz="4000" b="1" dirty="0">
                <a:solidFill>
                  <a:srgbClr val="C00000"/>
                </a:solidFill>
                <a:latin typeface="Agency FB" pitchFamily="34" charset="0"/>
              </a:rPr>
              <a:t>O</a:t>
            </a:r>
            <a:r>
              <a:rPr lang="en-US" sz="4000" dirty="0">
                <a:solidFill>
                  <a:srgbClr val="C00000"/>
                </a:solidFill>
                <a:latin typeface="Agency FB" pitchFamily="34" charset="0"/>
              </a:rPr>
              <a:t>rganization for </a:t>
            </a:r>
            <a:r>
              <a:rPr lang="en-US" sz="4000" b="1" dirty="0">
                <a:solidFill>
                  <a:srgbClr val="C00000"/>
                </a:solidFill>
                <a:latin typeface="Agency FB" pitchFamily="34" charset="0"/>
              </a:rPr>
              <a:t>S</a:t>
            </a:r>
            <a:r>
              <a:rPr lang="en-US" sz="4000" dirty="0">
                <a:solidFill>
                  <a:srgbClr val="C00000"/>
                </a:solidFill>
                <a:latin typeface="Agency FB" pitchFamily="34" charset="0"/>
              </a:rPr>
              <a:t>tandardization</a:t>
            </a:r>
            <a:r>
              <a:rPr lang="ar-SA" sz="4000" dirty="0">
                <a:solidFill>
                  <a:srgbClr val="C00000"/>
                </a:solidFill>
                <a:latin typeface="Agency FB" pitchFamily="34" charset="0"/>
              </a:rPr>
              <a:t> </a:t>
            </a:r>
            <a:endParaRPr lang="en-US" sz="4000" dirty="0">
              <a:solidFill>
                <a:srgbClr val="C00000"/>
              </a:solidFill>
              <a:latin typeface="Agency FB" pitchFamily="34" charset="0"/>
            </a:endParaRPr>
          </a:p>
        </p:txBody>
      </p:sp>
      <p:pic>
        <p:nvPicPr>
          <p:cNvPr id="22530" name="Picture 2" descr="ISO Logo registered trademark"/>
          <p:cNvPicPr>
            <a:picLocks noChangeAspect="1" noChangeArrowheads="1"/>
          </p:cNvPicPr>
          <p:nvPr/>
        </p:nvPicPr>
        <p:blipFill>
          <a:blip r:embed="rId2"/>
          <a:srcRect/>
          <a:stretch>
            <a:fillRect/>
          </a:stretch>
        </p:blipFill>
        <p:spPr bwMode="auto">
          <a:xfrm>
            <a:off x="0" y="1"/>
            <a:ext cx="2209800" cy="1729042"/>
          </a:xfrm>
          <a:prstGeom prst="rect">
            <a:avLst/>
          </a:prstGeom>
          <a:noFill/>
        </p:spPr>
      </p:pic>
      <p:sp>
        <p:nvSpPr>
          <p:cNvPr id="10" name="مستطيل 9"/>
          <p:cNvSpPr/>
          <p:nvPr/>
        </p:nvSpPr>
        <p:spPr>
          <a:xfrm>
            <a:off x="0" y="6488668"/>
            <a:ext cx="2895600" cy="369332"/>
          </a:xfrm>
          <a:prstGeom prst="rect">
            <a:avLst/>
          </a:prstGeom>
        </p:spPr>
        <p:txBody>
          <a:bodyPr wrap="square">
            <a:spAutoFit/>
          </a:bodyPr>
          <a:lstStyle/>
          <a:p>
            <a:pPr algn="ctr"/>
            <a:r>
              <a:rPr lang="ar-SA" dirty="0" smtClean="0">
                <a:solidFill>
                  <a:schemeClr val="bg1">
                    <a:lumMod val="50000"/>
                  </a:schemeClr>
                </a:solidFill>
                <a:latin typeface="GE Dinar Two" pitchFamily="18" charset="-78"/>
                <a:ea typeface="GE Dinar Two" pitchFamily="18" charset="-78"/>
                <a:cs typeface="GE Dinar Two" pitchFamily="18" charset="-78"/>
              </a:rPr>
              <a:t>ليصل العالم إلى التطابق</a:t>
            </a:r>
            <a:endParaRPr lang="en-US" dirty="0">
              <a:solidFill>
                <a:schemeClr val="bg1">
                  <a:lumMod val="50000"/>
                </a:schemeClr>
              </a:solidFill>
              <a:latin typeface="GE Dinar Two" pitchFamily="18" charset="-78"/>
              <a:ea typeface="GE Dinar Two" pitchFamily="18" charset="-78"/>
              <a:cs typeface="GE Dinar Two" pitchFamily="18" charset="-78"/>
            </a:endParaRPr>
          </a:p>
        </p:txBody>
      </p:sp>
      <p:sp>
        <p:nvSpPr>
          <p:cNvPr id="11" name="مستطيل 10"/>
          <p:cNvSpPr/>
          <p:nvPr/>
        </p:nvSpPr>
        <p:spPr>
          <a:xfrm>
            <a:off x="0" y="6150114"/>
            <a:ext cx="7772400" cy="461665"/>
          </a:xfrm>
          <a:prstGeom prst="rect">
            <a:avLst/>
          </a:prstGeom>
        </p:spPr>
        <p:txBody>
          <a:bodyPr wrap="square">
            <a:spAutoFit/>
          </a:bodyPr>
          <a:lstStyle/>
          <a:p>
            <a:pPr algn="ctr"/>
            <a:r>
              <a:rPr lang="en-US" sz="2400" dirty="0" smtClean="0">
                <a:solidFill>
                  <a:srgbClr val="C00000"/>
                </a:solidFill>
                <a:latin typeface="Agency FB" pitchFamily="34" charset="0"/>
              </a:rPr>
              <a:t>When the world agrees</a:t>
            </a:r>
            <a:endParaRPr lang="ar-SA" sz="2400" dirty="0" smtClean="0">
              <a:solidFill>
                <a:srgbClr val="C00000"/>
              </a:solidFill>
              <a:latin typeface="Agency FB" pitchFamily="34" charset="0"/>
            </a:endParaRPr>
          </a:p>
        </p:txBody>
      </p:sp>
      <p:sp>
        <p:nvSpPr>
          <p:cNvPr id="22535" name="AutoShape 7" descr="ÙØªÙØ¬Ø© Ø¨Ø­Ø« Ø§ÙØµÙØ± Ø¹Ù âªGlobal gif Animationâ¬â"/>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22539" name="Picture 11" descr="ØµÙØ±Ø© Ø°Ø§Øª ØµÙØ©"/>
          <p:cNvPicPr>
            <a:picLocks noChangeAspect="1" noChangeArrowheads="1" noCrop="1"/>
          </p:cNvPicPr>
          <p:nvPr/>
        </p:nvPicPr>
        <p:blipFill>
          <a:blip r:embed="rId3"/>
          <a:srcRect/>
          <a:stretch>
            <a:fillRect/>
          </a:stretch>
        </p:blipFill>
        <p:spPr bwMode="auto">
          <a:xfrm>
            <a:off x="5257800" y="1828800"/>
            <a:ext cx="3257550" cy="34888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par>
                          <p:cTn id="8" fill="hold">
                            <p:stCondLst>
                              <p:cond delay="500"/>
                            </p:stCondLst>
                            <p:childTnLst>
                              <p:par>
                                <p:cTn id="9" presetID="39" presetClass="entr" presetSubtype="0" ac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 dur="2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3" dur="2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39" presetClass="entr" presetSubtype="0" accel="10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9" dur="2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20" dur="2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21" dur="20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4500"/>
                            </p:stCondLst>
                            <p:childTnLst>
                              <p:par>
                                <p:cTn id="23" presetID="39" presetClass="entr" presetSubtype="0" accel="100000" fill="hold" nodeType="afterEffect">
                                  <p:stCondLst>
                                    <p:cond delay="0"/>
                                  </p:stCondLst>
                                  <p:childTnLst>
                                    <p:set>
                                      <p:cBhvr>
                                        <p:cTn id="24" dur="1" fill="hold">
                                          <p:stCondLst>
                                            <p:cond delay="0"/>
                                          </p:stCondLst>
                                        </p:cTn>
                                        <p:tgtEl>
                                          <p:spTgt spid="22539"/>
                                        </p:tgtEl>
                                        <p:attrNameLst>
                                          <p:attrName>style.visibility</p:attrName>
                                        </p:attrNameLst>
                                      </p:cBhvr>
                                      <p:to>
                                        <p:strVal val="visible"/>
                                      </p:to>
                                    </p:set>
                                    <p:anim calcmode="lin" valueType="num">
                                      <p:cBhvr>
                                        <p:cTn id="25" dur="2000" fill="hold"/>
                                        <p:tgtEl>
                                          <p:spTgt spid="22539"/>
                                        </p:tgtEl>
                                        <p:attrNameLst>
                                          <p:attrName>ppt_h</p:attrName>
                                        </p:attrNameLst>
                                      </p:cBhvr>
                                      <p:tavLst>
                                        <p:tav tm="0">
                                          <p:val>
                                            <p:strVal val="#ppt_h/20"/>
                                          </p:val>
                                        </p:tav>
                                        <p:tav tm="50000">
                                          <p:val>
                                            <p:strVal val="#ppt_h/20"/>
                                          </p:val>
                                        </p:tav>
                                        <p:tav tm="100000">
                                          <p:val>
                                            <p:strVal val="#ppt_h"/>
                                          </p:val>
                                        </p:tav>
                                      </p:tavLst>
                                    </p:anim>
                                    <p:anim calcmode="lin" valueType="num">
                                      <p:cBhvr>
                                        <p:cTn id="26" dur="2000" fill="hold"/>
                                        <p:tgtEl>
                                          <p:spTgt spid="22539"/>
                                        </p:tgtEl>
                                        <p:attrNameLst>
                                          <p:attrName>ppt_w</p:attrName>
                                        </p:attrNameLst>
                                      </p:cBhvr>
                                      <p:tavLst>
                                        <p:tav tm="0">
                                          <p:val>
                                            <p:strVal val="#ppt_w+.3"/>
                                          </p:val>
                                        </p:tav>
                                        <p:tav tm="50000">
                                          <p:val>
                                            <p:strVal val="#ppt_w+.3"/>
                                          </p:val>
                                        </p:tav>
                                        <p:tav tm="100000">
                                          <p:val>
                                            <p:strVal val="#ppt_w"/>
                                          </p:val>
                                        </p:tav>
                                      </p:tavLst>
                                    </p:anim>
                                    <p:anim calcmode="lin" valueType="num">
                                      <p:cBhvr>
                                        <p:cTn id="27" dur="2000" fill="hold"/>
                                        <p:tgtEl>
                                          <p:spTgt spid="22539"/>
                                        </p:tgtEl>
                                        <p:attrNameLst>
                                          <p:attrName>ppt_x</p:attrName>
                                        </p:attrNameLst>
                                      </p:cBhvr>
                                      <p:tavLst>
                                        <p:tav tm="0">
                                          <p:val>
                                            <p:strVal val="#ppt_x-.3"/>
                                          </p:val>
                                        </p:tav>
                                        <p:tav tm="50000">
                                          <p:val>
                                            <p:strVal val="#ppt_x"/>
                                          </p:val>
                                        </p:tav>
                                        <p:tav tm="100000">
                                          <p:val>
                                            <p:strVal val="#ppt_x"/>
                                          </p:val>
                                        </p:tav>
                                      </p:tavLst>
                                    </p:anim>
                                    <p:anim calcmode="lin" valueType="num">
                                      <p:cBhvr>
                                        <p:cTn id="28" dur="2000" fill="hold"/>
                                        <p:tgtEl>
                                          <p:spTgt spid="22539"/>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1"/>
                                          </p:val>
                                        </p:tav>
                                        <p:tav tm="100000">
                                          <p:val>
                                            <p:strVal val="#ppt_x"/>
                                          </p:val>
                                        </p:tav>
                                      </p:tavLst>
                                    </p:anim>
                                    <p:anim calcmode="lin" valueType="num">
                                      <p:cBhvr>
                                        <p:cTn id="3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914400"/>
            <a:ext cx="7765293" cy="4770537"/>
          </a:xfrm>
          <a:prstGeom prst="rect">
            <a:avLst/>
          </a:prstGeom>
          <a:noFill/>
        </p:spPr>
        <p:txBody>
          <a:bodyPr wrap="square" rtlCol="1">
            <a:spAutoFit/>
          </a:bodyPr>
          <a:lstStyle/>
          <a:p>
            <a:pPr algn="just"/>
            <a:r>
              <a:rPr lang="ar-SA" sz="4000" dirty="0" smtClean="0">
                <a:solidFill>
                  <a:srgbClr val="640000"/>
                </a:solidFill>
                <a:latin typeface="GE Dinar Two" pitchFamily="18" charset="-78"/>
                <a:ea typeface="GE Dinar Two" pitchFamily="18" charset="-78"/>
                <a:cs typeface="GE Dinar Two" pitchFamily="18" charset="-78"/>
              </a:rPr>
              <a:t>في عام</a:t>
            </a:r>
            <a:r>
              <a:rPr lang="en-US" sz="3600" b="1" dirty="0" smtClean="0">
                <a:solidFill>
                  <a:schemeClr val="accent6">
                    <a:lumMod val="75000"/>
                  </a:schemeClr>
                </a:solidFill>
                <a:latin typeface="Agency FB" pitchFamily="34" charset="0"/>
                <a:ea typeface="GE Dinar Two" pitchFamily="18" charset="-78"/>
                <a:cs typeface="Calibri" pitchFamily="34" charset="0"/>
              </a:rPr>
              <a:t>2005 </a:t>
            </a:r>
            <a:r>
              <a:rPr lang="ar-SA" sz="4000" dirty="0" smtClean="0">
                <a:solidFill>
                  <a:srgbClr val="640000"/>
                </a:solidFill>
                <a:latin typeface="GE Dinar Two" pitchFamily="18" charset="-78"/>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قامت المنظمة الدولية بإجراء تعديل على المواصفة القياسية الدولية</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ctr"/>
            <a:r>
              <a:rPr lang="ar-SA" sz="4800" dirty="0" smtClean="0">
                <a:solidFill>
                  <a:srgbClr val="640000"/>
                </a:solidFill>
                <a:latin typeface="Agency FB" pitchFamily="34" charset="0"/>
                <a:ea typeface="GE Dinar Two" pitchFamily="18" charset="-78"/>
                <a:cs typeface="GE Dinar Two" pitchFamily="18" charset="-78"/>
              </a:rPr>
              <a:t> </a:t>
            </a:r>
            <a:r>
              <a:rPr lang="en-US" sz="4400" b="1" dirty="0" smtClean="0">
                <a:solidFill>
                  <a:schemeClr val="accent6">
                    <a:lumMod val="75000"/>
                  </a:schemeClr>
                </a:solidFill>
                <a:latin typeface="Agency FB" pitchFamily="34" charset="0"/>
                <a:ea typeface="GE Dinar Two" pitchFamily="18" charset="-78"/>
                <a:cs typeface="Calibri" pitchFamily="34" charset="0"/>
              </a:rPr>
              <a:t>ISO 9000 </a:t>
            </a:r>
            <a:r>
              <a:rPr lang="ar-SA" sz="4400" b="1" dirty="0" smtClean="0">
                <a:solidFill>
                  <a:schemeClr val="accent6">
                    <a:lumMod val="75000"/>
                  </a:schemeClr>
                </a:solidFill>
                <a:latin typeface="Agency FB" pitchFamily="34" charset="0"/>
                <a:ea typeface="GE Dinar Two" pitchFamily="18" charset="-78"/>
                <a:cs typeface="Calibri" pitchFamily="34" charset="0"/>
              </a:rPr>
              <a:t> </a:t>
            </a:r>
          </a:p>
          <a:p>
            <a:pPr algn="ctr"/>
            <a:endParaRPr lang="ar-SA" sz="3600" b="1" dirty="0" smtClean="0">
              <a:solidFill>
                <a:schemeClr val="accent6">
                  <a:lumMod val="75000"/>
                </a:schemeClr>
              </a:solidFill>
              <a:latin typeface="Agency FB" pitchFamily="34" charset="0"/>
              <a:ea typeface="GE Dinar Two" pitchFamily="18" charset="-78"/>
              <a:cs typeface="Calibri" pitchFamily="34" charset="0"/>
            </a:endParaRPr>
          </a:p>
          <a:p>
            <a:pPr algn="just"/>
            <a:r>
              <a:rPr lang="ar-SA" sz="3600" dirty="0" smtClean="0">
                <a:solidFill>
                  <a:srgbClr val="640000"/>
                </a:solidFill>
                <a:latin typeface="GE Dinar Two" pitchFamily="18" charset="-78"/>
                <a:ea typeface="GE Dinar Two" pitchFamily="18" charset="-78"/>
                <a:cs typeface="GE Dinar Two" pitchFamily="18" charset="-78"/>
              </a:rPr>
              <a:t>بقصد توضيح بعض التعريفات الواردة في المواصفة.</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838200"/>
            <a:ext cx="7765293" cy="5478423"/>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وفي نوفمبر عام </a:t>
            </a:r>
            <a:r>
              <a:rPr lang="en-US" sz="4400" b="1" dirty="0" smtClean="0">
                <a:solidFill>
                  <a:srgbClr val="640000"/>
                </a:solidFill>
                <a:latin typeface="Agency FB" pitchFamily="34" charset="0"/>
                <a:ea typeface="GE Dinar Two" pitchFamily="18" charset="-78"/>
                <a:cs typeface="GE Dinar Two" pitchFamily="18" charset="-78"/>
              </a:rPr>
              <a:t>2008</a:t>
            </a:r>
            <a:r>
              <a:rPr lang="ar-SA" sz="4400" dirty="0" smtClean="0">
                <a:solidFill>
                  <a:srgbClr val="640000"/>
                </a:solidFill>
                <a:latin typeface="GE Dinar Two" pitchFamily="18" charset="-78"/>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قامت المنظمة الدولية بإصدار </a:t>
            </a:r>
          </a:p>
          <a:p>
            <a:pPr algn="just"/>
            <a:endParaRPr lang="ar-SA" sz="1200" dirty="0" smtClean="0">
              <a:solidFill>
                <a:srgbClr val="640000"/>
              </a:solidFill>
              <a:latin typeface="GE Dinar Two" pitchFamily="18" charset="-78"/>
              <a:ea typeface="GE Dinar Two" pitchFamily="18" charset="-78"/>
              <a:cs typeface="GE Dinar Two" pitchFamily="18" charset="-78"/>
            </a:endParaRPr>
          </a:p>
          <a:p>
            <a:pPr algn="ctr"/>
            <a:r>
              <a:rPr lang="ar-SA" sz="6000" b="1" dirty="0" smtClean="0">
                <a:solidFill>
                  <a:srgbClr val="640000"/>
                </a:solidFill>
                <a:latin typeface="GE Dinar Two" pitchFamily="18" charset="-78"/>
                <a:ea typeface="GE Dinar Two" pitchFamily="18" charset="-78"/>
                <a:cs typeface="GE Dinar Two" pitchFamily="18" charset="-78"/>
              </a:rPr>
              <a:t>الإصدار الرابع</a:t>
            </a:r>
          </a:p>
          <a:p>
            <a:pPr algn="ctr"/>
            <a:endParaRPr lang="ar-SA" dirty="0" smtClean="0">
              <a:solidFill>
                <a:srgbClr val="640000"/>
              </a:solidFill>
              <a:latin typeface="GE Dinar Two" pitchFamily="18" charset="-78"/>
              <a:ea typeface="GE Dinar Two" pitchFamily="18" charset="-78"/>
              <a:cs typeface="GE Dinar Two" pitchFamily="18" charset="-78"/>
            </a:endParaRPr>
          </a:p>
          <a:p>
            <a:pPr algn="just"/>
            <a:r>
              <a:rPr lang="ar-SA" sz="3600" dirty="0" smtClean="0">
                <a:solidFill>
                  <a:srgbClr val="640000"/>
                </a:solidFill>
                <a:latin typeface="GE Dinar Two" pitchFamily="18" charset="-78"/>
                <a:ea typeface="GE Dinar Two" pitchFamily="18" charset="-78"/>
                <a:cs typeface="GE Dinar Two" pitchFamily="18" charset="-78"/>
              </a:rPr>
              <a:t> للمواصفة الدولية </a:t>
            </a:r>
            <a:r>
              <a:rPr lang="ar-SA" sz="3600" b="1" dirty="0" smtClean="0">
                <a:solidFill>
                  <a:schemeClr val="accent6">
                    <a:lumMod val="75000"/>
                  </a:schemeClr>
                </a:solidFill>
                <a:latin typeface="Agency FB" pitchFamily="34" charset="0"/>
                <a:ea typeface="GE Dinar Two" pitchFamily="18" charset="-78"/>
                <a:cs typeface="Calibri" pitchFamily="34" charset="0"/>
              </a:rPr>
              <a:t>(</a:t>
            </a:r>
            <a:r>
              <a:rPr lang="en-US" sz="3600" b="1" dirty="0" smtClean="0">
                <a:solidFill>
                  <a:schemeClr val="accent6">
                    <a:lumMod val="75000"/>
                  </a:schemeClr>
                </a:solidFill>
                <a:latin typeface="Agency FB" pitchFamily="34" charset="0"/>
                <a:ea typeface="GE Dinar Two" pitchFamily="18" charset="-78"/>
                <a:cs typeface="Calibri" pitchFamily="34" charset="0"/>
              </a:rPr>
              <a:t>ISO 9001</a:t>
            </a:r>
            <a:r>
              <a:rPr lang="ar-SA" sz="3600" b="1" dirty="0" smtClean="0">
                <a:solidFill>
                  <a:schemeClr val="accent6">
                    <a:lumMod val="75000"/>
                  </a:schemeClr>
                </a:solidFill>
                <a:latin typeface="Agency FB" pitchFamily="34" charset="0"/>
                <a:ea typeface="GE Dinar Two" pitchFamily="18" charset="-78"/>
                <a:cs typeface="Calibri" pitchFamily="34" charset="0"/>
              </a:rPr>
              <a:t> )</a:t>
            </a:r>
            <a:r>
              <a:rPr lang="en-US" sz="3600" b="1" dirty="0" smtClean="0">
                <a:solidFill>
                  <a:schemeClr val="accent6">
                    <a:lumMod val="75000"/>
                  </a:schemeClr>
                </a:solidFill>
                <a:latin typeface="Agency FB" pitchFamily="34" charset="0"/>
                <a:ea typeface="GE Dinar Two" pitchFamily="18" charset="-78"/>
                <a:cs typeface="Calibri" pitchFamily="34" charset="0"/>
              </a:rPr>
              <a:t> </a:t>
            </a:r>
            <a:r>
              <a:rPr lang="ar-SA" sz="3600" dirty="0" smtClean="0">
                <a:solidFill>
                  <a:srgbClr val="640000"/>
                </a:solidFill>
                <a:latin typeface="GE Dinar Two" pitchFamily="18" charset="-78"/>
                <a:ea typeface="GE Dinar Two" pitchFamily="18" charset="-78"/>
                <a:cs typeface="GE Dinar Two" pitchFamily="18" charset="-78"/>
              </a:rPr>
              <a:t>حيث تم  إعطاء بعض التوضيحات لبعض المتطلبات دون تغيير جذري  في المتطلبات المحدّدة أو في الفلسفة المعتمدة في إصدار عام  </a:t>
            </a:r>
            <a:r>
              <a:rPr lang="en-US" sz="3600" b="1" dirty="0" smtClean="0">
                <a:solidFill>
                  <a:schemeClr val="accent6">
                    <a:lumMod val="75000"/>
                  </a:schemeClr>
                </a:solidFill>
                <a:latin typeface="Agency FB" pitchFamily="34" charset="0"/>
                <a:ea typeface="GE Dinar Two" pitchFamily="18" charset="-78"/>
                <a:cs typeface="Calibri" pitchFamily="34" charset="0"/>
              </a:rPr>
              <a:t>2000</a:t>
            </a:r>
            <a:r>
              <a:rPr lang="ar-SA" sz="3600" dirty="0" smtClean="0">
                <a:solidFill>
                  <a:srgbClr val="640000"/>
                </a:solidFill>
                <a:latin typeface="GE Dinar Two" pitchFamily="18" charset="-78"/>
                <a:ea typeface="GE Dinar Two" pitchFamily="18" charset="-78"/>
                <a:cs typeface="GE Dinar Two" pitchFamily="18" charset="-78"/>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253728"/>
            <a:ext cx="7772400" cy="4493538"/>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في </a:t>
            </a:r>
            <a:r>
              <a:rPr lang="en-US" sz="3600" b="1" dirty="0" smtClean="0">
                <a:solidFill>
                  <a:schemeClr val="accent6">
                    <a:lumMod val="75000"/>
                  </a:schemeClr>
                </a:solidFill>
                <a:latin typeface="Agency FB" pitchFamily="34" charset="0"/>
                <a:ea typeface="GE Dinar Two" pitchFamily="18" charset="-78"/>
                <a:cs typeface="Calibri" pitchFamily="34" charset="0"/>
              </a:rPr>
              <a:t>15</a:t>
            </a:r>
            <a:r>
              <a:rPr lang="ar-SA" sz="3600" dirty="0" smtClean="0">
                <a:solidFill>
                  <a:srgbClr val="640000"/>
                </a:solidFill>
                <a:latin typeface="GE Dinar Two" pitchFamily="18" charset="-78"/>
                <a:ea typeface="GE Dinar Two" pitchFamily="18" charset="-78"/>
                <a:cs typeface="GE Dinar Two" pitchFamily="18" charset="-78"/>
              </a:rPr>
              <a:t> سبتمبر عام  </a:t>
            </a:r>
            <a:r>
              <a:rPr lang="en-US" sz="3600" b="1" dirty="0" smtClean="0">
                <a:solidFill>
                  <a:schemeClr val="accent6">
                    <a:lumMod val="75000"/>
                  </a:schemeClr>
                </a:solidFill>
                <a:latin typeface="Agency FB" pitchFamily="34" charset="0"/>
                <a:ea typeface="GE Dinar Two" pitchFamily="18" charset="-78"/>
                <a:cs typeface="Calibri" pitchFamily="34" charset="0"/>
              </a:rPr>
              <a:t>2015 </a:t>
            </a:r>
            <a:r>
              <a:rPr lang="ar-SA" sz="3600" dirty="0" smtClean="0">
                <a:solidFill>
                  <a:srgbClr val="640000"/>
                </a:solidFill>
                <a:latin typeface="GE Dinar Two" pitchFamily="18" charset="-78"/>
                <a:ea typeface="GE Dinar Two" pitchFamily="18" charset="-78"/>
                <a:cs typeface="GE Dinar Two" pitchFamily="18" charset="-78"/>
              </a:rPr>
              <a:t> تم إصدار </a:t>
            </a:r>
          </a:p>
          <a:p>
            <a:pPr algn="just"/>
            <a:endParaRPr lang="ar-SA" sz="1400" dirty="0" smtClean="0">
              <a:solidFill>
                <a:srgbClr val="640000"/>
              </a:solidFill>
              <a:latin typeface="GE Dinar Two" pitchFamily="18" charset="-78"/>
              <a:ea typeface="GE Dinar Two" pitchFamily="18" charset="-78"/>
              <a:cs typeface="GE Dinar Two" pitchFamily="18" charset="-78"/>
            </a:endParaRPr>
          </a:p>
          <a:p>
            <a:pPr algn="ctr"/>
            <a:r>
              <a:rPr lang="ar-SA" sz="6000" b="1" dirty="0" smtClean="0">
                <a:solidFill>
                  <a:srgbClr val="640000"/>
                </a:solidFill>
                <a:latin typeface="GE Dinar Two" pitchFamily="18" charset="-78"/>
                <a:ea typeface="GE Dinar Two" pitchFamily="18" charset="-78"/>
                <a:cs typeface="GE Dinar Two" pitchFamily="18" charset="-78"/>
              </a:rPr>
              <a:t>الإصدار الخامس</a:t>
            </a:r>
          </a:p>
          <a:p>
            <a:pPr algn="just"/>
            <a:endParaRPr lang="ar-SA" sz="1400" dirty="0" smtClean="0">
              <a:solidFill>
                <a:srgbClr val="640000"/>
              </a:solidFill>
              <a:latin typeface="GE Dinar Two" pitchFamily="18" charset="-78"/>
              <a:ea typeface="GE Dinar Two" pitchFamily="18" charset="-78"/>
              <a:cs typeface="GE Dinar Two" pitchFamily="18" charset="-78"/>
            </a:endParaRPr>
          </a:p>
          <a:p>
            <a:pPr algn="just"/>
            <a:r>
              <a:rPr lang="ar-SA" sz="3600" dirty="0" smtClean="0">
                <a:solidFill>
                  <a:srgbClr val="640000"/>
                </a:solidFill>
                <a:latin typeface="GE Dinar Two" pitchFamily="18" charset="-78"/>
                <a:ea typeface="GE Dinar Two" pitchFamily="18" charset="-78"/>
                <a:cs typeface="GE Dinar Two" pitchFamily="18" charset="-78"/>
              </a:rPr>
              <a:t> للمواصفة الدولية </a:t>
            </a:r>
            <a:r>
              <a:rPr lang="ar-SA" sz="3600" b="1" dirty="0" smtClean="0">
                <a:solidFill>
                  <a:schemeClr val="accent6">
                    <a:lumMod val="75000"/>
                  </a:schemeClr>
                </a:solidFill>
                <a:latin typeface="Agency FB" pitchFamily="34" charset="0"/>
                <a:ea typeface="GE Dinar Two" pitchFamily="18" charset="-78"/>
                <a:cs typeface="Calibri" pitchFamily="34" charset="0"/>
              </a:rPr>
              <a:t>(</a:t>
            </a:r>
            <a:r>
              <a:rPr lang="en-US" sz="3600" b="1" dirty="0" smtClean="0">
                <a:solidFill>
                  <a:schemeClr val="accent6">
                    <a:lumMod val="75000"/>
                  </a:schemeClr>
                </a:solidFill>
                <a:latin typeface="Agency FB" pitchFamily="34" charset="0"/>
                <a:ea typeface="GE Dinar Two" pitchFamily="18" charset="-78"/>
                <a:cs typeface="Calibri" pitchFamily="34" charset="0"/>
              </a:rPr>
              <a:t>ISO 9001 </a:t>
            </a:r>
            <a:r>
              <a:rPr lang="ar-SA" sz="3600" b="1" dirty="0" smtClean="0">
                <a:solidFill>
                  <a:schemeClr val="accent6">
                    <a:lumMod val="75000"/>
                  </a:schemeClr>
                </a:solidFill>
                <a:latin typeface="Agency FB" pitchFamily="34" charset="0"/>
                <a:ea typeface="GE Dinar Two" pitchFamily="18" charset="-78"/>
                <a:cs typeface="Calibri" pitchFamily="34" charset="0"/>
              </a:rPr>
              <a:t>) </a:t>
            </a:r>
            <a:r>
              <a:rPr lang="ar-SA" sz="3600" dirty="0" smtClean="0">
                <a:solidFill>
                  <a:srgbClr val="640000"/>
                </a:solidFill>
                <a:latin typeface="GE Dinar Two" pitchFamily="18" charset="-78"/>
                <a:ea typeface="GE Dinar Two" pitchFamily="18" charset="-78"/>
                <a:cs typeface="GE Dinar Two" pitchFamily="18" charset="-78"/>
              </a:rPr>
              <a:t>حيث تم إدخال تعديلات جوهرية من أبرزها</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just"/>
            <a:r>
              <a:rPr lang="ar-SA" sz="3600" dirty="0" smtClean="0">
                <a:solidFill>
                  <a:schemeClr val="accent6">
                    <a:lumMod val="75000"/>
                  </a:schemeClr>
                </a:solidFill>
                <a:latin typeface="GE Dinar Two" pitchFamily="18" charset="-78"/>
                <a:ea typeface="GE Dinar Two" pitchFamily="18" charset="-78"/>
                <a:cs typeface="GE Dinar Two" pitchFamily="18" charset="-78"/>
              </a:rPr>
              <a:t>تبنّي</a:t>
            </a:r>
            <a:r>
              <a:rPr lang="ar-SA" sz="3600" b="1" dirty="0" smtClean="0">
                <a:solidFill>
                  <a:schemeClr val="accent6">
                    <a:lumMod val="75000"/>
                  </a:schemeClr>
                </a:solidFill>
                <a:latin typeface="GE Dinar Two" pitchFamily="18" charset="-78"/>
                <a:ea typeface="GE Dinar Two" pitchFamily="18" charset="-78"/>
                <a:cs typeface="GE Dinar Two" pitchFamily="18" charset="-78"/>
              </a:rPr>
              <a:t> و </a:t>
            </a:r>
            <a:r>
              <a:rPr lang="ar-SA" sz="3600" b="1" dirty="0" err="1" smtClean="0">
                <a:solidFill>
                  <a:schemeClr val="accent6">
                    <a:lumMod val="75000"/>
                  </a:schemeClr>
                </a:solidFill>
                <a:latin typeface="GE Dinar Two" pitchFamily="18" charset="-78"/>
                <a:ea typeface="GE Dinar Two" pitchFamily="18" charset="-78"/>
                <a:cs typeface="GE Dinar Two" pitchFamily="18" charset="-78"/>
              </a:rPr>
              <a:t>تفعيل</a:t>
            </a:r>
            <a:r>
              <a:rPr lang="ar-SA" sz="3600" b="1" dirty="0" smtClean="0">
                <a:solidFill>
                  <a:schemeClr val="accent6">
                    <a:lumMod val="75000"/>
                  </a:schemeClr>
                </a:solidFill>
                <a:latin typeface="GE Dinar Two" pitchFamily="18" charset="-78"/>
                <a:ea typeface="GE Dinar Two" pitchFamily="18" charset="-78"/>
                <a:cs typeface="GE Dinar Two" pitchFamily="18" charset="-78"/>
              </a:rPr>
              <a:t> دور إدارة المخاطر.</a:t>
            </a:r>
          </a:p>
          <a:p>
            <a:pPr algn="just"/>
            <a:endParaRPr lang="ar-SA" dirty="0">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Picture 2" descr="http://asq.org/img/qp/118126_figure1.gif"/>
          <p:cNvPicPr>
            <a:picLocks noChangeAspect="1" noChangeArrowheads="1"/>
          </p:cNvPicPr>
          <p:nvPr/>
        </p:nvPicPr>
        <p:blipFill>
          <a:blip r:embed="rId2"/>
          <a:srcRect/>
          <a:stretch>
            <a:fillRect/>
          </a:stretch>
        </p:blipFill>
        <p:spPr bwMode="auto">
          <a:xfrm>
            <a:off x="2000232" y="214290"/>
            <a:ext cx="4086510" cy="620076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2133600"/>
            <a:ext cx="7772400" cy="2092881"/>
          </a:xfrm>
          <a:prstGeom prst="rect">
            <a:avLst/>
          </a:prstGeom>
          <a:noFill/>
          <a:ln w="9525">
            <a:noFill/>
            <a:miter lim="800000"/>
            <a:headEnd/>
            <a:tailEnd/>
          </a:ln>
        </p:spPr>
        <p:txBody>
          <a:bodyPr wrap="square">
            <a:spAutoFit/>
          </a:bodyPr>
          <a:lstStyle/>
          <a:p>
            <a:pPr algn="ctr"/>
            <a:r>
              <a:rPr lang="ar-SA" sz="6500" b="1" dirty="0" smtClean="0">
                <a:solidFill>
                  <a:srgbClr val="640000"/>
                </a:solidFill>
                <a:latin typeface="GE Dinar Two" pitchFamily="18" charset="-78"/>
                <a:ea typeface="GE Dinar Two" pitchFamily="18" charset="-78"/>
                <a:cs typeface="GE Dinar Two" pitchFamily="18" charset="-78"/>
              </a:rPr>
              <a:t>فلسفة إصدارات الآيزو الخمسة</a:t>
            </a:r>
            <a:endParaRPr lang="en-US" sz="6500" b="1" dirty="0">
              <a:solidFill>
                <a:srgbClr val="640000"/>
              </a:solidFill>
              <a:latin typeface="GE Dinar Two" pitchFamily="18" charset="-78"/>
              <a:ea typeface="GE Dinar Two" pitchFamily="18" charset="-78"/>
              <a:cs typeface="GE Dinar Two" pitchFamily="18" charset="-7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Text Box 9"/>
          <p:cNvSpPr txBox="1">
            <a:spLocks noChangeArrowheads="1"/>
          </p:cNvSpPr>
          <p:nvPr/>
        </p:nvSpPr>
        <p:spPr bwMode="auto">
          <a:xfrm>
            <a:off x="152400" y="381000"/>
            <a:ext cx="7449082" cy="923330"/>
          </a:xfrm>
          <a:prstGeom prst="rect">
            <a:avLst/>
          </a:prstGeom>
          <a:noFill/>
          <a:ln w="9525">
            <a:noFill/>
            <a:miter lim="800000"/>
            <a:headEnd/>
            <a:tailEnd/>
          </a:ln>
          <a:effectLst/>
        </p:spPr>
        <p:txBody>
          <a:bodyPr wrap="square">
            <a:spAutoFit/>
          </a:bodyPr>
          <a:lstStyle/>
          <a:p>
            <a:pPr algn="ctr">
              <a:defRPr/>
            </a:pP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الإصدار الأول </a:t>
            </a:r>
            <a:r>
              <a:rPr lang="en-US" sz="5400" b="1" dirty="0" smtClean="0">
                <a:solidFill>
                  <a:schemeClr val="accent3">
                    <a:lumMod val="75000"/>
                  </a:schemeClr>
                </a:solidFill>
                <a:latin typeface="Agency FB" pitchFamily="34" charset="0"/>
                <a:ea typeface="GE Dinar Two" pitchFamily="18" charset="-78"/>
                <a:cs typeface="GE Dinar Two" pitchFamily="18" charset="-78"/>
              </a:rPr>
              <a:t>1987</a:t>
            </a:r>
            <a:endParaRPr lang="en-US" sz="4800" b="1" dirty="0">
              <a:solidFill>
                <a:schemeClr val="accent3">
                  <a:lumMod val="75000"/>
                </a:schemeClr>
              </a:solidFill>
              <a:latin typeface="Agency FB" pitchFamily="34" charset="0"/>
              <a:ea typeface="GE Dinar Two" pitchFamily="18" charset="-78"/>
              <a:cs typeface="GE Dinar Two" pitchFamily="18" charset="-78"/>
            </a:endParaRPr>
          </a:p>
        </p:txBody>
      </p:sp>
      <p:sp>
        <p:nvSpPr>
          <p:cNvPr id="11" name="Text Box 10"/>
          <p:cNvSpPr txBox="1">
            <a:spLocks noChangeArrowheads="1"/>
          </p:cNvSpPr>
          <p:nvPr/>
        </p:nvSpPr>
        <p:spPr bwMode="auto">
          <a:xfrm>
            <a:off x="0" y="5181600"/>
            <a:ext cx="7772400" cy="1569660"/>
          </a:xfrm>
          <a:prstGeom prst="rect">
            <a:avLst/>
          </a:prstGeom>
          <a:noFill/>
          <a:ln w="9525">
            <a:noFill/>
            <a:miter lim="800000"/>
            <a:headEnd/>
            <a:tailEnd/>
          </a:ln>
        </p:spPr>
        <p:txBody>
          <a:bodyPr wrap="square">
            <a:spAutoFit/>
          </a:bodyPr>
          <a:lstStyle/>
          <a:p>
            <a:pPr algn="ctr"/>
            <a:r>
              <a:rPr lang="ar-SA" sz="4800" dirty="0" smtClean="0">
                <a:solidFill>
                  <a:srgbClr val="640000"/>
                </a:solidFill>
                <a:latin typeface="GE Dinar Two" pitchFamily="18" charset="-78"/>
                <a:ea typeface="GE Dinar Two" pitchFamily="18" charset="-78"/>
                <a:cs typeface="GE Dinar Two" pitchFamily="18" charset="-78"/>
              </a:rPr>
              <a:t>لضمان الجودة على المؤسسة</a:t>
            </a:r>
            <a:endParaRPr lang="ar-SA" sz="4800" dirty="0">
              <a:solidFill>
                <a:srgbClr val="640000"/>
              </a:solidFill>
              <a:latin typeface="GE Dinar Two" pitchFamily="18" charset="-78"/>
              <a:ea typeface="GE Dinar Two" pitchFamily="18" charset="-78"/>
              <a:cs typeface="GE Dinar Two" pitchFamily="18" charset="-78"/>
            </a:endParaRPr>
          </a:p>
          <a:p>
            <a:pPr algn="ctr"/>
            <a:r>
              <a:rPr lang="ar-SA" sz="4800" dirty="0" smtClean="0">
                <a:solidFill>
                  <a:srgbClr val="640000"/>
                </a:solidFill>
                <a:latin typeface="GE Dinar Two" pitchFamily="18" charset="-78"/>
                <a:ea typeface="GE Dinar Two" pitchFamily="18" charset="-78"/>
                <a:cs typeface="GE Dinar Two" pitchFamily="18" charset="-78"/>
              </a:rPr>
              <a:t>فحص </a:t>
            </a:r>
            <a:r>
              <a:rPr lang="ar-SA" sz="4800" dirty="0">
                <a:solidFill>
                  <a:srgbClr val="640000"/>
                </a:solidFill>
                <a:latin typeface="GE Dinar Two" pitchFamily="18" charset="-78"/>
                <a:ea typeface="GE Dinar Two" pitchFamily="18" charset="-78"/>
                <a:cs typeface="GE Dinar Two" pitchFamily="18" charset="-78"/>
              </a:rPr>
              <a:t>المخرجات </a:t>
            </a:r>
            <a:r>
              <a:rPr lang="ar-SA" sz="4800" dirty="0" smtClean="0">
                <a:solidFill>
                  <a:srgbClr val="640000"/>
                </a:solidFill>
                <a:latin typeface="GE Dinar Two" pitchFamily="18" charset="-78"/>
                <a:ea typeface="GE Dinar Two" pitchFamily="18" charset="-78"/>
                <a:cs typeface="GE Dinar Two" pitchFamily="18" charset="-78"/>
              </a:rPr>
              <a:t>النهائية </a:t>
            </a:r>
            <a:endParaRPr lang="en-US" sz="4800" dirty="0">
              <a:solidFill>
                <a:srgbClr val="640000"/>
              </a:solidFill>
              <a:latin typeface="GE Dinar Two" pitchFamily="18" charset="-78"/>
              <a:ea typeface="GE Dinar Two" pitchFamily="18" charset="-78"/>
              <a:cs typeface="GE Dinar Two" pitchFamily="18" charset="-78"/>
            </a:endParaRPr>
          </a:p>
        </p:txBody>
      </p:sp>
      <p:sp>
        <p:nvSpPr>
          <p:cNvPr id="18" name="Text Box 11"/>
          <p:cNvSpPr txBox="1">
            <a:spLocks noChangeArrowheads="1"/>
          </p:cNvSpPr>
          <p:nvPr/>
        </p:nvSpPr>
        <p:spPr bwMode="auto">
          <a:xfrm>
            <a:off x="1165384" y="1469409"/>
            <a:ext cx="3510898" cy="830997"/>
          </a:xfrm>
          <a:prstGeom prst="rect">
            <a:avLst/>
          </a:prstGeom>
          <a:noFill/>
          <a:ln w="9525">
            <a:noFill/>
            <a:miter lim="800000"/>
            <a:headEnd/>
            <a:tailEnd/>
          </a:ln>
        </p:spPr>
        <p:txBody>
          <a:bodyPr wrap="none">
            <a:spAutoFit/>
          </a:bodyPr>
          <a:lstStyle/>
          <a:p>
            <a:r>
              <a:rPr lang="en-US" sz="4800" b="1" dirty="0">
                <a:solidFill>
                  <a:srgbClr val="640000"/>
                </a:solidFill>
                <a:latin typeface="Agency FB" pitchFamily="34" charset="0"/>
                <a:cs typeface="DecoType Naskh Variants" pitchFamily="2" charset="-78"/>
              </a:rPr>
              <a:t>ISO 9000 : 1987</a:t>
            </a:r>
          </a:p>
        </p:txBody>
      </p:sp>
      <p:sp>
        <p:nvSpPr>
          <p:cNvPr id="19" name="Text Box 13"/>
          <p:cNvSpPr txBox="1">
            <a:spLocks noChangeArrowheads="1"/>
          </p:cNvSpPr>
          <p:nvPr/>
        </p:nvSpPr>
        <p:spPr bwMode="auto">
          <a:xfrm>
            <a:off x="1308052" y="2300406"/>
            <a:ext cx="3368230" cy="830997"/>
          </a:xfrm>
          <a:prstGeom prst="rect">
            <a:avLst/>
          </a:prstGeom>
          <a:noFill/>
          <a:ln w="9525">
            <a:noFill/>
            <a:miter lim="800000"/>
            <a:headEnd/>
            <a:tailEnd/>
          </a:ln>
        </p:spPr>
        <p:txBody>
          <a:bodyPr wrap="none">
            <a:spAutoFit/>
          </a:bodyPr>
          <a:lstStyle/>
          <a:p>
            <a:r>
              <a:rPr lang="en-US" sz="4800" b="1" dirty="0">
                <a:solidFill>
                  <a:srgbClr val="640000"/>
                </a:solidFill>
                <a:latin typeface="Agency FB" pitchFamily="34" charset="0"/>
                <a:cs typeface="DecoType Naskh Variants" pitchFamily="2" charset="-78"/>
              </a:rPr>
              <a:t>ISO 9001 : 1987</a:t>
            </a:r>
          </a:p>
        </p:txBody>
      </p:sp>
      <p:sp>
        <p:nvSpPr>
          <p:cNvPr id="20" name="Text Box 14"/>
          <p:cNvSpPr txBox="1">
            <a:spLocks noChangeArrowheads="1"/>
          </p:cNvSpPr>
          <p:nvPr/>
        </p:nvSpPr>
        <p:spPr bwMode="auto">
          <a:xfrm>
            <a:off x="1181414" y="3138606"/>
            <a:ext cx="3494867" cy="830997"/>
          </a:xfrm>
          <a:prstGeom prst="rect">
            <a:avLst/>
          </a:prstGeom>
          <a:noFill/>
          <a:ln w="9525">
            <a:noFill/>
            <a:miter lim="800000"/>
            <a:headEnd/>
            <a:tailEnd/>
          </a:ln>
        </p:spPr>
        <p:txBody>
          <a:bodyPr wrap="none">
            <a:spAutoFit/>
          </a:bodyPr>
          <a:lstStyle/>
          <a:p>
            <a:r>
              <a:rPr lang="en-US" sz="4800" b="1" dirty="0">
                <a:solidFill>
                  <a:srgbClr val="640000"/>
                </a:solidFill>
                <a:latin typeface="Agency FB" pitchFamily="34" charset="0"/>
                <a:cs typeface="DecoType Naskh Variants" pitchFamily="2" charset="-78"/>
              </a:rPr>
              <a:t>ISO 9002 : 1987</a:t>
            </a:r>
          </a:p>
        </p:txBody>
      </p:sp>
      <p:sp>
        <p:nvSpPr>
          <p:cNvPr id="21" name="Text Box 15"/>
          <p:cNvSpPr txBox="1">
            <a:spLocks noChangeArrowheads="1"/>
          </p:cNvSpPr>
          <p:nvPr/>
        </p:nvSpPr>
        <p:spPr bwMode="auto">
          <a:xfrm>
            <a:off x="1168589" y="3969603"/>
            <a:ext cx="3507692" cy="830997"/>
          </a:xfrm>
          <a:prstGeom prst="rect">
            <a:avLst/>
          </a:prstGeom>
          <a:noFill/>
          <a:ln w="9525">
            <a:noFill/>
            <a:miter lim="800000"/>
            <a:headEnd/>
            <a:tailEnd/>
          </a:ln>
        </p:spPr>
        <p:txBody>
          <a:bodyPr wrap="none">
            <a:spAutoFit/>
          </a:bodyPr>
          <a:lstStyle/>
          <a:p>
            <a:r>
              <a:rPr lang="en-US" sz="4800" b="1" dirty="0">
                <a:solidFill>
                  <a:srgbClr val="640000"/>
                </a:solidFill>
                <a:latin typeface="Agency FB" pitchFamily="34" charset="0"/>
                <a:cs typeface="DecoType Naskh Variants" pitchFamily="2" charset="-78"/>
              </a:rPr>
              <a:t>ISO 9003 : 1987</a:t>
            </a:r>
          </a:p>
        </p:txBody>
      </p:sp>
      <p:sp>
        <p:nvSpPr>
          <p:cNvPr id="22" name="مربع نص 21"/>
          <p:cNvSpPr txBox="1"/>
          <p:nvPr/>
        </p:nvSpPr>
        <p:spPr>
          <a:xfrm>
            <a:off x="5715000" y="2057400"/>
            <a:ext cx="2057400" cy="1692771"/>
          </a:xfrm>
          <a:prstGeom prst="rect">
            <a:avLst/>
          </a:prstGeom>
          <a:noFill/>
        </p:spPr>
        <p:txBody>
          <a:bodyPr wrap="square" rtlCol="1">
            <a:spAutoFit/>
          </a:bodyPr>
          <a:lstStyle/>
          <a:p>
            <a:pPr algn="ctr"/>
            <a:r>
              <a:rPr lang="ar-SA" sz="3200" dirty="0" smtClean="0">
                <a:solidFill>
                  <a:srgbClr val="640000"/>
                </a:solidFill>
                <a:latin typeface="GE Dinar Two" pitchFamily="18" charset="-78"/>
                <a:ea typeface="GE Dinar Two" pitchFamily="18" charset="-78"/>
                <a:cs typeface="GE Dinar Two" pitchFamily="18" charset="-78"/>
              </a:rPr>
              <a:t>عائلة</a:t>
            </a:r>
          </a:p>
          <a:p>
            <a:pPr algn="ctr"/>
            <a:r>
              <a:rPr lang="ar-SA" sz="3200" dirty="0" smtClean="0">
                <a:solidFill>
                  <a:srgbClr val="640000"/>
                </a:solidFill>
                <a:latin typeface="GE Dinar Two" pitchFamily="18" charset="-78"/>
                <a:ea typeface="GE Dinar Two" pitchFamily="18" charset="-78"/>
                <a:cs typeface="GE Dinar Two" pitchFamily="18" charset="-78"/>
              </a:rPr>
              <a:t> </a:t>
            </a:r>
            <a:r>
              <a:rPr lang="en-US" sz="3600" dirty="0" smtClean="0">
                <a:solidFill>
                  <a:srgbClr val="640000"/>
                </a:solidFill>
                <a:latin typeface="Agency FB" pitchFamily="34" charset="0"/>
                <a:cs typeface="DecoType Naskh Variants" pitchFamily="2" charset="-78"/>
              </a:rPr>
              <a:t>ISO 9000 </a:t>
            </a:r>
            <a:r>
              <a:rPr lang="ar-SA" sz="3200" dirty="0" smtClean="0">
                <a:solidFill>
                  <a:srgbClr val="640000"/>
                </a:solidFill>
                <a:latin typeface="GE Dinar Two" pitchFamily="18" charset="-78"/>
                <a:ea typeface="GE Dinar Two" pitchFamily="18" charset="-78"/>
                <a:cs typeface="GE Dinar Two" pitchFamily="18" charset="-78"/>
              </a:rPr>
              <a:t>لعام </a:t>
            </a:r>
            <a:r>
              <a:rPr lang="en-US" sz="3600" dirty="0" smtClean="0">
                <a:solidFill>
                  <a:srgbClr val="640000"/>
                </a:solidFill>
                <a:latin typeface="Agency FB" pitchFamily="34" charset="0"/>
                <a:cs typeface="DecoType Naskh Variants" pitchFamily="2" charset="-78"/>
              </a:rPr>
              <a:t>1987</a:t>
            </a:r>
            <a:endParaRPr lang="ar-SA" sz="3200" dirty="0" smtClean="0">
              <a:solidFill>
                <a:srgbClr val="640000"/>
              </a:solidFill>
              <a:latin typeface="Agency FB" pitchFamily="34" charset="0"/>
              <a:ea typeface="GE Dinar Two" pitchFamily="18" charset="-78"/>
              <a:cs typeface="GE Dinar Two" pitchFamily="18" charset="-78"/>
            </a:endParaRPr>
          </a:p>
        </p:txBody>
      </p:sp>
      <p:graphicFrame>
        <p:nvGraphicFramePr>
          <p:cNvPr id="23" name="كائن 22"/>
          <p:cNvGraphicFramePr>
            <a:graphicFrameLocks noChangeAspect="1"/>
          </p:cNvGraphicFramePr>
          <p:nvPr/>
        </p:nvGraphicFramePr>
        <p:xfrm>
          <a:off x="3160076" y="1600200"/>
          <a:ext cx="2505286" cy="3276600"/>
        </p:xfrm>
        <a:graphic>
          <a:graphicData uri="http://schemas.openxmlformats.org/presentationml/2006/ole">
            <mc:AlternateContent xmlns:mc="http://schemas.openxmlformats.org/markup-compatibility/2006">
              <mc:Choice xmlns:v="urn:schemas-microsoft-com:vml" Requires="v">
                <p:oleObj spid="_x0000_s1044" name="Equation" r:id="rId3" imgW="164885" imgH="215619" progId="Equation.3">
                  <p:embed/>
                </p:oleObj>
              </mc:Choice>
              <mc:Fallback>
                <p:oleObj name="Equation" r:id="rId3" imgW="164885" imgH="215619"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076" y="1600200"/>
                        <a:ext cx="2505286"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457200" y="1295400"/>
            <a:ext cx="7332457" cy="1569660"/>
          </a:xfrm>
          <a:prstGeom prst="rect">
            <a:avLst/>
          </a:prstGeom>
          <a:noFill/>
          <a:ln w="9525">
            <a:noFill/>
            <a:miter lim="800000"/>
            <a:headEnd/>
            <a:tailEnd/>
          </a:ln>
        </p:spPr>
        <p:txBody>
          <a:bodyPr wrap="none">
            <a:spAutoFit/>
          </a:bodyPr>
          <a:lstStyle/>
          <a:p>
            <a:pPr algn="ctr"/>
            <a:r>
              <a:rPr lang="ar-SA" sz="4800" dirty="0" smtClean="0">
                <a:solidFill>
                  <a:srgbClr val="640000"/>
                </a:solidFill>
                <a:latin typeface="GE Dinar Two" pitchFamily="18" charset="-78"/>
                <a:ea typeface="GE Dinar Two" pitchFamily="18" charset="-78"/>
                <a:cs typeface="GE Dinar Two" pitchFamily="18" charset="-78"/>
              </a:rPr>
              <a:t>الآيزو بحسب إصداره</a:t>
            </a:r>
          </a:p>
          <a:p>
            <a:pPr algn="ctr"/>
            <a:r>
              <a:rPr lang="ar-SA" sz="4800" dirty="0" smtClean="0">
                <a:solidFill>
                  <a:srgbClr val="640000"/>
                </a:solidFill>
                <a:latin typeface="GE Dinar Two" pitchFamily="18" charset="-78"/>
                <a:ea typeface="GE Dinar Two" pitchFamily="18" charset="-78"/>
                <a:cs typeface="GE Dinar Two" pitchFamily="18" charset="-78"/>
              </a:rPr>
              <a:t> يتضمن نموذج ضمان الجودة </a:t>
            </a:r>
            <a:endParaRPr lang="en-US" sz="4800" dirty="0" smtClean="0">
              <a:solidFill>
                <a:srgbClr val="640000"/>
              </a:solidFill>
              <a:latin typeface="GE Dinar Two" pitchFamily="18" charset="-78"/>
              <a:ea typeface="GE Dinar Two" pitchFamily="18" charset="-78"/>
              <a:cs typeface="GE Dinar Two" pitchFamily="18" charset="-78"/>
            </a:endParaRPr>
          </a:p>
        </p:txBody>
      </p:sp>
      <p:sp>
        <p:nvSpPr>
          <p:cNvPr id="5" name="Text Box 9"/>
          <p:cNvSpPr txBox="1">
            <a:spLocks noChangeArrowheads="1"/>
          </p:cNvSpPr>
          <p:nvPr/>
        </p:nvSpPr>
        <p:spPr bwMode="auto">
          <a:xfrm>
            <a:off x="2209800" y="3124200"/>
            <a:ext cx="5561139" cy="954107"/>
          </a:xfrm>
          <a:prstGeom prst="rect">
            <a:avLst/>
          </a:prstGeom>
          <a:noFill/>
          <a:ln w="9525">
            <a:noFill/>
            <a:miter lim="800000"/>
            <a:headEnd/>
            <a:tailEnd/>
          </a:ln>
        </p:spPr>
        <p:txBody>
          <a:bodyPr wrap="none">
            <a:spAutoFit/>
          </a:bodyPr>
          <a:lstStyle/>
          <a:p>
            <a:pPr algn="ctr"/>
            <a:r>
              <a:rPr lang="ar-SA" sz="2000" b="1" i="1" dirty="0">
                <a:solidFill>
                  <a:srgbClr val="724008"/>
                </a:solidFill>
                <a:latin typeface="GE Dinar Two" pitchFamily="18" charset="-78"/>
                <a:ea typeface="GE Dinar Two" pitchFamily="18" charset="-78"/>
                <a:cs typeface="GE Dinar Two" pitchFamily="18" charset="-78"/>
              </a:rPr>
              <a:t>في التصميم والتطوير والإنتاج والتركيب، والخدمة </a:t>
            </a:r>
          </a:p>
          <a:p>
            <a:pPr algn="ctr"/>
            <a:r>
              <a:rPr lang="en-US" sz="3600" b="1" dirty="0">
                <a:solidFill>
                  <a:srgbClr val="724008"/>
                </a:solidFill>
                <a:latin typeface="Agency FB" pitchFamily="34" charset="0"/>
                <a:cs typeface="DecoType Naskh Variants" pitchFamily="2" charset="-78"/>
              </a:rPr>
              <a:t>ISO 9001:1987</a:t>
            </a:r>
          </a:p>
        </p:txBody>
      </p:sp>
      <p:sp>
        <p:nvSpPr>
          <p:cNvPr id="7" name="Text Box 10"/>
          <p:cNvSpPr txBox="1">
            <a:spLocks noChangeArrowheads="1"/>
          </p:cNvSpPr>
          <p:nvPr/>
        </p:nvSpPr>
        <p:spPr bwMode="auto">
          <a:xfrm>
            <a:off x="0" y="4343400"/>
            <a:ext cx="4253088" cy="954107"/>
          </a:xfrm>
          <a:prstGeom prst="rect">
            <a:avLst/>
          </a:prstGeom>
          <a:noFill/>
          <a:ln w="9525">
            <a:noFill/>
            <a:miter lim="800000"/>
            <a:headEnd/>
            <a:tailEnd/>
          </a:ln>
        </p:spPr>
        <p:txBody>
          <a:bodyPr wrap="none">
            <a:spAutoFit/>
          </a:bodyPr>
          <a:lstStyle/>
          <a:p>
            <a:pPr algn="ctr"/>
            <a:r>
              <a:rPr lang="ar-SA" sz="2000" b="1" i="1" dirty="0">
                <a:solidFill>
                  <a:srgbClr val="724008"/>
                </a:solidFill>
                <a:latin typeface="GE Dinar Two" pitchFamily="18" charset="-78"/>
                <a:ea typeface="GE Dinar Two" pitchFamily="18" charset="-78"/>
                <a:cs typeface="GE Dinar Two" pitchFamily="18" charset="-78"/>
              </a:rPr>
              <a:t>في الإنتاج والتركيب، وتقديم الخدمات</a:t>
            </a:r>
          </a:p>
          <a:p>
            <a:pPr algn="ctr"/>
            <a:r>
              <a:rPr lang="ar-SA" sz="3600" b="1" i="1" dirty="0">
                <a:solidFill>
                  <a:srgbClr val="724008"/>
                </a:solidFill>
                <a:cs typeface="DecoType Naskh Variants" pitchFamily="2" charset="-78"/>
              </a:rPr>
              <a:t> </a:t>
            </a:r>
            <a:r>
              <a:rPr lang="en-US" sz="3600" b="1" dirty="0">
                <a:solidFill>
                  <a:srgbClr val="724008"/>
                </a:solidFill>
                <a:latin typeface="Agency FB" pitchFamily="34" charset="0"/>
                <a:cs typeface="DecoType Naskh Variants" pitchFamily="2" charset="-78"/>
              </a:rPr>
              <a:t>ISO 9002:1987</a:t>
            </a:r>
          </a:p>
        </p:txBody>
      </p:sp>
      <p:sp>
        <p:nvSpPr>
          <p:cNvPr id="8" name="Text Box 11"/>
          <p:cNvSpPr txBox="1">
            <a:spLocks noChangeArrowheads="1"/>
          </p:cNvSpPr>
          <p:nvPr/>
        </p:nvSpPr>
        <p:spPr bwMode="auto">
          <a:xfrm>
            <a:off x="0" y="5429264"/>
            <a:ext cx="7772400" cy="954107"/>
          </a:xfrm>
          <a:prstGeom prst="rect">
            <a:avLst/>
          </a:prstGeom>
          <a:noFill/>
          <a:ln w="9525">
            <a:noFill/>
            <a:miter lim="800000"/>
            <a:headEnd/>
            <a:tailEnd/>
          </a:ln>
        </p:spPr>
        <p:txBody>
          <a:bodyPr wrap="square">
            <a:spAutoFit/>
          </a:bodyPr>
          <a:lstStyle/>
          <a:p>
            <a:pPr algn="ctr">
              <a:spcBef>
                <a:spcPct val="50000"/>
              </a:spcBef>
            </a:pPr>
            <a:r>
              <a:rPr lang="ar-SA" sz="2000" b="1" i="1" dirty="0">
                <a:solidFill>
                  <a:srgbClr val="724008"/>
                </a:solidFill>
                <a:latin typeface="GE Dinar Two" pitchFamily="18" charset="-78"/>
                <a:ea typeface="GE Dinar Two" pitchFamily="18" charset="-78"/>
                <a:cs typeface="GE Dinar Two" pitchFamily="18" charset="-78"/>
              </a:rPr>
              <a:t>في التفتيش النهائي والاختبار </a:t>
            </a:r>
          </a:p>
          <a:p>
            <a:pPr algn="ctr"/>
            <a:r>
              <a:rPr lang="en-US" sz="3600" b="1" dirty="0">
                <a:solidFill>
                  <a:srgbClr val="724008"/>
                </a:solidFill>
                <a:latin typeface="Agency FB" pitchFamily="34" charset="0"/>
                <a:cs typeface="DecoType Naskh Variants" pitchFamily="2" charset="-78"/>
              </a:rPr>
              <a:t>ISO 9003:1987</a:t>
            </a:r>
          </a:p>
        </p:txBody>
      </p:sp>
      <p:sp>
        <p:nvSpPr>
          <p:cNvPr id="9" name="Text Box 9"/>
          <p:cNvSpPr txBox="1">
            <a:spLocks noChangeArrowheads="1"/>
          </p:cNvSpPr>
          <p:nvPr/>
        </p:nvSpPr>
        <p:spPr bwMode="auto">
          <a:xfrm>
            <a:off x="1487308" y="381000"/>
            <a:ext cx="6114174" cy="923330"/>
          </a:xfrm>
          <a:prstGeom prst="rect">
            <a:avLst/>
          </a:prstGeom>
          <a:noFill/>
          <a:ln w="9525">
            <a:noFill/>
            <a:miter lim="800000"/>
            <a:headEnd/>
            <a:tailEnd/>
          </a:ln>
          <a:effectLst/>
        </p:spPr>
        <p:txBody>
          <a:bodyPr wrap="none">
            <a:spAutoFit/>
          </a:bodyPr>
          <a:lstStyle/>
          <a:p>
            <a:pPr>
              <a:defRPr/>
            </a:pPr>
            <a:r>
              <a:rPr lang="ar-SA" sz="4800" b="1" dirty="0" smtClean="0">
                <a:solidFill>
                  <a:srgbClr val="C9DAA6"/>
                </a:solidFill>
                <a:latin typeface="GE Dinar Two" pitchFamily="18" charset="-78"/>
                <a:ea typeface="GE Dinar Two" pitchFamily="18" charset="-78"/>
                <a:cs typeface="GE Dinar Two" pitchFamily="18" charset="-78"/>
              </a:rPr>
              <a:t>(يتبع) الإصدار الأول </a:t>
            </a:r>
            <a:r>
              <a:rPr lang="en-US" sz="5400" b="1" dirty="0" smtClean="0">
                <a:solidFill>
                  <a:srgbClr val="C9DAA6"/>
                </a:solidFill>
                <a:latin typeface="Agency FB" pitchFamily="34" charset="0"/>
                <a:cs typeface="DecoType Naskh Variants" pitchFamily="2" charset="-78"/>
              </a:rPr>
              <a:t>1987</a:t>
            </a:r>
            <a:endParaRPr lang="en-US" sz="4800" b="1" u="sng" dirty="0">
              <a:solidFill>
                <a:srgbClr val="C9DAA6"/>
              </a:solidFill>
              <a:effectLst>
                <a:outerShdw blurRad="38100" dist="38100" dir="2700000" algn="tl">
                  <a:srgbClr val="C0C0C0"/>
                </a:outerShdw>
              </a:effectLst>
              <a:latin typeface="Agency FB" pitchFamily="34" charset="0"/>
              <a:ea typeface="GE Dinar Two" pitchFamily="18" charset="-7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1384042"/>
            <a:ext cx="7789657" cy="4185761"/>
          </a:xfrm>
          <a:prstGeom prst="rect">
            <a:avLst/>
          </a:prstGeom>
          <a:noFill/>
          <a:ln w="9525">
            <a:noFill/>
            <a:miter lim="800000"/>
            <a:headEnd/>
            <a:tailEnd/>
          </a:ln>
        </p:spPr>
        <p:txBody>
          <a:bodyPr wrap="square">
            <a:spAutoFit/>
          </a:bodyPr>
          <a:lstStyle/>
          <a:p>
            <a:pPr algn="ctr"/>
            <a:r>
              <a:rPr lang="en-US" sz="5400" b="1" dirty="0" smtClean="0">
                <a:solidFill>
                  <a:schemeClr val="accent3">
                    <a:lumMod val="75000"/>
                  </a:schemeClr>
                </a:solidFill>
                <a:latin typeface="Agency FB" pitchFamily="34" charset="0"/>
                <a:cs typeface="DecoType Naskh Variants" pitchFamily="2" charset="-78"/>
              </a:rPr>
              <a:t> 9000 : 1994</a:t>
            </a:r>
            <a:r>
              <a:rPr lang="ar-SA" sz="5400" b="1" dirty="0" smtClean="0">
                <a:solidFill>
                  <a:schemeClr val="accent3">
                    <a:lumMod val="75000"/>
                  </a:schemeClr>
                </a:solidFill>
                <a:latin typeface="Agency FB" pitchFamily="34" charset="0"/>
                <a:cs typeface="DecoType Naskh Variants" pitchFamily="2" charset="-78"/>
              </a:rPr>
              <a:t> </a:t>
            </a:r>
            <a:r>
              <a:rPr lang="en-US" sz="5400" b="1" dirty="0" smtClean="0">
                <a:solidFill>
                  <a:schemeClr val="accent3">
                    <a:lumMod val="75000"/>
                  </a:schemeClr>
                </a:solidFill>
                <a:latin typeface="Agency FB" pitchFamily="34" charset="0"/>
                <a:cs typeface="DecoType Naskh Variants" pitchFamily="2" charset="-78"/>
              </a:rPr>
              <a:t>ISO</a:t>
            </a:r>
            <a:r>
              <a:rPr lang="ar-SA" sz="5400" b="1" dirty="0" smtClean="0">
                <a:solidFill>
                  <a:schemeClr val="accent3">
                    <a:lumMod val="75000"/>
                  </a:schemeClr>
                </a:solidFill>
                <a:latin typeface="Agency FB" pitchFamily="34" charset="0"/>
                <a:cs typeface="DecoType Naskh Variants" pitchFamily="2" charset="-78"/>
              </a:rPr>
              <a:t> </a:t>
            </a:r>
            <a:endParaRPr lang="en-US" sz="5400" b="1" dirty="0" smtClean="0">
              <a:solidFill>
                <a:schemeClr val="accent3">
                  <a:lumMod val="75000"/>
                </a:schemeClr>
              </a:solidFill>
              <a:latin typeface="Agency FB" pitchFamily="34" charset="0"/>
              <a:cs typeface="DecoType Naskh Variants" pitchFamily="2" charset="-78"/>
            </a:endParaRPr>
          </a:p>
          <a:p>
            <a:pPr algn="ctr"/>
            <a:endParaRPr lang="ar-SA" sz="2000" dirty="0" smtClean="0">
              <a:solidFill>
                <a:srgbClr val="640000"/>
              </a:solidFill>
              <a:latin typeface="GE Dinar Two" pitchFamily="18" charset="-78"/>
              <a:ea typeface="GE Dinar Two" pitchFamily="18" charset="-78"/>
              <a:cs typeface="GE Dinar Two" pitchFamily="18" charset="-78"/>
            </a:endParaRPr>
          </a:p>
          <a:p>
            <a:pPr algn="ctr"/>
            <a:r>
              <a:rPr lang="ar-SA" sz="4800" dirty="0" smtClean="0">
                <a:solidFill>
                  <a:srgbClr val="640000"/>
                </a:solidFill>
                <a:latin typeface="GE Dinar Two" pitchFamily="18" charset="-78"/>
                <a:ea typeface="GE Dinar Two" pitchFamily="18" charset="-78"/>
                <a:cs typeface="GE Dinar Two" pitchFamily="18" charset="-78"/>
              </a:rPr>
              <a:t>أكد على ضمان الجودة</a:t>
            </a:r>
          </a:p>
          <a:p>
            <a:pPr algn="ctr"/>
            <a:r>
              <a:rPr lang="ar-SA" sz="4800" dirty="0" smtClean="0">
                <a:solidFill>
                  <a:srgbClr val="640000"/>
                </a:solidFill>
                <a:latin typeface="GE Dinar Two" pitchFamily="18" charset="-78"/>
                <a:ea typeface="GE Dinar Two" pitchFamily="18" charset="-78"/>
                <a:cs typeface="GE Dinar Two" pitchFamily="18" charset="-78"/>
              </a:rPr>
              <a:t>عن طريق </a:t>
            </a:r>
            <a:r>
              <a:rPr lang="ar-SA" sz="4800" b="1" dirty="0" smtClean="0">
                <a:solidFill>
                  <a:srgbClr val="640000"/>
                </a:solidFill>
                <a:latin typeface="GE Dinar Two" pitchFamily="18" charset="-78"/>
                <a:ea typeface="GE Dinar Two" pitchFamily="18" charset="-78"/>
                <a:cs typeface="GE Dinar Two" pitchFamily="18" charset="-78"/>
              </a:rPr>
              <a:t>اتخاذ إجراءات وقائية</a:t>
            </a:r>
          </a:p>
          <a:p>
            <a:pPr algn="ctr"/>
            <a:r>
              <a:rPr lang="ar-SA" sz="4800" dirty="0" smtClean="0">
                <a:solidFill>
                  <a:srgbClr val="640000"/>
                </a:solidFill>
                <a:latin typeface="GE Dinar Two" pitchFamily="18" charset="-78"/>
                <a:ea typeface="GE Dinar Two" pitchFamily="18" charset="-78"/>
                <a:cs typeface="GE Dinar Two" pitchFamily="18" charset="-78"/>
              </a:rPr>
              <a:t> بدلا من مجرد فحص المخرجات النهائية للمؤسسة</a:t>
            </a:r>
            <a:endParaRPr lang="en-US" sz="4800" dirty="0" err="1" smtClean="0">
              <a:solidFill>
                <a:srgbClr val="640000"/>
              </a:solidFill>
              <a:latin typeface="GE Dinar Two" pitchFamily="18" charset="-78"/>
              <a:ea typeface="GE Dinar Two" pitchFamily="18" charset="-78"/>
              <a:cs typeface="GE Dinar Two" pitchFamily="18" charset="-78"/>
            </a:endParaRPr>
          </a:p>
        </p:txBody>
      </p:sp>
      <p:sp>
        <p:nvSpPr>
          <p:cNvPr id="9" name="Text Box 9"/>
          <p:cNvSpPr txBox="1">
            <a:spLocks noChangeArrowheads="1"/>
          </p:cNvSpPr>
          <p:nvPr/>
        </p:nvSpPr>
        <p:spPr bwMode="auto">
          <a:xfrm>
            <a:off x="2286000" y="381000"/>
            <a:ext cx="5486400" cy="923330"/>
          </a:xfrm>
          <a:prstGeom prst="rect">
            <a:avLst/>
          </a:prstGeom>
          <a:noFill/>
          <a:ln w="9525">
            <a:noFill/>
            <a:miter lim="800000"/>
            <a:headEnd/>
            <a:tailEnd/>
          </a:ln>
          <a:effectLst/>
        </p:spPr>
        <p:txBody>
          <a:bodyPr wrap="square">
            <a:spAutoFit/>
          </a:bodyPr>
          <a:lstStyle/>
          <a:p>
            <a:pPr>
              <a:defRPr/>
            </a:pPr>
            <a:r>
              <a:rPr lang="ar-SA" sz="4800" dirty="0" smtClean="0">
                <a:solidFill>
                  <a:srgbClr val="003300"/>
                </a:solidFill>
                <a:cs typeface="DecoType Naskh Variants" pitchFamily="2" charset="-78"/>
              </a:rPr>
              <a:t> </a:t>
            </a: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الإصدار</a:t>
            </a:r>
            <a:r>
              <a:rPr lang="ar-SA" sz="4800" dirty="0" smtClean="0">
                <a:solidFill>
                  <a:srgbClr val="003300"/>
                </a:solidFill>
                <a:cs typeface="DecoType Naskh Variants" pitchFamily="2" charset="-78"/>
              </a:rPr>
              <a:t> </a:t>
            </a: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الثاني</a:t>
            </a:r>
            <a:r>
              <a:rPr lang="ar-SA" sz="4800" dirty="0" smtClean="0">
                <a:solidFill>
                  <a:srgbClr val="003300"/>
                </a:solidFill>
                <a:cs typeface="DecoType Naskh Variants" pitchFamily="2" charset="-78"/>
              </a:rPr>
              <a:t> </a:t>
            </a:r>
            <a:r>
              <a:rPr lang="en-US" sz="4800" dirty="0" smtClean="0">
                <a:solidFill>
                  <a:srgbClr val="003300"/>
                </a:solidFill>
                <a:cs typeface="DecoType Naskh Variants" pitchFamily="2" charset="-78"/>
              </a:rPr>
              <a:t> </a:t>
            </a:r>
            <a:r>
              <a:rPr lang="en-US" sz="5400" b="1" dirty="0" smtClean="0">
                <a:solidFill>
                  <a:schemeClr val="accent3">
                    <a:lumMod val="75000"/>
                  </a:schemeClr>
                </a:solidFill>
                <a:latin typeface="Agency FB" pitchFamily="34" charset="0"/>
                <a:cs typeface="DecoType Naskh Variants" pitchFamily="2" charset="-78"/>
              </a:rPr>
              <a:t>1994</a:t>
            </a:r>
            <a:endParaRPr lang="en-US" sz="5400" b="1" dirty="0">
              <a:solidFill>
                <a:schemeClr val="accent3">
                  <a:lumMod val="75000"/>
                </a:schemeClr>
              </a:solidFill>
              <a:latin typeface="Agency FB" pitchFamily="34" charset="0"/>
              <a:cs typeface="DecoType Naskh Variants"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1219200"/>
            <a:ext cx="7789657" cy="5970865"/>
          </a:xfrm>
          <a:prstGeom prst="rect">
            <a:avLst/>
          </a:prstGeom>
          <a:noFill/>
          <a:ln w="9525">
            <a:noFill/>
            <a:miter lim="800000"/>
            <a:headEnd/>
            <a:tailEnd/>
          </a:ln>
        </p:spPr>
        <p:txBody>
          <a:bodyPr wrap="square">
            <a:spAutoFit/>
          </a:bodyPr>
          <a:lstStyle/>
          <a:p>
            <a:pPr algn="ctr"/>
            <a:r>
              <a:rPr lang="en-US"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9000 : 2000</a:t>
            </a:r>
            <a:r>
              <a:rPr lang="ar-SA"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ISO</a:t>
            </a:r>
            <a:r>
              <a:rPr lang="ar-SA" sz="5400" b="1" dirty="0" smtClean="0">
                <a:solidFill>
                  <a:schemeClr val="accent3">
                    <a:lumMod val="75000"/>
                  </a:schemeClr>
                </a:solidFill>
                <a:latin typeface="Agency FB" pitchFamily="34" charset="0"/>
                <a:cs typeface="DecoType Naskh Variants" pitchFamily="2" charset="-78"/>
              </a:rPr>
              <a:t> </a:t>
            </a:r>
            <a:endParaRPr lang="en-US" sz="4400" b="1" dirty="0" smtClean="0">
              <a:solidFill>
                <a:schemeClr val="accent3">
                  <a:lumMod val="75000"/>
                </a:schemeClr>
              </a:solidFill>
              <a:latin typeface="Agency FB" pitchFamily="34" charset="0"/>
              <a:cs typeface="DecoType Naskh Variants" pitchFamily="2" charset="-78"/>
            </a:endParaRPr>
          </a:p>
          <a:p>
            <a:pPr algn="ctr"/>
            <a:r>
              <a:rPr lang="ar-SA" sz="4400" dirty="0" smtClean="0">
                <a:solidFill>
                  <a:srgbClr val="640000"/>
                </a:solidFill>
                <a:latin typeface="GE Dinar Two" pitchFamily="18" charset="-78"/>
                <a:ea typeface="GE Dinar Two" pitchFamily="18" charset="-78"/>
                <a:cs typeface="GE Dinar Two" pitchFamily="18" charset="-78"/>
              </a:rPr>
              <a:t>تم الجمع بين المعايير الثلاثة</a:t>
            </a:r>
          </a:p>
          <a:p>
            <a:pPr algn="ctr"/>
            <a:r>
              <a:rPr lang="ar-SA" sz="4400" dirty="0" smtClean="0">
                <a:solidFill>
                  <a:srgbClr val="640000"/>
                </a:solidFill>
                <a:latin typeface="Agency FB" pitchFamily="34" charset="0"/>
                <a:ea typeface="GE Dinar Two" pitchFamily="18" charset="-78"/>
                <a:cs typeface="GE Dinar Two" pitchFamily="18" charset="-78"/>
              </a:rPr>
              <a:t> </a:t>
            </a:r>
            <a:r>
              <a:rPr lang="en-US" sz="4400" dirty="0" smtClean="0">
                <a:solidFill>
                  <a:srgbClr val="640000"/>
                </a:solidFill>
                <a:latin typeface="Agency FB" pitchFamily="34" charset="0"/>
                <a:ea typeface="GE Dinar Two" pitchFamily="18" charset="-78"/>
                <a:cs typeface="GE Dinar Two" pitchFamily="18" charset="-78"/>
              </a:rPr>
              <a:t>9001</a:t>
            </a:r>
            <a:r>
              <a:rPr lang="ar-SA" sz="4400" dirty="0" smtClean="0">
                <a:solidFill>
                  <a:srgbClr val="640000"/>
                </a:solidFill>
                <a:latin typeface="Agency FB" pitchFamily="34" charset="0"/>
                <a:ea typeface="GE Dinar Two" pitchFamily="18" charset="-78"/>
                <a:cs typeface="GE Dinar Two" pitchFamily="18" charset="-78"/>
              </a:rPr>
              <a:t> و </a:t>
            </a:r>
            <a:r>
              <a:rPr lang="en-US" sz="4400" dirty="0" smtClean="0">
                <a:solidFill>
                  <a:srgbClr val="640000"/>
                </a:solidFill>
                <a:latin typeface="Agency FB" pitchFamily="34" charset="0"/>
                <a:ea typeface="GE Dinar Two" pitchFamily="18" charset="-78"/>
                <a:cs typeface="GE Dinar Two" pitchFamily="18" charset="-78"/>
              </a:rPr>
              <a:t>9002</a:t>
            </a:r>
            <a:r>
              <a:rPr lang="ar-SA" sz="4400" dirty="0" smtClean="0">
                <a:solidFill>
                  <a:srgbClr val="640000"/>
                </a:solidFill>
                <a:latin typeface="Agency FB" pitchFamily="34" charset="0"/>
                <a:ea typeface="GE Dinar Two" pitchFamily="18" charset="-78"/>
                <a:cs typeface="GE Dinar Two" pitchFamily="18" charset="-78"/>
              </a:rPr>
              <a:t> و </a:t>
            </a:r>
            <a:r>
              <a:rPr lang="en-US" sz="4400" dirty="0" smtClean="0">
                <a:solidFill>
                  <a:srgbClr val="640000"/>
                </a:solidFill>
                <a:latin typeface="Agency FB" pitchFamily="34" charset="0"/>
                <a:ea typeface="GE Dinar Two" pitchFamily="18" charset="-78"/>
                <a:cs typeface="GE Dinar Two" pitchFamily="18" charset="-78"/>
              </a:rPr>
              <a:t>9003</a:t>
            </a:r>
            <a:r>
              <a:rPr lang="ar-SA" sz="4400" dirty="0" smtClean="0">
                <a:solidFill>
                  <a:srgbClr val="640000"/>
                </a:solidFill>
                <a:latin typeface="Agency FB" pitchFamily="34" charset="0"/>
                <a:ea typeface="GE Dinar Two" pitchFamily="18" charset="-78"/>
                <a:cs typeface="GE Dinar Two" pitchFamily="18" charset="-78"/>
              </a:rPr>
              <a:t> </a:t>
            </a:r>
          </a:p>
          <a:p>
            <a:pPr algn="ctr"/>
            <a:r>
              <a:rPr lang="ar-SA" sz="4400" dirty="0" smtClean="0">
                <a:solidFill>
                  <a:srgbClr val="640000"/>
                </a:solidFill>
                <a:latin typeface="GE Dinar Two" pitchFamily="18" charset="-78"/>
                <a:ea typeface="GE Dinar Two" pitchFamily="18" charset="-78"/>
                <a:cs typeface="GE Dinar Two" pitchFamily="18" charset="-78"/>
              </a:rPr>
              <a:t>في مواصفة واحدة هي</a:t>
            </a:r>
            <a:endParaRPr lang="ar-SA" sz="4400" dirty="0" smtClean="0">
              <a:solidFill>
                <a:srgbClr val="640000"/>
              </a:solidFill>
              <a:cs typeface="DecoType Naskh Variants" pitchFamily="2" charset="-78"/>
            </a:endParaRPr>
          </a:p>
          <a:p>
            <a:pPr algn="ctr"/>
            <a:r>
              <a:rPr lang="en-US" sz="4400" dirty="0" smtClean="0">
                <a:solidFill>
                  <a:srgbClr val="640000"/>
                </a:solidFill>
                <a:latin typeface="Agency FB" pitchFamily="34" charset="0"/>
                <a:ea typeface="GE Dinar Two" pitchFamily="18" charset="-78"/>
                <a:cs typeface="GE Dinar Two" pitchFamily="18" charset="-78"/>
              </a:rPr>
              <a:t>ISO 9001 : 2000</a:t>
            </a:r>
            <a:endParaRPr lang="ar-SA" sz="4400" dirty="0" smtClean="0">
              <a:solidFill>
                <a:srgbClr val="640000"/>
              </a:solidFill>
              <a:latin typeface="Agency FB" pitchFamily="34" charset="0"/>
              <a:ea typeface="GE Dinar Two" pitchFamily="18" charset="-78"/>
              <a:cs typeface="GE Dinar Two" pitchFamily="18" charset="-78"/>
            </a:endParaRPr>
          </a:p>
          <a:p>
            <a:pPr algn="ctr"/>
            <a:r>
              <a:rPr lang="ar-SA" sz="4400" dirty="0" smtClean="0">
                <a:solidFill>
                  <a:srgbClr val="640000"/>
                </a:solidFill>
                <a:latin typeface="GE Dinar Two" pitchFamily="18" charset="-78"/>
                <a:ea typeface="GE Dinar Two" pitchFamily="18" charset="-78"/>
                <a:cs typeface="GE Dinar Two" pitchFamily="18" charset="-78"/>
              </a:rPr>
              <a:t>واتخذت هذه المواصفة </a:t>
            </a:r>
          </a:p>
          <a:p>
            <a:pPr algn="ctr"/>
            <a:r>
              <a:rPr lang="ar-SA" sz="5400" dirty="0" smtClean="0">
                <a:solidFill>
                  <a:srgbClr val="640000"/>
                </a:solidFill>
                <a:latin typeface="GE Dinar Two" pitchFamily="18" charset="-78"/>
                <a:ea typeface="GE Dinar Two" pitchFamily="18" charset="-78"/>
                <a:cs typeface="GE Dinar Two" pitchFamily="18" charset="-78"/>
              </a:rPr>
              <a:t>منهج العملية </a:t>
            </a:r>
          </a:p>
          <a:p>
            <a:pPr algn="ctr"/>
            <a:r>
              <a:rPr lang="ar-SA" sz="4400" dirty="0" smtClean="0">
                <a:solidFill>
                  <a:srgbClr val="640000"/>
                </a:solidFill>
                <a:latin typeface="GE Dinar Two" pitchFamily="18" charset="-78"/>
                <a:ea typeface="GE Dinar Two" pitchFamily="18" charset="-78"/>
                <a:cs typeface="GE Dinar Two" pitchFamily="18" charset="-78"/>
              </a:rPr>
              <a:t>فلسفة لها</a:t>
            </a:r>
          </a:p>
        </p:txBody>
      </p:sp>
      <p:sp>
        <p:nvSpPr>
          <p:cNvPr id="9" name="Text Box 9"/>
          <p:cNvSpPr txBox="1">
            <a:spLocks noChangeArrowheads="1"/>
          </p:cNvSpPr>
          <p:nvPr/>
        </p:nvSpPr>
        <p:spPr bwMode="auto">
          <a:xfrm>
            <a:off x="990600" y="381000"/>
            <a:ext cx="6781800" cy="923330"/>
          </a:xfrm>
          <a:prstGeom prst="rect">
            <a:avLst/>
          </a:prstGeom>
          <a:noFill/>
          <a:ln w="9525">
            <a:noFill/>
            <a:miter lim="800000"/>
            <a:headEnd/>
            <a:tailEnd/>
          </a:ln>
          <a:effectLst/>
        </p:spPr>
        <p:txBody>
          <a:bodyPr wrap="square">
            <a:spAutoFit/>
          </a:bodyPr>
          <a:lstStyle/>
          <a:p>
            <a:pPr>
              <a:defRPr/>
            </a:pPr>
            <a:r>
              <a:rPr lang="ar-SA" sz="4800" dirty="0" smtClean="0">
                <a:solidFill>
                  <a:srgbClr val="003300"/>
                </a:solidFill>
                <a:cs typeface="DecoType Naskh Variants" pitchFamily="2" charset="-78"/>
              </a:rPr>
              <a:t> </a:t>
            </a: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الإصدار الثالث لعام</a:t>
            </a:r>
            <a:r>
              <a:rPr lang="ar-SA" sz="4800" dirty="0" smtClean="0">
                <a:solidFill>
                  <a:srgbClr val="003300"/>
                </a:solidFill>
                <a:cs typeface="DecoType Naskh Variants" pitchFamily="2" charset="-78"/>
              </a:rPr>
              <a:t> </a:t>
            </a:r>
            <a:r>
              <a:rPr lang="en-US" sz="4800" dirty="0" smtClean="0">
                <a:solidFill>
                  <a:srgbClr val="003300"/>
                </a:solidFill>
                <a:cs typeface="DecoType Naskh Variants" pitchFamily="2" charset="-78"/>
              </a:rPr>
              <a:t> </a:t>
            </a:r>
            <a:r>
              <a:rPr lang="en-US" sz="5400" b="1" dirty="0" smtClean="0">
                <a:solidFill>
                  <a:schemeClr val="accent3">
                    <a:lumMod val="75000"/>
                  </a:schemeClr>
                </a:solidFill>
                <a:latin typeface="Agency FB" pitchFamily="34" charset="0"/>
                <a:cs typeface="DecoType Naskh Variants" pitchFamily="2" charset="-78"/>
              </a:rPr>
              <a:t>2000</a:t>
            </a:r>
            <a:endParaRPr lang="en-US" sz="5400" b="1" dirty="0">
              <a:solidFill>
                <a:schemeClr val="accent3">
                  <a:lumMod val="75000"/>
                </a:schemeClr>
              </a:solidFill>
              <a:latin typeface="Agency FB" pitchFamily="34" charset="0"/>
              <a:cs typeface="DecoType Naskh Variants" pitchFamily="2" charset="-7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1683127"/>
            <a:ext cx="7789657" cy="4524315"/>
          </a:xfrm>
          <a:prstGeom prst="rect">
            <a:avLst/>
          </a:prstGeom>
          <a:noFill/>
          <a:ln w="9525">
            <a:noFill/>
            <a:miter lim="800000"/>
            <a:headEnd/>
            <a:tailEnd/>
          </a:ln>
        </p:spPr>
        <p:txBody>
          <a:bodyPr wrap="square">
            <a:spAutoFit/>
          </a:bodyPr>
          <a:lstStyle/>
          <a:p>
            <a:pPr algn="just">
              <a:buFont typeface="Wingdings" pitchFamily="2" charset="2"/>
              <a:buChar char=""/>
            </a:pPr>
            <a:r>
              <a:rPr lang="ar-SA" sz="3200" dirty="0" smtClean="0">
                <a:solidFill>
                  <a:srgbClr val="640000"/>
                </a:solidFill>
                <a:latin typeface="GE Dinar Two" pitchFamily="18" charset="-78"/>
                <a:ea typeface="GE Dinar Two" pitchFamily="18" charset="-78"/>
                <a:cs typeface="GE Dinar Two" pitchFamily="18" charset="-78"/>
              </a:rPr>
              <a:t>تعتبر المواصفة القياسية  </a:t>
            </a:r>
            <a:r>
              <a:rPr lang="en-US" sz="3200" b="1" dirty="0" smtClean="0">
                <a:solidFill>
                  <a:srgbClr val="640000"/>
                </a:solidFill>
                <a:latin typeface="Agency FB" pitchFamily="34" charset="0"/>
                <a:ea typeface="GE Dinar Two" pitchFamily="18" charset="-78"/>
                <a:cs typeface="GE Dinar Two" pitchFamily="18" charset="-78"/>
              </a:rPr>
              <a:t>ISO 9000 </a:t>
            </a:r>
            <a:r>
              <a:rPr lang="ar-SA" sz="3200" dirty="0" smtClean="0">
                <a:solidFill>
                  <a:srgbClr val="640000"/>
                </a:solidFill>
                <a:latin typeface="Agency FB" pitchFamily="34" charset="0"/>
                <a:ea typeface="GE Dinar Two" pitchFamily="18" charset="-78"/>
                <a:cs typeface="GE Dinar Two" pitchFamily="18" charset="-78"/>
              </a:rPr>
              <a:t> مرجع قياسي للأسس والمصطلحات </a:t>
            </a:r>
          </a:p>
          <a:p>
            <a:pPr algn="just"/>
            <a:r>
              <a:rPr lang="ar-SA" sz="3200" dirty="0" smtClean="0">
                <a:solidFill>
                  <a:srgbClr val="640000"/>
                </a:solidFill>
                <a:latin typeface="Agency FB" pitchFamily="34" charset="0"/>
                <a:ea typeface="GE Dinar Two" pitchFamily="18" charset="-78"/>
                <a:cs typeface="GE Dinar Two" pitchFamily="18" charset="-78"/>
              </a:rPr>
              <a:t>(مثال </a:t>
            </a:r>
            <a:r>
              <a:rPr lang="en-US" sz="2400" b="1" dirty="0" smtClean="0">
                <a:solidFill>
                  <a:srgbClr val="640000"/>
                </a:solidFill>
                <a:latin typeface="Agency FB" pitchFamily="34" charset="0"/>
                <a:ea typeface="GE Dinar Two" pitchFamily="18" charset="-78"/>
                <a:cs typeface="GE Dinar Two" pitchFamily="18" charset="-78"/>
              </a:rPr>
              <a:t>ISO 9000 : 2005</a:t>
            </a:r>
            <a:r>
              <a:rPr lang="ar-SA" sz="2400" b="1" dirty="0" smtClean="0">
                <a:solidFill>
                  <a:srgbClr val="640000"/>
                </a:solidFill>
                <a:latin typeface="Agency FB" pitchFamily="34" charset="0"/>
                <a:ea typeface="GE Dinar Two" pitchFamily="18" charset="-78"/>
                <a:cs typeface="GE Dinar Two" pitchFamily="18" charset="-78"/>
              </a:rPr>
              <a:t> تحت مسمى نظم إدارة الجودة – الأسس والمصطلحات</a:t>
            </a:r>
            <a:r>
              <a:rPr lang="ar-SA" sz="3200" dirty="0" smtClean="0">
                <a:solidFill>
                  <a:srgbClr val="640000"/>
                </a:solidFill>
                <a:latin typeface="Agency FB" pitchFamily="34" charset="0"/>
                <a:ea typeface="GE Dinar Two" pitchFamily="18" charset="-78"/>
                <a:cs typeface="GE Dinar Two" pitchFamily="18" charset="-78"/>
              </a:rPr>
              <a:t>)</a:t>
            </a:r>
          </a:p>
          <a:p>
            <a:pPr algn="just"/>
            <a:endParaRPr lang="ar-SA" sz="3200" dirty="0" smtClean="0">
              <a:solidFill>
                <a:srgbClr val="640000"/>
              </a:solidFill>
              <a:latin typeface="Agency FB" pitchFamily="34" charset="0"/>
              <a:ea typeface="GE Dinar Two" pitchFamily="18" charset="-78"/>
              <a:cs typeface="GE Dinar Two" pitchFamily="18" charset="-78"/>
            </a:endParaRPr>
          </a:p>
          <a:p>
            <a:pPr algn="just">
              <a:buFont typeface="Wingdings" pitchFamily="2" charset="2"/>
              <a:buChar char=""/>
            </a:pPr>
            <a:r>
              <a:rPr lang="ar-SA" sz="3200" dirty="0" smtClean="0">
                <a:solidFill>
                  <a:srgbClr val="640000"/>
                </a:solidFill>
                <a:latin typeface="GE Dinar Two" pitchFamily="18" charset="-78"/>
                <a:ea typeface="GE Dinar Two" pitchFamily="18" charset="-78"/>
                <a:cs typeface="GE Dinar Two" pitchFamily="18" charset="-78"/>
              </a:rPr>
              <a:t>تحدّد </a:t>
            </a:r>
            <a:r>
              <a:rPr lang="ar-SA" sz="3200" dirty="0" smtClean="0">
                <a:solidFill>
                  <a:srgbClr val="640000"/>
                </a:solidFill>
                <a:latin typeface="GE Dinar Two" pitchFamily="18" charset="-78"/>
                <a:ea typeface="GE Dinar Two" pitchFamily="18" charset="-78"/>
                <a:cs typeface="GE Dinar Two" pitchFamily="18" charset="-78"/>
              </a:rPr>
              <a:t>المواصفة </a:t>
            </a:r>
            <a:r>
              <a:rPr lang="en-US" sz="3200" b="1" dirty="0" smtClean="0">
                <a:solidFill>
                  <a:srgbClr val="640000"/>
                </a:solidFill>
                <a:latin typeface="Agency FB" pitchFamily="34" charset="0"/>
                <a:ea typeface="GE Dinar Two" pitchFamily="18" charset="-78"/>
                <a:cs typeface="GE Dinar Two" pitchFamily="18" charset="-78"/>
              </a:rPr>
              <a:t>ISO 9001 </a:t>
            </a:r>
            <a:r>
              <a:rPr lang="ar-SA" sz="3200" b="1" dirty="0" smtClean="0">
                <a:solidFill>
                  <a:srgbClr val="640000"/>
                </a:solidFill>
                <a:latin typeface="Agency FB" pitchFamily="34" charset="0"/>
                <a:ea typeface="GE Dinar Two" pitchFamily="18" charset="-78"/>
                <a:cs typeface="GE Dinar Two" pitchFamily="18" charset="-78"/>
              </a:rPr>
              <a:t> </a:t>
            </a:r>
            <a:r>
              <a:rPr lang="ar-SA" sz="3200" dirty="0" smtClean="0">
                <a:solidFill>
                  <a:srgbClr val="640000"/>
                </a:solidFill>
                <a:latin typeface="GE Dinar Two" pitchFamily="18" charset="-78"/>
                <a:ea typeface="GE Dinar Two" pitchFamily="18" charset="-78"/>
                <a:cs typeface="GE Dinar Two" pitchFamily="18" charset="-78"/>
              </a:rPr>
              <a:t>متطلبات نظام إدارة الجودة والتي تركز على على فاعلية النظام في الوفاء بمتطلبات الشرائح المستفيدة.</a:t>
            </a:r>
          </a:p>
          <a:p>
            <a:pPr algn="just">
              <a:buFont typeface="Wingdings" pitchFamily="2" charset="2"/>
              <a:buChar char=""/>
            </a:pPr>
            <a:endParaRPr lang="ar-SA" sz="3200" dirty="0" smtClean="0">
              <a:solidFill>
                <a:srgbClr val="640000"/>
              </a:solidFill>
              <a:latin typeface="GE Dinar Two" pitchFamily="18" charset="-78"/>
              <a:ea typeface="GE Dinar Two" pitchFamily="18" charset="-78"/>
              <a:cs typeface="GE Dinar Two" pitchFamily="18" charset="-78"/>
            </a:endParaRPr>
          </a:p>
        </p:txBody>
      </p:sp>
      <p:sp>
        <p:nvSpPr>
          <p:cNvPr id="10" name="Text Box 9"/>
          <p:cNvSpPr txBox="1">
            <a:spLocks noChangeArrowheads="1"/>
          </p:cNvSpPr>
          <p:nvPr/>
        </p:nvSpPr>
        <p:spPr bwMode="auto">
          <a:xfrm>
            <a:off x="0" y="381000"/>
            <a:ext cx="7772400" cy="830997"/>
          </a:xfrm>
          <a:prstGeom prst="rect">
            <a:avLst/>
          </a:prstGeom>
          <a:noFill/>
          <a:ln w="9525">
            <a:noFill/>
            <a:miter lim="800000"/>
            <a:headEnd/>
            <a:tailEnd/>
          </a:ln>
          <a:effectLst/>
        </p:spPr>
        <p:txBody>
          <a:bodyPr wrap="square">
            <a:spAutoFit/>
          </a:bodyPr>
          <a:lstStyle/>
          <a:p>
            <a:pPr>
              <a:defRPr/>
            </a:pPr>
            <a:r>
              <a:rPr lang="ar-SA" sz="4800" b="1" dirty="0" smtClean="0">
                <a:solidFill>
                  <a:srgbClr val="C9DAA6"/>
                </a:solidFill>
                <a:latin typeface="GE Dinar Two" pitchFamily="18" charset="-78"/>
                <a:ea typeface="GE Dinar Two" pitchFamily="18" charset="-78"/>
                <a:cs typeface="GE Dinar Two" pitchFamily="18" charset="-78"/>
              </a:rPr>
              <a:t> </a:t>
            </a:r>
            <a:r>
              <a:rPr lang="ar-SA" sz="4400" b="1" dirty="0" smtClean="0">
                <a:solidFill>
                  <a:srgbClr val="C9DAA6"/>
                </a:solidFill>
                <a:latin typeface="GE Dinar Two" pitchFamily="18" charset="-78"/>
                <a:ea typeface="GE Dinar Two" pitchFamily="18" charset="-78"/>
                <a:cs typeface="GE Dinar Two" pitchFamily="18" charset="-78"/>
              </a:rPr>
              <a:t>(</a:t>
            </a:r>
            <a:r>
              <a:rPr lang="ar-SA" sz="3600" b="1" dirty="0" smtClean="0">
                <a:solidFill>
                  <a:srgbClr val="C9DAA6"/>
                </a:solidFill>
                <a:latin typeface="GE Dinar Two" pitchFamily="18" charset="-78"/>
                <a:ea typeface="GE Dinar Two" pitchFamily="18" charset="-78"/>
                <a:cs typeface="GE Dinar Two" pitchFamily="18" charset="-78"/>
              </a:rPr>
              <a:t>يتبع)الإصدار الثالث لعام </a:t>
            </a:r>
            <a:r>
              <a:rPr lang="en-US" sz="3600" b="1" dirty="0" smtClean="0">
                <a:solidFill>
                  <a:srgbClr val="C9DAA6"/>
                </a:solidFill>
                <a:latin typeface="GE Dinar Two" pitchFamily="18" charset="-78"/>
                <a:ea typeface="GE Dinar Two" pitchFamily="18" charset="-78"/>
                <a:cs typeface="GE Dinar Two" pitchFamily="18" charset="-78"/>
              </a:rPr>
              <a:t> </a:t>
            </a:r>
            <a:r>
              <a:rPr lang="en-US" sz="3600" b="1" dirty="0" smtClean="0">
                <a:solidFill>
                  <a:srgbClr val="C9DAA6"/>
                </a:solidFill>
                <a:latin typeface="Agency FB" pitchFamily="34" charset="0"/>
                <a:ea typeface="GE Dinar Two" pitchFamily="18" charset="-78"/>
                <a:cs typeface="GE Dinar Two" pitchFamily="18" charset="-78"/>
              </a:rPr>
              <a:t>2000</a:t>
            </a:r>
            <a:endParaRPr lang="en-US" sz="4800" b="1" dirty="0">
              <a:solidFill>
                <a:srgbClr val="C9DAA6"/>
              </a:solidFill>
              <a:latin typeface="Agency FB" pitchFamily="34" charset="0"/>
              <a:ea typeface="GE Dinar Two" pitchFamily="18" charset="-78"/>
              <a:cs typeface="GE Dinar Two" pitchFamily="18"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990600"/>
            <a:ext cx="7772400" cy="4431983"/>
          </a:xfrm>
          <a:prstGeom prst="rect">
            <a:avLst/>
          </a:prstGeom>
          <a:noFill/>
        </p:spPr>
        <p:txBody>
          <a:bodyPr wrap="square" rtlCol="1">
            <a:spAutoFit/>
          </a:bodyPr>
          <a:lstStyle/>
          <a:p>
            <a:pPr algn="just"/>
            <a:r>
              <a:rPr lang="ar-SA" sz="3600" dirty="0">
                <a:solidFill>
                  <a:srgbClr val="FF7979"/>
                </a:solidFill>
                <a:latin typeface="GE Dinar Two" pitchFamily="18" charset="-78"/>
                <a:ea typeface="GE Dinar Two" pitchFamily="18" charset="-78"/>
                <a:cs typeface="GE Dinar Two" pitchFamily="18" charset="-78"/>
              </a:rPr>
              <a:t>المنظمة الدولية للمعايير (آيزو)</a:t>
            </a:r>
          </a:p>
          <a:p>
            <a:pPr algn="just"/>
            <a:endParaRPr lang="ar-SA" u="sng" dirty="0" smtClean="0">
              <a:solidFill>
                <a:srgbClr val="640000"/>
              </a:solidFill>
              <a:latin typeface="GE Dinar Two" pitchFamily="18" charset="-78"/>
              <a:ea typeface="GE Dinar Two" pitchFamily="18" charset="-78"/>
              <a:cs typeface="GE Dinar Two" pitchFamily="18" charset="-78"/>
            </a:endParaRPr>
          </a:p>
          <a:p>
            <a:pPr algn="just"/>
            <a:r>
              <a:rPr lang="ar-SA" sz="1400" dirty="0" smtClean="0">
                <a:solidFill>
                  <a:srgbClr val="640000"/>
                </a:solidFill>
                <a:latin typeface="GE Dinar Two" pitchFamily="18" charset="-78"/>
                <a:ea typeface="GE Dinar Two" pitchFamily="18" charset="-78"/>
                <a:cs typeface="GE Dinar Two" pitchFamily="18" charset="-78"/>
              </a:rPr>
              <a:t> </a:t>
            </a:r>
            <a:r>
              <a:rPr lang="ar-SA" sz="2800" dirty="0" smtClean="0">
                <a:solidFill>
                  <a:srgbClr val="640000"/>
                </a:solidFill>
                <a:latin typeface="GE Dinar Two" pitchFamily="18" charset="-78"/>
                <a:ea typeface="GE Dinar Two" pitchFamily="18" charset="-78"/>
                <a:cs typeface="GE Dinar Two" pitchFamily="18" charset="-78"/>
              </a:rPr>
              <a:t>هي منظمة دولية تعمل على وضع المعايير، وتضم هذه المنظمة ممثلين من عدة  منظمات وطنية للمعايير.</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 تأسست هذه المنظمة في </a:t>
            </a:r>
            <a:r>
              <a:rPr lang="en-US" sz="3200" dirty="0" smtClean="0">
                <a:solidFill>
                  <a:schemeClr val="accent6">
                    <a:lumMod val="75000"/>
                  </a:schemeClr>
                </a:solidFill>
                <a:latin typeface="Agency FB" pitchFamily="34" charset="0"/>
                <a:ea typeface="GE Dinar Two" pitchFamily="18" charset="-78"/>
              </a:rPr>
              <a:t>23</a:t>
            </a:r>
            <a:r>
              <a:rPr lang="ar-SA" sz="3200" dirty="0" smtClean="0">
                <a:solidFill>
                  <a:schemeClr val="accent6">
                    <a:lumMod val="75000"/>
                  </a:schemeClr>
                </a:solidFill>
                <a:latin typeface="GE Dinar Two" pitchFamily="18" charset="-78"/>
                <a:ea typeface="GE Dinar Two" pitchFamily="18" charset="-78"/>
              </a:rPr>
              <a:t> </a:t>
            </a:r>
            <a:r>
              <a:rPr lang="ar-SA" sz="2800" dirty="0" smtClean="0">
                <a:solidFill>
                  <a:schemeClr val="accent6">
                    <a:lumMod val="75000"/>
                  </a:schemeClr>
                </a:solidFill>
                <a:latin typeface="GE Dinar Two" pitchFamily="18" charset="-78"/>
                <a:ea typeface="GE Dinar Two" pitchFamily="18" charset="-78"/>
                <a:cs typeface="GE Dinar Two" pitchFamily="18" charset="-78"/>
              </a:rPr>
              <a:t>فبراير</a:t>
            </a:r>
            <a:r>
              <a:rPr lang="ar-SA" sz="2800" dirty="0" smtClean="0">
                <a:solidFill>
                  <a:srgbClr val="640000"/>
                </a:solidFill>
                <a:latin typeface="GE Dinar Two" pitchFamily="18" charset="-78"/>
                <a:ea typeface="GE Dinar Two" pitchFamily="18" charset="-78"/>
                <a:cs typeface="GE Dinar Two" pitchFamily="18" charset="-78"/>
              </a:rPr>
              <a:t> </a:t>
            </a:r>
            <a:r>
              <a:rPr lang="en-US" sz="3200" dirty="0" smtClean="0">
                <a:solidFill>
                  <a:schemeClr val="accent6">
                    <a:lumMod val="75000"/>
                  </a:schemeClr>
                </a:solidFill>
                <a:latin typeface="Agency FB" pitchFamily="34" charset="0"/>
                <a:ea typeface="GE Dinar Two" pitchFamily="18" charset="-78"/>
              </a:rPr>
              <a:t>1947</a:t>
            </a:r>
            <a:r>
              <a:rPr lang="ar-SA" sz="2800" dirty="0" smtClean="0">
                <a:solidFill>
                  <a:srgbClr val="640000"/>
                </a:solidFill>
                <a:latin typeface="GE Dinar Two" pitchFamily="18" charset="-78"/>
                <a:ea typeface="GE Dinar Two" pitchFamily="18" charset="-78"/>
                <a:cs typeface="GE Dinar Two" pitchFamily="18" charset="-78"/>
              </a:rPr>
              <a:t> وهي تصدّر  معايير تجارية وصناعية عالمية.</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مقر هذه المنظمة في جنيف في سويسرا. </a:t>
            </a:r>
            <a:r>
              <a:rPr lang="ar-SA" sz="2800" dirty="0" smtClean="0">
                <a:solidFill>
                  <a:srgbClr val="FF7979"/>
                </a:solidFill>
                <a:latin typeface="GE Dinar Two" pitchFamily="18" charset="-78"/>
                <a:ea typeface="GE Dinar Two" pitchFamily="18" charset="-78"/>
                <a:cs typeface="GE Dinar Two" pitchFamily="18" charset="-78"/>
              </a:rPr>
              <a:t>(يتبع)</a:t>
            </a:r>
            <a:endParaRPr lang="ar-SA" sz="28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1647885"/>
            <a:ext cx="7789657" cy="4893647"/>
          </a:xfrm>
          <a:prstGeom prst="rect">
            <a:avLst/>
          </a:prstGeom>
          <a:noFill/>
          <a:ln w="9525">
            <a:noFill/>
            <a:miter lim="800000"/>
            <a:headEnd/>
            <a:tailEnd/>
          </a:ln>
        </p:spPr>
        <p:txBody>
          <a:bodyPr wrap="square">
            <a:spAutoFit/>
          </a:bodyPr>
          <a:lstStyle/>
          <a:p>
            <a:pPr algn="just">
              <a:buFont typeface="Wingdings" pitchFamily="2" charset="2"/>
              <a:buChar char=""/>
            </a:pPr>
            <a:r>
              <a:rPr lang="ar-SA" sz="3200" dirty="0" smtClean="0">
                <a:solidFill>
                  <a:srgbClr val="640000"/>
                </a:solidFill>
                <a:latin typeface="GE Dinar Two" pitchFamily="18" charset="-78"/>
                <a:ea typeface="GE Dinar Two" pitchFamily="18" charset="-78"/>
                <a:cs typeface="GE Dinar Two" pitchFamily="18" charset="-78"/>
              </a:rPr>
              <a:t>تمثل </a:t>
            </a:r>
            <a:r>
              <a:rPr lang="ar-SA" sz="3200" dirty="0" smtClean="0">
                <a:solidFill>
                  <a:srgbClr val="640000"/>
                </a:solidFill>
                <a:latin typeface="GE Dinar Two" pitchFamily="18" charset="-78"/>
                <a:ea typeface="GE Dinar Two" pitchFamily="18" charset="-78"/>
                <a:cs typeface="GE Dinar Two" pitchFamily="18" charset="-78"/>
              </a:rPr>
              <a:t>المواصفة القياسية </a:t>
            </a:r>
            <a:r>
              <a:rPr lang="en-US" sz="3200" b="1" dirty="0" smtClean="0">
                <a:solidFill>
                  <a:srgbClr val="640000"/>
                </a:solidFill>
                <a:latin typeface="Agency FB" pitchFamily="34" charset="0"/>
                <a:ea typeface="GE Dinar Two" pitchFamily="18" charset="-78"/>
                <a:cs typeface="GE Dinar Two" pitchFamily="18" charset="-78"/>
              </a:rPr>
              <a:t>ISO 9004</a:t>
            </a:r>
            <a:r>
              <a:rPr lang="ar-SA" sz="3200" b="1" dirty="0" smtClean="0">
                <a:solidFill>
                  <a:srgbClr val="640000"/>
                </a:solidFill>
                <a:latin typeface="Agency FB" pitchFamily="34" charset="0"/>
                <a:ea typeface="GE Dinar Two" pitchFamily="18" charset="-78"/>
                <a:cs typeface="GE Dinar Two" pitchFamily="18" charset="-78"/>
              </a:rPr>
              <a:t> </a:t>
            </a:r>
            <a:r>
              <a:rPr lang="ar-SA" sz="3200" dirty="0" smtClean="0">
                <a:solidFill>
                  <a:srgbClr val="640000"/>
                </a:solidFill>
                <a:latin typeface="Agency FB" pitchFamily="34" charset="0"/>
                <a:ea typeface="GE Dinar Two" pitchFamily="18" charset="-78"/>
                <a:cs typeface="GE Dinar Two" pitchFamily="18" charset="-78"/>
              </a:rPr>
              <a:t>دليلاً </a:t>
            </a:r>
            <a:r>
              <a:rPr lang="ar-SA" sz="3200" dirty="0" smtClean="0">
                <a:solidFill>
                  <a:srgbClr val="640000"/>
                </a:solidFill>
                <a:latin typeface="GE Dinar Two" pitchFamily="18" charset="-78"/>
                <a:ea typeface="GE Dinar Two" pitchFamily="18" charset="-78"/>
                <a:cs typeface="GE Dinar Two" pitchFamily="18" charset="-78"/>
              </a:rPr>
              <a:t>للإدارة من أجل تحقيق النجاح الدائم، حيث تركز هذه المواصفة على إدارة الجودة بشكل أكبر من التركيز الذي توفره المواصفة </a:t>
            </a:r>
            <a:r>
              <a:rPr lang="en-US" sz="3200" b="1" dirty="0" smtClean="0">
                <a:solidFill>
                  <a:srgbClr val="640000"/>
                </a:solidFill>
                <a:latin typeface="Agency FB" pitchFamily="34" charset="0"/>
                <a:ea typeface="GE Dinar Two" pitchFamily="18" charset="-78"/>
                <a:cs typeface="GE Dinar Two" pitchFamily="18" charset="-78"/>
              </a:rPr>
              <a:t>ISO 9000</a:t>
            </a:r>
            <a:r>
              <a:rPr lang="ar-SA" sz="3200" dirty="0" smtClean="0">
                <a:solidFill>
                  <a:srgbClr val="640000"/>
                </a:solidFill>
                <a:latin typeface="GE Dinar Two" pitchFamily="18" charset="-78"/>
                <a:ea typeface="GE Dinar Two" pitchFamily="18" charset="-78"/>
                <a:cs typeface="GE Dinar Two" pitchFamily="18" charset="-78"/>
              </a:rPr>
              <a:t>، حيث أن هذه المواصفة تتناول احتياجات وتوقعات الشرائح المستفيدة وكيفية تحقيق ذلك</a:t>
            </a:r>
          </a:p>
          <a:p>
            <a:pPr algn="just">
              <a:buFont typeface="Wingdings" pitchFamily="2" charset="2"/>
              <a:buChar char=""/>
            </a:pPr>
            <a:endParaRPr lang="ar-SA" sz="3200" dirty="0" smtClean="0">
              <a:solidFill>
                <a:srgbClr val="640000"/>
              </a:solidFill>
              <a:latin typeface="GE Dinar Two" pitchFamily="18" charset="-78"/>
              <a:ea typeface="GE Dinar Two" pitchFamily="18" charset="-78"/>
              <a:cs typeface="GE Dinar Two" pitchFamily="18" charset="-78"/>
            </a:endParaRPr>
          </a:p>
          <a:p>
            <a:pPr algn="just"/>
            <a:r>
              <a:rPr lang="ar-SA" sz="3200" dirty="0" smtClean="0">
                <a:solidFill>
                  <a:srgbClr val="640000"/>
                </a:solidFill>
                <a:latin typeface="GE Dinar Two" pitchFamily="18" charset="-78"/>
                <a:ea typeface="GE Dinar Two" pitchFamily="18" charset="-78"/>
                <a:cs typeface="GE Dinar Two" pitchFamily="18" charset="-78"/>
              </a:rPr>
              <a:t> </a:t>
            </a:r>
            <a:r>
              <a:rPr lang="ar-SA" sz="2400" b="1" dirty="0" smtClean="0">
                <a:solidFill>
                  <a:srgbClr val="640000"/>
                </a:solidFill>
                <a:latin typeface="GE Dinar Two" pitchFamily="18" charset="-78"/>
                <a:ea typeface="GE Dinar Two" pitchFamily="18" charset="-78"/>
                <a:cs typeface="GE Dinar Two" pitchFamily="18" charset="-78"/>
              </a:rPr>
              <a:t>(لا تستخدم في منح الشهادات ولا في الأغراض التنظيمية ولا التعاقدية)</a:t>
            </a:r>
            <a:endParaRPr lang="ar-SA" sz="3200" b="1" dirty="0" smtClean="0">
              <a:solidFill>
                <a:srgbClr val="640000"/>
              </a:solidFill>
              <a:latin typeface="GE Dinar Two" pitchFamily="18" charset="-78"/>
              <a:ea typeface="GE Dinar Two" pitchFamily="18" charset="-78"/>
              <a:cs typeface="GE Dinar Two" pitchFamily="18" charset="-78"/>
            </a:endParaRPr>
          </a:p>
          <a:p>
            <a:pPr algn="just">
              <a:buFont typeface="Wingdings" pitchFamily="2" charset="2"/>
              <a:buChar char=""/>
            </a:pPr>
            <a:endParaRPr lang="ar-SA" sz="3200" dirty="0" smtClean="0">
              <a:solidFill>
                <a:srgbClr val="640000"/>
              </a:solidFill>
              <a:latin typeface="GE Dinar Two" pitchFamily="18" charset="-78"/>
              <a:ea typeface="GE Dinar Two" pitchFamily="18" charset="-78"/>
              <a:cs typeface="GE Dinar Two" pitchFamily="18" charset="-78"/>
            </a:endParaRPr>
          </a:p>
        </p:txBody>
      </p:sp>
      <p:sp>
        <p:nvSpPr>
          <p:cNvPr id="10" name="Text Box 9"/>
          <p:cNvSpPr txBox="1">
            <a:spLocks noChangeArrowheads="1"/>
          </p:cNvSpPr>
          <p:nvPr/>
        </p:nvSpPr>
        <p:spPr bwMode="auto">
          <a:xfrm>
            <a:off x="0" y="381000"/>
            <a:ext cx="7772400" cy="830997"/>
          </a:xfrm>
          <a:prstGeom prst="rect">
            <a:avLst/>
          </a:prstGeom>
          <a:noFill/>
          <a:ln w="9525">
            <a:noFill/>
            <a:miter lim="800000"/>
            <a:headEnd/>
            <a:tailEnd/>
          </a:ln>
          <a:effectLst/>
        </p:spPr>
        <p:txBody>
          <a:bodyPr wrap="square">
            <a:spAutoFit/>
          </a:bodyPr>
          <a:lstStyle/>
          <a:p>
            <a:pPr>
              <a:defRPr/>
            </a:pPr>
            <a:r>
              <a:rPr lang="ar-SA" sz="4800" b="1" dirty="0" smtClean="0">
                <a:solidFill>
                  <a:srgbClr val="C9DAA6"/>
                </a:solidFill>
                <a:latin typeface="GE Dinar Two" pitchFamily="18" charset="-78"/>
                <a:ea typeface="GE Dinar Two" pitchFamily="18" charset="-78"/>
                <a:cs typeface="GE Dinar Two" pitchFamily="18" charset="-78"/>
              </a:rPr>
              <a:t> </a:t>
            </a:r>
            <a:r>
              <a:rPr lang="ar-SA" sz="4400" b="1" dirty="0" smtClean="0">
                <a:solidFill>
                  <a:srgbClr val="C9DAA6"/>
                </a:solidFill>
                <a:latin typeface="GE Dinar Two" pitchFamily="18" charset="-78"/>
                <a:ea typeface="GE Dinar Two" pitchFamily="18" charset="-78"/>
                <a:cs typeface="GE Dinar Two" pitchFamily="18" charset="-78"/>
              </a:rPr>
              <a:t>(</a:t>
            </a:r>
            <a:r>
              <a:rPr lang="ar-SA" sz="3600" b="1" dirty="0" smtClean="0">
                <a:solidFill>
                  <a:srgbClr val="C9DAA6"/>
                </a:solidFill>
                <a:latin typeface="GE Dinar Two" pitchFamily="18" charset="-78"/>
                <a:ea typeface="GE Dinar Two" pitchFamily="18" charset="-78"/>
                <a:cs typeface="GE Dinar Two" pitchFamily="18" charset="-78"/>
              </a:rPr>
              <a:t>يتبع)الإصدار الثالث لعام </a:t>
            </a:r>
            <a:r>
              <a:rPr lang="en-US" sz="3600" b="1" dirty="0" smtClean="0">
                <a:solidFill>
                  <a:srgbClr val="C9DAA6"/>
                </a:solidFill>
                <a:latin typeface="GE Dinar Two" pitchFamily="18" charset="-78"/>
                <a:ea typeface="GE Dinar Two" pitchFamily="18" charset="-78"/>
                <a:cs typeface="GE Dinar Two" pitchFamily="18" charset="-78"/>
              </a:rPr>
              <a:t> </a:t>
            </a:r>
            <a:r>
              <a:rPr lang="en-US" sz="3600" b="1" dirty="0" smtClean="0">
                <a:solidFill>
                  <a:srgbClr val="C9DAA6"/>
                </a:solidFill>
                <a:latin typeface="Agency FB" pitchFamily="34" charset="0"/>
                <a:ea typeface="GE Dinar Two" pitchFamily="18" charset="-78"/>
                <a:cs typeface="GE Dinar Two" pitchFamily="18" charset="-78"/>
              </a:rPr>
              <a:t>2000</a:t>
            </a:r>
            <a:endParaRPr lang="en-US" sz="4800" b="1" dirty="0">
              <a:solidFill>
                <a:srgbClr val="C9DAA6"/>
              </a:solidFill>
              <a:latin typeface="Agency FB" pitchFamily="34" charset="0"/>
              <a:ea typeface="GE Dinar Two" pitchFamily="18" charset="-78"/>
              <a:cs typeface="GE Dinar Two" pitchFamily="18" charset="-7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52400"/>
            <a:ext cx="7772400" cy="1015663"/>
          </a:xfrm>
          <a:prstGeom prst="rect">
            <a:avLst/>
          </a:prstGeom>
          <a:noFill/>
        </p:spPr>
        <p:txBody>
          <a:bodyPr wrap="square" rtlCol="1">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العملية</a:t>
            </a:r>
          </a:p>
        </p:txBody>
      </p:sp>
      <p:sp>
        <p:nvSpPr>
          <p:cNvPr id="5" name="مربع نص 4"/>
          <p:cNvSpPr txBox="1"/>
          <p:nvPr/>
        </p:nvSpPr>
        <p:spPr>
          <a:xfrm>
            <a:off x="0" y="1447800"/>
            <a:ext cx="7772401" cy="3416320"/>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العملية هي مجموعة من الأنشطة التي تستخدم موارد وتكون إدارة هذه  الأنشطة بأسلوب يسمح تحويل  </a:t>
            </a:r>
            <a:r>
              <a:rPr lang="ar-SA" sz="3600" dirty="0" err="1" smtClean="0">
                <a:solidFill>
                  <a:srgbClr val="640000"/>
                </a:solidFill>
                <a:latin typeface="GE Dinar Two" pitchFamily="18" charset="-78"/>
                <a:ea typeface="GE Dinar Two" pitchFamily="18" charset="-78"/>
                <a:cs typeface="GE Dinar Two" pitchFamily="18" charset="-78"/>
              </a:rPr>
              <a:t>المدخلات</a:t>
            </a:r>
            <a:r>
              <a:rPr lang="ar-SA" sz="3600" dirty="0" smtClean="0">
                <a:solidFill>
                  <a:srgbClr val="640000"/>
                </a:solidFill>
                <a:latin typeface="GE Dinar Two" pitchFamily="18" charset="-78"/>
                <a:ea typeface="GE Dinar Two" pitchFamily="18" charset="-78"/>
                <a:cs typeface="GE Dinar Two" pitchFamily="18" charset="-78"/>
              </a:rPr>
              <a:t>  إلى مخرجات.</a:t>
            </a:r>
          </a:p>
          <a:p>
            <a:pPr algn="just"/>
            <a:r>
              <a:rPr lang="ar-SA" sz="3600" dirty="0" smtClean="0">
                <a:solidFill>
                  <a:srgbClr val="640000"/>
                </a:solidFill>
                <a:latin typeface="GE Dinar Two" pitchFamily="18" charset="-78"/>
                <a:ea typeface="GE Dinar Two" pitchFamily="18" charset="-78"/>
                <a:cs typeface="GE Dinar Two" pitchFamily="18" charset="-78"/>
              </a:rPr>
              <a:t>ومن الممكن أن يكون مخرج عملية ما مدخلاً لعملية تالية.</a:t>
            </a:r>
          </a:p>
        </p:txBody>
      </p:sp>
      <p:sp>
        <p:nvSpPr>
          <p:cNvPr id="7" name="مربع نص 6"/>
          <p:cNvSpPr txBox="1"/>
          <p:nvPr/>
        </p:nvSpPr>
        <p:spPr>
          <a:xfrm>
            <a:off x="0" y="4724400"/>
            <a:ext cx="7772400" cy="2123658"/>
          </a:xfrm>
          <a:prstGeom prst="rect">
            <a:avLst/>
          </a:prstGeom>
          <a:noFill/>
        </p:spPr>
        <p:txBody>
          <a:bodyPr wrap="square" rtlCol="1">
            <a:spAutoFit/>
          </a:bodyPr>
          <a:lstStyle/>
          <a:p>
            <a:pPr algn="ctr"/>
            <a:r>
              <a:rPr lang="ar-SA" sz="4400" b="1" dirty="0" smtClean="0">
                <a:solidFill>
                  <a:srgbClr val="640000"/>
                </a:solidFill>
                <a:latin typeface="GE Dinar Two" pitchFamily="18" charset="-78"/>
                <a:ea typeface="GE Dinar Two" pitchFamily="18" charset="-78"/>
                <a:cs typeface="GE Dinar Two" pitchFamily="18" charset="-78"/>
              </a:rPr>
              <a:t>إن ضمان فاعلية أداء المنشآت يتأتى من خلال تحديد وإدارة  العمليات</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11"/>
          <p:cNvSpPr txBox="1">
            <a:spLocks noChangeArrowheads="1"/>
          </p:cNvSpPr>
          <p:nvPr/>
        </p:nvSpPr>
        <p:spPr bwMode="auto">
          <a:xfrm>
            <a:off x="0" y="5181600"/>
            <a:ext cx="7772400" cy="1446550"/>
          </a:xfrm>
          <a:prstGeom prst="rect">
            <a:avLst/>
          </a:prstGeom>
          <a:noFill/>
          <a:ln w="9525">
            <a:noFill/>
            <a:miter lim="800000"/>
            <a:headEnd/>
            <a:tailEnd/>
          </a:ln>
          <a:effectLst/>
        </p:spPr>
        <p:txBody>
          <a:bodyPr wrap="square">
            <a:spAutoFit/>
          </a:bodyPr>
          <a:lstStyle/>
          <a:p>
            <a:pPr algn="ctr">
              <a:defRPr/>
            </a:pPr>
            <a:r>
              <a:rPr lang="ar-SA" sz="4400" b="1" dirty="0">
                <a:solidFill>
                  <a:srgbClr val="640000"/>
                </a:solidFill>
                <a:latin typeface="GE Dinar Two" pitchFamily="18" charset="-78"/>
                <a:ea typeface="GE Dinar Two" pitchFamily="18" charset="-78"/>
                <a:cs typeface="GE Dinar Two" pitchFamily="18" charset="-78"/>
              </a:rPr>
              <a:t>تحسين الفعالية للعملية عبر مقاييس </a:t>
            </a:r>
            <a:r>
              <a:rPr lang="ar-SA" sz="4400" b="1" dirty="0" smtClean="0">
                <a:solidFill>
                  <a:srgbClr val="640000"/>
                </a:solidFill>
                <a:latin typeface="GE Dinar Two" pitchFamily="18" charset="-78"/>
                <a:ea typeface="GE Dinar Two" pitchFamily="18" charset="-78"/>
                <a:cs typeface="GE Dinar Two" pitchFamily="18" charset="-78"/>
              </a:rPr>
              <a:t>الأداء</a:t>
            </a:r>
            <a:endParaRPr lang="en-US" sz="4400" b="1" dirty="0">
              <a:solidFill>
                <a:srgbClr val="640000"/>
              </a:solidFill>
              <a:latin typeface="GE Dinar Two" pitchFamily="18" charset="-78"/>
              <a:ea typeface="GE Dinar Two" pitchFamily="18" charset="-78"/>
              <a:cs typeface="GE Dinar Two" pitchFamily="18" charset="-78"/>
            </a:endParaRPr>
          </a:p>
        </p:txBody>
      </p:sp>
      <p:sp>
        <p:nvSpPr>
          <p:cNvPr id="5" name="مربع نص 4"/>
          <p:cNvSpPr txBox="1"/>
          <p:nvPr/>
        </p:nvSpPr>
        <p:spPr>
          <a:xfrm>
            <a:off x="0" y="762000"/>
            <a:ext cx="7772400" cy="1015663"/>
          </a:xfrm>
          <a:prstGeom prst="rect">
            <a:avLst/>
          </a:prstGeom>
          <a:noFill/>
        </p:spPr>
        <p:txBody>
          <a:bodyPr wrap="square" rtlCol="1">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منهج العملية </a:t>
            </a:r>
            <a:endParaRPr lang="ar-SA" sz="6000" dirty="0">
              <a:solidFill>
                <a:srgbClr val="640000"/>
              </a:solidFill>
              <a:latin typeface="GE Dinar Two" pitchFamily="18" charset="-78"/>
              <a:ea typeface="GE Dinar Two" pitchFamily="18" charset="-78"/>
              <a:cs typeface="GE Dinar Two" pitchFamily="18" charset="-78"/>
            </a:endParaRPr>
          </a:p>
        </p:txBody>
      </p:sp>
      <p:sp>
        <p:nvSpPr>
          <p:cNvPr id="7" name="مربع نص 6"/>
          <p:cNvSpPr txBox="1"/>
          <p:nvPr/>
        </p:nvSpPr>
        <p:spPr>
          <a:xfrm>
            <a:off x="0" y="2209800"/>
            <a:ext cx="7772401" cy="2308324"/>
          </a:xfrm>
          <a:prstGeom prst="rect">
            <a:avLst/>
          </a:prstGeom>
          <a:noFill/>
        </p:spPr>
        <p:txBody>
          <a:bodyPr wrap="square" rtlCol="1">
            <a:spAutoFit/>
          </a:bodyPr>
          <a:lstStyle/>
          <a:p>
            <a:pPr>
              <a:buFont typeface="Arial" pitchFamily="34" charset="0"/>
              <a:buChar char="•"/>
            </a:pPr>
            <a:r>
              <a:rPr lang="ar-SA" sz="3600" dirty="0" smtClean="0">
                <a:solidFill>
                  <a:srgbClr val="640000"/>
                </a:solidFill>
                <a:latin typeface="GE Dinar Two" pitchFamily="18" charset="-78"/>
                <a:ea typeface="GE Dinar Two" pitchFamily="18" charset="-78"/>
                <a:cs typeface="GE Dinar Two" pitchFamily="18" charset="-78"/>
              </a:rPr>
              <a:t>تطبيق نظام من العمليات داخل المنشأة</a:t>
            </a:r>
          </a:p>
          <a:p>
            <a:pPr>
              <a:buFont typeface="Arial" pitchFamily="34" charset="0"/>
              <a:buChar char="•"/>
            </a:pPr>
            <a:r>
              <a:rPr lang="ar-SA" sz="3600" dirty="0" smtClean="0">
                <a:solidFill>
                  <a:srgbClr val="640000"/>
                </a:solidFill>
                <a:latin typeface="GE Dinar Two" pitchFamily="18" charset="-78"/>
                <a:ea typeface="GE Dinar Two" pitchFamily="18" charset="-78"/>
                <a:cs typeface="GE Dinar Two" pitchFamily="18" charset="-78"/>
              </a:rPr>
              <a:t>تحديد العمليات والتداخلات بينها</a:t>
            </a:r>
          </a:p>
          <a:p>
            <a:pPr>
              <a:buFont typeface="Arial" pitchFamily="34" charset="0"/>
              <a:buChar char="•"/>
            </a:pPr>
            <a:r>
              <a:rPr lang="ar-SA" sz="3600" dirty="0" smtClean="0">
                <a:solidFill>
                  <a:srgbClr val="640000"/>
                </a:solidFill>
                <a:latin typeface="GE Dinar Two" pitchFamily="18" charset="-78"/>
                <a:ea typeface="GE Dinar Two" pitchFamily="18" charset="-78"/>
                <a:cs typeface="GE Dinar Two" pitchFamily="18" charset="-78"/>
              </a:rPr>
              <a:t>إدارة العمليات لتحقيق المنتج المرغوب فيه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1219200"/>
            <a:ext cx="7789657" cy="923330"/>
          </a:xfrm>
          <a:prstGeom prst="rect">
            <a:avLst/>
          </a:prstGeom>
          <a:noFill/>
          <a:ln w="9525">
            <a:noFill/>
            <a:miter lim="800000"/>
            <a:headEnd/>
            <a:tailEnd/>
          </a:ln>
        </p:spPr>
        <p:txBody>
          <a:bodyPr wrap="square">
            <a:spAutoFit/>
          </a:bodyPr>
          <a:lstStyle/>
          <a:p>
            <a:pPr algn="ctr"/>
            <a:r>
              <a:rPr lang="en-US"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9000 : 2008</a:t>
            </a:r>
            <a:r>
              <a:rPr lang="ar-SA"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ISO</a:t>
            </a:r>
            <a:r>
              <a:rPr lang="ar-SA" sz="5400" b="1" dirty="0" smtClean="0">
                <a:solidFill>
                  <a:schemeClr val="accent3">
                    <a:lumMod val="75000"/>
                  </a:schemeClr>
                </a:solidFill>
                <a:latin typeface="Agency FB" pitchFamily="34" charset="0"/>
                <a:cs typeface="DecoType Naskh Variants" pitchFamily="2" charset="-78"/>
              </a:rPr>
              <a:t> </a:t>
            </a:r>
          </a:p>
        </p:txBody>
      </p:sp>
      <p:sp>
        <p:nvSpPr>
          <p:cNvPr id="9" name="Text Box 9"/>
          <p:cNvSpPr txBox="1">
            <a:spLocks noChangeArrowheads="1"/>
          </p:cNvSpPr>
          <p:nvPr/>
        </p:nvSpPr>
        <p:spPr bwMode="auto">
          <a:xfrm>
            <a:off x="990600" y="381000"/>
            <a:ext cx="6781800" cy="923330"/>
          </a:xfrm>
          <a:prstGeom prst="rect">
            <a:avLst/>
          </a:prstGeom>
          <a:noFill/>
          <a:ln w="9525">
            <a:noFill/>
            <a:miter lim="800000"/>
            <a:headEnd/>
            <a:tailEnd/>
          </a:ln>
          <a:effectLst/>
        </p:spPr>
        <p:txBody>
          <a:bodyPr wrap="square">
            <a:spAutoFit/>
          </a:bodyPr>
          <a:lstStyle/>
          <a:p>
            <a:pPr>
              <a:defRPr/>
            </a:pPr>
            <a:r>
              <a:rPr lang="ar-SA" sz="4800" dirty="0" smtClean="0">
                <a:solidFill>
                  <a:srgbClr val="003300"/>
                </a:solidFill>
                <a:cs typeface="DecoType Naskh Variants" pitchFamily="2" charset="-78"/>
              </a:rPr>
              <a:t> </a:t>
            </a: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الإصدار الرابع لعام</a:t>
            </a:r>
            <a:r>
              <a:rPr lang="ar-SA" sz="4800" dirty="0" smtClean="0">
                <a:solidFill>
                  <a:srgbClr val="003300"/>
                </a:solidFill>
                <a:cs typeface="DecoType Naskh Variants" pitchFamily="2" charset="-78"/>
              </a:rPr>
              <a:t> </a:t>
            </a:r>
            <a:r>
              <a:rPr lang="en-US" sz="4800" dirty="0" smtClean="0">
                <a:solidFill>
                  <a:srgbClr val="003300"/>
                </a:solidFill>
                <a:cs typeface="DecoType Naskh Variants" pitchFamily="2" charset="-78"/>
              </a:rPr>
              <a:t> </a:t>
            </a:r>
            <a:r>
              <a:rPr lang="en-US" sz="5400" b="1" dirty="0" smtClean="0">
                <a:solidFill>
                  <a:schemeClr val="accent3">
                    <a:lumMod val="75000"/>
                  </a:schemeClr>
                </a:solidFill>
                <a:latin typeface="Agency FB" pitchFamily="34" charset="0"/>
                <a:cs typeface="DecoType Naskh Variants" pitchFamily="2" charset="-78"/>
              </a:rPr>
              <a:t>2008</a:t>
            </a:r>
            <a:endParaRPr lang="en-US" sz="5400" b="1" dirty="0">
              <a:solidFill>
                <a:schemeClr val="accent3">
                  <a:lumMod val="75000"/>
                </a:schemeClr>
              </a:solidFill>
              <a:latin typeface="Agency FB" pitchFamily="34" charset="0"/>
              <a:cs typeface="DecoType Naskh Variants" pitchFamily="2" charset="-78"/>
            </a:endParaRPr>
          </a:p>
        </p:txBody>
      </p:sp>
      <p:sp>
        <p:nvSpPr>
          <p:cNvPr id="7" name="Text Box 11"/>
          <p:cNvSpPr txBox="1">
            <a:spLocks noChangeArrowheads="1"/>
          </p:cNvSpPr>
          <p:nvPr/>
        </p:nvSpPr>
        <p:spPr bwMode="auto">
          <a:xfrm>
            <a:off x="0" y="2438400"/>
            <a:ext cx="7772400" cy="3416320"/>
          </a:xfrm>
          <a:prstGeom prst="rect">
            <a:avLst/>
          </a:prstGeom>
          <a:noFill/>
          <a:ln w="9525">
            <a:noFill/>
            <a:miter lim="800000"/>
            <a:headEnd/>
            <a:tailEnd/>
          </a:ln>
          <a:effectLst/>
        </p:spPr>
        <p:txBody>
          <a:bodyPr wrap="square">
            <a:spAutoFit/>
          </a:bodyPr>
          <a:lstStyle/>
          <a:p>
            <a:pPr algn="ctr">
              <a:defRPr/>
            </a:pPr>
            <a:r>
              <a:rPr lang="ar-SA" sz="5400" dirty="0" smtClean="0">
                <a:solidFill>
                  <a:srgbClr val="640000"/>
                </a:solidFill>
                <a:latin typeface="GE Dinar Two" pitchFamily="18" charset="-78"/>
                <a:ea typeface="GE Dinar Two" pitchFamily="18" charset="-78"/>
                <a:cs typeface="GE Dinar Two" pitchFamily="18" charset="-78"/>
              </a:rPr>
              <a:t>قدمت فقط </a:t>
            </a:r>
            <a:r>
              <a:rPr lang="ar-SA" sz="5400" dirty="0">
                <a:solidFill>
                  <a:srgbClr val="640000"/>
                </a:solidFill>
                <a:latin typeface="GE Dinar Two" pitchFamily="18" charset="-78"/>
                <a:ea typeface="GE Dinar Two" pitchFamily="18" charset="-78"/>
                <a:cs typeface="GE Dinar Two" pitchFamily="18" charset="-78"/>
              </a:rPr>
              <a:t>توضيحات </a:t>
            </a:r>
            <a:r>
              <a:rPr lang="ar-SA" sz="5400" dirty="0" smtClean="0">
                <a:solidFill>
                  <a:srgbClr val="640000"/>
                </a:solidFill>
                <a:latin typeface="GE Dinar Two" pitchFamily="18" charset="-78"/>
                <a:ea typeface="GE Dinar Two" pitchFamily="18" charset="-78"/>
                <a:cs typeface="GE Dinar Two" pitchFamily="18" charset="-78"/>
              </a:rPr>
              <a:t>لمتطلبات</a:t>
            </a:r>
          </a:p>
          <a:p>
            <a:pPr algn="ctr">
              <a:defRPr/>
            </a:pPr>
            <a:r>
              <a:rPr lang="ar-SA" sz="5400" dirty="0" smtClean="0">
                <a:solidFill>
                  <a:srgbClr val="640000"/>
                </a:solidFill>
                <a:latin typeface="GE Dinar Two" pitchFamily="18" charset="-78"/>
                <a:ea typeface="GE Dinar Two" pitchFamily="18" charset="-78"/>
                <a:cs typeface="GE Dinar Two" pitchFamily="18" charset="-78"/>
              </a:rPr>
              <a:t>المواصفة القياسية</a:t>
            </a:r>
            <a:endParaRPr lang="ar-SA" sz="5400" dirty="0">
              <a:solidFill>
                <a:srgbClr val="640000"/>
              </a:solidFill>
              <a:latin typeface="GE Dinar Two" pitchFamily="18" charset="-78"/>
              <a:ea typeface="GE Dinar Two" pitchFamily="18" charset="-78"/>
              <a:cs typeface="GE Dinar Two" pitchFamily="18" charset="-78"/>
            </a:endParaRPr>
          </a:p>
          <a:p>
            <a:pPr algn="ctr">
              <a:defRPr/>
            </a:pPr>
            <a:r>
              <a:rPr lang="en-US" sz="5400" b="1" dirty="0">
                <a:solidFill>
                  <a:srgbClr val="640000"/>
                </a:solidFill>
                <a:latin typeface="Agency FB" pitchFamily="34" charset="0"/>
                <a:ea typeface="GE Dinar Two" pitchFamily="18" charset="-78"/>
                <a:cs typeface="GE Dinar Two" pitchFamily="18" charset="-78"/>
              </a:rPr>
              <a:t>ISO 9001 : 2000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ext Box 8"/>
          <p:cNvSpPr txBox="1">
            <a:spLocks noChangeArrowheads="1"/>
          </p:cNvSpPr>
          <p:nvPr/>
        </p:nvSpPr>
        <p:spPr bwMode="auto">
          <a:xfrm>
            <a:off x="0" y="914400"/>
            <a:ext cx="7789657" cy="923330"/>
          </a:xfrm>
          <a:prstGeom prst="rect">
            <a:avLst/>
          </a:prstGeom>
          <a:noFill/>
          <a:ln w="9525">
            <a:noFill/>
            <a:miter lim="800000"/>
            <a:headEnd/>
            <a:tailEnd/>
          </a:ln>
        </p:spPr>
        <p:txBody>
          <a:bodyPr wrap="square">
            <a:spAutoFit/>
          </a:bodyPr>
          <a:lstStyle/>
          <a:p>
            <a:pPr algn="ctr"/>
            <a:r>
              <a:rPr lang="en-US"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9000 : 2015</a:t>
            </a:r>
            <a:r>
              <a:rPr lang="ar-SA" sz="5400" b="1" dirty="0" smtClean="0">
                <a:solidFill>
                  <a:srgbClr val="640000"/>
                </a:solidFill>
                <a:latin typeface="Agency FB" pitchFamily="34" charset="0"/>
                <a:ea typeface="GE Dinar Two" pitchFamily="18" charset="-78"/>
                <a:cs typeface="GE Dinar Two" pitchFamily="18" charset="-78"/>
              </a:rPr>
              <a:t> </a:t>
            </a:r>
            <a:r>
              <a:rPr lang="en-US" sz="5400" b="1" dirty="0" smtClean="0">
                <a:solidFill>
                  <a:schemeClr val="accent3">
                    <a:lumMod val="75000"/>
                  </a:schemeClr>
                </a:solidFill>
                <a:latin typeface="Agency FB" pitchFamily="34" charset="0"/>
                <a:cs typeface="DecoType Naskh Variants" pitchFamily="2" charset="-78"/>
              </a:rPr>
              <a:t>ISO</a:t>
            </a:r>
            <a:r>
              <a:rPr lang="ar-SA" sz="5400" b="1" dirty="0" smtClean="0">
                <a:solidFill>
                  <a:schemeClr val="accent3">
                    <a:lumMod val="75000"/>
                  </a:schemeClr>
                </a:solidFill>
                <a:latin typeface="Agency FB" pitchFamily="34" charset="0"/>
                <a:cs typeface="DecoType Naskh Variants" pitchFamily="2" charset="-78"/>
              </a:rPr>
              <a:t> </a:t>
            </a:r>
          </a:p>
        </p:txBody>
      </p:sp>
      <p:sp>
        <p:nvSpPr>
          <p:cNvPr id="9" name="Text Box 9"/>
          <p:cNvSpPr txBox="1">
            <a:spLocks noChangeArrowheads="1"/>
          </p:cNvSpPr>
          <p:nvPr/>
        </p:nvSpPr>
        <p:spPr bwMode="auto">
          <a:xfrm>
            <a:off x="0" y="76200"/>
            <a:ext cx="7772400" cy="923330"/>
          </a:xfrm>
          <a:prstGeom prst="rect">
            <a:avLst/>
          </a:prstGeom>
          <a:noFill/>
          <a:ln w="9525">
            <a:noFill/>
            <a:miter lim="800000"/>
            <a:headEnd/>
            <a:tailEnd/>
          </a:ln>
          <a:effectLst/>
        </p:spPr>
        <p:txBody>
          <a:bodyPr wrap="square">
            <a:spAutoFit/>
          </a:bodyPr>
          <a:lstStyle/>
          <a:p>
            <a:pPr>
              <a:defRPr/>
            </a:pPr>
            <a:r>
              <a:rPr lang="ar-SA" sz="4800" dirty="0" smtClean="0">
                <a:solidFill>
                  <a:srgbClr val="003300"/>
                </a:solidFill>
                <a:cs typeface="DecoType Naskh Variants" pitchFamily="2" charset="-78"/>
              </a:rPr>
              <a:t> </a:t>
            </a:r>
            <a:r>
              <a:rPr lang="ar-SA" sz="4800" b="1" dirty="0" smtClean="0">
                <a:solidFill>
                  <a:schemeClr val="accent3">
                    <a:lumMod val="75000"/>
                  </a:schemeClr>
                </a:solidFill>
                <a:latin typeface="GE Dinar Two" pitchFamily="18" charset="-78"/>
                <a:ea typeface="GE Dinar Two" pitchFamily="18" charset="-78"/>
                <a:cs typeface="GE Dinar Two" pitchFamily="18" charset="-78"/>
              </a:rPr>
              <a:t>الإصدار الخامس لعام</a:t>
            </a:r>
            <a:r>
              <a:rPr lang="ar-SA" sz="4800" dirty="0" smtClean="0">
                <a:solidFill>
                  <a:srgbClr val="003300"/>
                </a:solidFill>
                <a:cs typeface="DecoType Naskh Variants" pitchFamily="2" charset="-78"/>
              </a:rPr>
              <a:t> </a:t>
            </a:r>
            <a:r>
              <a:rPr lang="en-US" sz="4800" dirty="0" smtClean="0">
                <a:solidFill>
                  <a:srgbClr val="003300"/>
                </a:solidFill>
                <a:cs typeface="DecoType Naskh Variants" pitchFamily="2" charset="-78"/>
              </a:rPr>
              <a:t> </a:t>
            </a:r>
            <a:r>
              <a:rPr lang="en-US" sz="5400" b="1" dirty="0" smtClean="0">
                <a:solidFill>
                  <a:schemeClr val="accent3">
                    <a:lumMod val="75000"/>
                  </a:schemeClr>
                </a:solidFill>
                <a:latin typeface="Agency FB" pitchFamily="34" charset="0"/>
                <a:cs typeface="DecoType Naskh Variants" pitchFamily="2" charset="-78"/>
              </a:rPr>
              <a:t>2015</a:t>
            </a:r>
            <a:endParaRPr lang="en-US" sz="5400" b="1" dirty="0">
              <a:solidFill>
                <a:schemeClr val="accent3">
                  <a:lumMod val="75000"/>
                </a:schemeClr>
              </a:solidFill>
              <a:latin typeface="Agency FB" pitchFamily="34" charset="0"/>
              <a:cs typeface="DecoType Naskh Variants" pitchFamily="2" charset="-78"/>
            </a:endParaRPr>
          </a:p>
        </p:txBody>
      </p:sp>
      <p:pic>
        <p:nvPicPr>
          <p:cNvPr id="8" name="Picture 2"/>
          <p:cNvPicPr>
            <a:picLocks noChangeAspect="1" noChangeArrowheads="1"/>
          </p:cNvPicPr>
          <p:nvPr/>
        </p:nvPicPr>
        <p:blipFill>
          <a:blip r:embed="rId2"/>
          <a:srcRect/>
          <a:stretch>
            <a:fillRect/>
          </a:stretch>
        </p:blipFill>
        <p:spPr bwMode="auto">
          <a:xfrm>
            <a:off x="0" y="1524000"/>
            <a:ext cx="1868812" cy="2814802"/>
          </a:xfrm>
          <a:prstGeom prst="rect">
            <a:avLst/>
          </a:prstGeom>
          <a:noFill/>
          <a:ln w="9525">
            <a:noFill/>
            <a:miter lim="800000"/>
            <a:headEnd/>
            <a:tailEnd/>
          </a:ln>
          <a:effectLst/>
        </p:spPr>
      </p:pic>
      <p:sp>
        <p:nvSpPr>
          <p:cNvPr id="10" name="مستطيل 9"/>
          <p:cNvSpPr/>
          <p:nvPr/>
        </p:nvSpPr>
        <p:spPr>
          <a:xfrm>
            <a:off x="2133600" y="1752600"/>
            <a:ext cx="5562600" cy="2308324"/>
          </a:xfrm>
          <a:prstGeom prst="rect">
            <a:avLst/>
          </a:prstGeom>
        </p:spPr>
        <p:txBody>
          <a:bodyPr wrap="square">
            <a:spAutoFit/>
          </a:bodyPr>
          <a:lstStyle/>
          <a:p>
            <a:pPr algn="just">
              <a:buFont typeface="Wingdings" pitchFamily="2" charset="2"/>
              <a:buChar char="v"/>
            </a:pPr>
            <a:r>
              <a:rPr lang="ar-SA" sz="3600" dirty="0" smtClean="0">
                <a:solidFill>
                  <a:srgbClr val="640000"/>
                </a:solidFill>
                <a:latin typeface="GE Dinar Two" pitchFamily="18" charset="-78"/>
                <a:ea typeface="GE Dinar Two" pitchFamily="18" charset="-78"/>
                <a:cs typeface="GE Dinar Two" pitchFamily="18" charset="-78"/>
              </a:rPr>
              <a:t>إن المواصفة القياسية الدولية </a:t>
            </a:r>
            <a:r>
              <a:rPr lang="en-US" sz="3600" b="1" dirty="0" smtClean="0">
                <a:solidFill>
                  <a:srgbClr val="640000"/>
                </a:solidFill>
                <a:latin typeface="Agency FB" pitchFamily="34" charset="0"/>
                <a:ea typeface="GE Dinar Two" pitchFamily="18" charset="-78"/>
                <a:cs typeface="GE Dinar Two" pitchFamily="18" charset="-78"/>
              </a:rPr>
              <a:t>ISO 9001 </a:t>
            </a:r>
            <a:r>
              <a:rPr lang="ar-SA" sz="3600" b="1" dirty="0" smtClean="0">
                <a:solidFill>
                  <a:srgbClr val="640000"/>
                </a:solidFill>
                <a:latin typeface="Agency FB" pitchFamily="34" charset="0"/>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لم تتغير كثيرا في السنوات </a:t>
            </a:r>
            <a:r>
              <a:rPr lang="ar-SA" sz="3600" dirty="0" err="1" smtClean="0">
                <a:solidFill>
                  <a:srgbClr val="640000"/>
                </a:solidFill>
                <a:latin typeface="GE Dinar Two" pitchFamily="18" charset="-78"/>
                <a:ea typeface="GE Dinar Two" pitchFamily="18" charset="-78"/>
                <a:cs typeface="GE Dinar Two" pitchFamily="18" charset="-78"/>
              </a:rPr>
              <a:t>الـ</a:t>
            </a:r>
            <a:r>
              <a:rPr lang="ar-SA" sz="3600" dirty="0" smtClean="0">
                <a:solidFill>
                  <a:srgbClr val="640000"/>
                </a:solidFill>
                <a:latin typeface="GE Dinar Two" pitchFamily="18" charset="-78"/>
                <a:ea typeface="GE Dinar Two" pitchFamily="18" charset="-78"/>
                <a:cs typeface="GE Dinar Two" pitchFamily="18" charset="-78"/>
              </a:rPr>
              <a:t> </a:t>
            </a:r>
            <a:r>
              <a:rPr lang="en-US" sz="3600" b="1" dirty="0" smtClean="0">
                <a:solidFill>
                  <a:srgbClr val="640000"/>
                </a:solidFill>
                <a:latin typeface="Agency FB" pitchFamily="34" charset="0"/>
                <a:ea typeface="GE Dinar Two" pitchFamily="18" charset="-78"/>
                <a:cs typeface="GE Dinar Two" pitchFamily="18" charset="-78"/>
              </a:rPr>
              <a:t>15</a:t>
            </a:r>
            <a:r>
              <a:rPr lang="en-US" sz="3600" dirty="0" smtClean="0">
                <a:solidFill>
                  <a:srgbClr val="640000"/>
                </a:solidFill>
                <a:latin typeface="Agency FB" pitchFamily="34" charset="0"/>
                <a:ea typeface="GE Dinar Two" pitchFamily="18" charset="-78"/>
                <a:cs typeface="GE Dinar Two" pitchFamily="18" charset="-78"/>
              </a:rPr>
              <a:t> </a:t>
            </a:r>
            <a:r>
              <a:rPr lang="ar-SA" sz="3600" dirty="0" smtClean="0">
                <a:solidFill>
                  <a:srgbClr val="640000"/>
                </a:solidFill>
                <a:latin typeface="Agency FB" pitchFamily="34" charset="0"/>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الماضية.</a:t>
            </a:r>
          </a:p>
        </p:txBody>
      </p:sp>
      <p:sp>
        <p:nvSpPr>
          <p:cNvPr id="11" name="مربع نص 10"/>
          <p:cNvSpPr txBox="1"/>
          <p:nvPr/>
        </p:nvSpPr>
        <p:spPr>
          <a:xfrm>
            <a:off x="7848600" y="0"/>
            <a:ext cx="1295400" cy="1246495"/>
          </a:xfrm>
          <a:prstGeom prst="rect">
            <a:avLst/>
          </a:prstGeom>
          <a:noFill/>
        </p:spPr>
        <p:txBody>
          <a:bodyPr wrap="square" rtlCol="1">
            <a:spAutoFit/>
          </a:bodyPr>
          <a:lstStyle/>
          <a:p>
            <a:pPr algn="l" rtl="0"/>
            <a:r>
              <a:rPr lang="en-US" sz="500" dirty="0" smtClean="0"/>
              <a:t>ISO 9001 hasn't changed much in the last 15 years... until now! ISO 9001:2015 is</a:t>
            </a:r>
          </a:p>
          <a:p>
            <a:pPr algn="l" rtl="0"/>
            <a:r>
              <a:rPr lang="en-US" sz="500" dirty="0" smtClean="0"/>
              <a:t> a MAJOR revision. A LOT has changed. Requirements have been added and </a:t>
            </a:r>
          </a:p>
          <a:p>
            <a:pPr algn="l" rtl="0"/>
            <a:r>
              <a:rPr lang="en-US" sz="500" dirty="0" smtClean="0"/>
              <a:t>removed. Content has shifted to different sections and clauses. ISO 9001:2015</a:t>
            </a:r>
          </a:p>
          <a:p>
            <a:pPr algn="l" rtl="0"/>
            <a:r>
              <a:rPr lang="en-US" sz="500" dirty="0" smtClean="0"/>
              <a:t> is built upon a completely different structure with </a:t>
            </a:r>
            <a:r>
              <a:rPr lang="en-US" sz="400" dirty="0" smtClean="0"/>
              <a:t>the</a:t>
            </a:r>
            <a:r>
              <a:rPr lang="en-US" sz="500" dirty="0" smtClean="0"/>
              <a:t> adoption of Annex SL. </a:t>
            </a:r>
          </a:p>
          <a:p>
            <a:pPr algn="l" rtl="0"/>
            <a:r>
              <a:rPr lang="en-US" sz="500" dirty="0" smtClean="0"/>
              <a:t>This may seem like a lot to take in, and it is. </a:t>
            </a:r>
          </a:p>
          <a:p>
            <a:pPr algn="l" rtl="0"/>
            <a:r>
              <a:rPr lang="en-US" sz="500" dirty="0" smtClean="0"/>
              <a:t>Fortunately, bestselling author Craig Cochran has translated ISO 9001:2015 into plain</a:t>
            </a:r>
          </a:p>
          <a:p>
            <a:pPr algn="l" rtl="0"/>
            <a:r>
              <a:rPr lang="en-US" sz="500" dirty="0" smtClean="0"/>
              <a:t> English </a:t>
            </a:r>
            <a:endParaRPr lang="ar-SA" sz="500" dirty="0" smtClean="0"/>
          </a:p>
          <a:p>
            <a:pPr algn="l" rtl="0"/>
            <a:endParaRPr lang="ar-SA" sz="500" dirty="0"/>
          </a:p>
        </p:txBody>
      </p:sp>
      <p:sp>
        <p:nvSpPr>
          <p:cNvPr id="13" name="مستطيل 12"/>
          <p:cNvSpPr/>
          <p:nvPr/>
        </p:nvSpPr>
        <p:spPr>
          <a:xfrm>
            <a:off x="0" y="4026456"/>
            <a:ext cx="7772400" cy="2554545"/>
          </a:xfrm>
          <a:prstGeom prst="rect">
            <a:avLst/>
          </a:prstGeom>
        </p:spPr>
        <p:txBody>
          <a:bodyPr wrap="square">
            <a:spAutoFit/>
          </a:bodyPr>
          <a:lstStyle/>
          <a:p>
            <a:pPr algn="just">
              <a:buFont typeface="Wingdings" pitchFamily="2" charset="2"/>
              <a:buChar char="v"/>
            </a:pPr>
            <a:r>
              <a:rPr lang="ar-SA" sz="4000" dirty="0" smtClean="0">
                <a:solidFill>
                  <a:srgbClr val="640000"/>
                </a:solidFill>
                <a:latin typeface="GE Dinar Two" pitchFamily="18" charset="-78"/>
                <a:ea typeface="GE Dinar Two" pitchFamily="18" charset="-78"/>
                <a:cs typeface="GE Dinar Two" pitchFamily="18" charset="-78"/>
              </a:rPr>
              <a:t>إن المواصفة الدولية</a:t>
            </a:r>
          </a:p>
          <a:p>
            <a:pPr algn="ctr"/>
            <a:r>
              <a:rPr lang="ar-SA" sz="4000" dirty="0" smtClean="0">
                <a:solidFill>
                  <a:srgbClr val="640000"/>
                </a:solidFill>
                <a:latin typeface="GE Dinar Two" pitchFamily="18" charset="-78"/>
                <a:ea typeface="GE Dinar Two" pitchFamily="18" charset="-78"/>
                <a:cs typeface="GE Dinar Two" pitchFamily="18" charset="-78"/>
              </a:rPr>
              <a:t> </a:t>
            </a:r>
            <a:r>
              <a:rPr lang="en-US" sz="4000" b="1" dirty="0" smtClean="0">
                <a:solidFill>
                  <a:srgbClr val="640000"/>
                </a:solidFill>
                <a:latin typeface="Agency FB" pitchFamily="34" charset="0"/>
                <a:ea typeface="GE Dinar Two" pitchFamily="18" charset="-78"/>
                <a:cs typeface="GE Dinar Two" pitchFamily="18" charset="-78"/>
              </a:rPr>
              <a:t>ISO 9001 : 2015</a:t>
            </a:r>
            <a:r>
              <a:rPr lang="ar-SA" sz="4000" b="1" dirty="0" smtClean="0">
                <a:solidFill>
                  <a:srgbClr val="640000"/>
                </a:solidFill>
                <a:latin typeface="Agency FB" pitchFamily="34" charset="0"/>
                <a:ea typeface="GE Dinar Two" pitchFamily="18" charset="-78"/>
                <a:cs typeface="GE Dinar Two" pitchFamily="18" charset="-78"/>
              </a:rPr>
              <a:t> </a:t>
            </a:r>
          </a:p>
          <a:p>
            <a:pPr algn="just"/>
            <a:r>
              <a:rPr lang="ar-SA" sz="4000" dirty="0" smtClean="0">
                <a:solidFill>
                  <a:srgbClr val="640000"/>
                </a:solidFill>
                <a:latin typeface="GE Dinar Two" pitchFamily="18" charset="-78"/>
                <a:ea typeface="GE Dinar Two" pitchFamily="18" charset="-78"/>
                <a:cs typeface="GE Dinar Two" pitchFamily="18" charset="-78"/>
              </a:rPr>
              <a:t>هي مراجعة رئيسية للمواصفات السابقة.</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Picture 2"/>
          <p:cNvPicPr>
            <a:picLocks noChangeAspect="1" noChangeArrowheads="1"/>
          </p:cNvPicPr>
          <p:nvPr/>
        </p:nvPicPr>
        <p:blipFill>
          <a:blip r:embed="rId2">
            <a:lum bright="70000" contrast="-70000"/>
          </a:blip>
          <a:srcRect/>
          <a:stretch>
            <a:fillRect/>
          </a:stretch>
        </p:blipFill>
        <p:spPr bwMode="auto">
          <a:xfrm>
            <a:off x="5715000" y="0"/>
            <a:ext cx="2071176" cy="3119602"/>
          </a:xfrm>
          <a:prstGeom prst="rect">
            <a:avLst/>
          </a:prstGeom>
          <a:noFill/>
          <a:ln w="9525">
            <a:noFill/>
            <a:miter lim="800000"/>
            <a:headEnd/>
            <a:tailEnd/>
          </a:ln>
          <a:effectLst/>
        </p:spPr>
      </p:pic>
      <p:sp>
        <p:nvSpPr>
          <p:cNvPr id="8" name="مربع نص 7"/>
          <p:cNvSpPr txBox="1"/>
          <p:nvPr/>
        </p:nvSpPr>
        <p:spPr>
          <a:xfrm>
            <a:off x="7848600" y="0"/>
            <a:ext cx="1295400" cy="1246495"/>
          </a:xfrm>
          <a:prstGeom prst="rect">
            <a:avLst/>
          </a:prstGeom>
          <a:noFill/>
        </p:spPr>
        <p:txBody>
          <a:bodyPr wrap="square" rtlCol="1">
            <a:spAutoFit/>
          </a:bodyPr>
          <a:lstStyle/>
          <a:p>
            <a:pPr algn="l" rtl="0"/>
            <a:r>
              <a:rPr lang="en-US" sz="500" dirty="0" smtClean="0"/>
              <a:t>ISO 9001 hasn't changed much in the last 15 years... until now! ISO 9001:2015 is</a:t>
            </a:r>
          </a:p>
          <a:p>
            <a:pPr algn="l" rtl="0"/>
            <a:r>
              <a:rPr lang="en-US" sz="500" dirty="0" smtClean="0"/>
              <a:t> a MAJOR revision. A LOT has changed. Requirements have been added and </a:t>
            </a:r>
          </a:p>
          <a:p>
            <a:pPr algn="l" rtl="0"/>
            <a:r>
              <a:rPr lang="en-US" sz="500" dirty="0" smtClean="0"/>
              <a:t>removed. Content has shifted to different sections and clauses. ISO 9001:2015</a:t>
            </a:r>
          </a:p>
          <a:p>
            <a:pPr algn="l" rtl="0"/>
            <a:r>
              <a:rPr lang="en-US" sz="500" dirty="0" smtClean="0"/>
              <a:t> is built upon a completely different structure with </a:t>
            </a:r>
            <a:r>
              <a:rPr lang="en-US" sz="400" dirty="0" smtClean="0"/>
              <a:t>the</a:t>
            </a:r>
            <a:r>
              <a:rPr lang="en-US" sz="500" dirty="0" smtClean="0"/>
              <a:t> adoption of Annex SL. </a:t>
            </a:r>
          </a:p>
          <a:p>
            <a:pPr algn="l" rtl="0"/>
            <a:r>
              <a:rPr lang="en-US" sz="500" dirty="0" smtClean="0"/>
              <a:t>This may seem like a lot to take in, and it is. </a:t>
            </a:r>
          </a:p>
          <a:p>
            <a:pPr algn="l" rtl="0"/>
            <a:r>
              <a:rPr lang="en-US" sz="500" dirty="0" smtClean="0"/>
              <a:t>Fortunately, bestselling author Craig Cochran has translated ISO 9001:2015 into plain</a:t>
            </a:r>
          </a:p>
          <a:p>
            <a:pPr algn="l" rtl="0"/>
            <a:r>
              <a:rPr lang="en-US" sz="500" dirty="0" smtClean="0"/>
              <a:t> English </a:t>
            </a:r>
            <a:endParaRPr lang="ar-SA" sz="500" dirty="0" smtClean="0"/>
          </a:p>
          <a:p>
            <a:pPr algn="l" rtl="0"/>
            <a:endParaRPr lang="ar-SA" sz="500" dirty="0"/>
          </a:p>
        </p:txBody>
      </p:sp>
      <p:sp>
        <p:nvSpPr>
          <p:cNvPr id="9" name="مربع نص 8"/>
          <p:cNvSpPr txBox="1"/>
          <p:nvPr/>
        </p:nvSpPr>
        <p:spPr>
          <a:xfrm>
            <a:off x="0" y="4267200"/>
            <a:ext cx="7772399" cy="1323439"/>
          </a:xfrm>
          <a:prstGeom prst="rect">
            <a:avLst/>
          </a:prstGeom>
          <a:noFill/>
        </p:spPr>
        <p:txBody>
          <a:bodyPr wrap="square" rtlCol="1">
            <a:spAutoFit/>
          </a:bodyPr>
          <a:lstStyle/>
          <a:p>
            <a:pPr marL="742950" indent="-742950" algn="just">
              <a:buFont typeface="+mj-lt"/>
              <a:buAutoNum type="arabicPeriod"/>
            </a:pPr>
            <a:r>
              <a:rPr lang="ar-SA" sz="4000" dirty="0" smtClean="0">
                <a:solidFill>
                  <a:srgbClr val="640000"/>
                </a:solidFill>
                <a:latin typeface="GE Dinar Two" pitchFamily="18" charset="-78"/>
                <a:ea typeface="GE Dinar Two" pitchFamily="18" charset="-78"/>
                <a:cs typeface="GE Dinar Two" pitchFamily="18" charset="-78"/>
              </a:rPr>
              <a:t>حيث تم إضافة بعض المتطلبات  الجديدة  وتم حذف بعضها.</a:t>
            </a:r>
          </a:p>
        </p:txBody>
      </p:sp>
      <p:sp>
        <p:nvSpPr>
          <p:cNvPr id="11" name="مستطيل 10"/>
          <p:cNvSpPr/>
          <p:nvPr/>
        </p:nvSpPr>
        <p:spPr>
          <a:xfrm>
            <a:off x="0" y="762000"/>
            <a:ext cx="5715000" cy="1938992"/>
          </a:xfrm>
          <a:prstGeom prst="rect">
            <a:avLst/>
          </a:prstGeom>
        </p:spPr>
        <p:txBody>
          <a:bodyPr wrap="square">
            <a:spAutoFit/>
          </a:bodyPr>
          <a:lstStyle/>
          <a:p>
            <a:pPr algn="just"/>
            <a:r>
              <a:rPr lang="ar-SA" sz="4000" dirty="0" smtClean="0">
                <a:solidFill>
                  <a:srgbClr val="640000"/>
                </a:solidFill>
                <a:latin typeface="GE Dinar Two" pitchFamily="18" charset="-78"/>
                <a:ea typeface="GE Dinar Two" pitchFamily="18" charset="-78"/>
                <a:cs typeface="GE Dinar Two" pitchFamily="18" charset="-78"/>
              </a:rPr>
              <a:t>لقد تم  تغيير الكثير من الأمور من الإصدار الرابع  إلى الإصدار الخامس.</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Picture 2"/>
          <p:cNvPicPr>
            <a:picLocks noChangeAspect="1" noChangeArrowheads="1"/>
          </p:cNvPicPr>
          <p:nvPr/>
        </p:nvPicPr>
        <p:blipFill>
          <a:blip r:embed="rId2">
            <a:lum bright="70000" contrast="-70000"/>
          </a:blip>
          <a:srcRect/>
          <a:stretch>
            <a:fillRect/>
          </a:stretch>
        </p:blipFill>
        <p:spPr bwMode="auto">
          <a:xfrm>
            <a:off x="5715000" y="0"/>
            <a:ext cx="2071176" cy="3119602"/>
          </a:xfrm>
          <a:prstGeom prst="rect">
            <a:avLst/>
          </a:prstGeom>
          <a:noFill/>
          <a:ln w="9525">
            <a:noFill/>
            <a:miter lim="800000"/>
            <a:headEnd/>
            <a:tailEnd/>
          </a:ln>
          <a:effectLst/>
        </p:spPr>
      </p:pic>
      <p:sp>
        <p:nvSpPr>
          <p:cNvPr id="8" name="مربع نص 7"/>
          <p:cNvSpPr txBox="1"/>
          <p:nvPr/>
        </p:nvSpPr>
        <p:spPr>
          <a:xfrm>
            <a:off x="7848600" y="0"/>
            <a:ext cx="1295400" cy="1246495"/>
          </a:xfrm>
          <a:prstGeom prst="rect">
            <a:avLst/>
          </a:prstGeom>
          <a:noFill/>
        </p:spPr>
        <p:txBody>
          <a:bodyPr wrap="square" rtlCol="1">
            <a:spAutoFit/>
          </a:bodyPr>
          <a:lstStyle/>
          <a:p>
            <a:pPr algn="l" rtl="0"/>
            <a:r>
              <a:rPr lang="en-US" sz="500" dirty="0" smtClean="0"/>
              <a:t>ISO 9001 hasn't changed much in the last 15 years... until now! ISO 9001:2015 is</a:t>
            </a:r>
          </a:p>
          <a:p>
            <a:pPr algn="l" rtl="0"/>
            <a:r>
              <a:rPr lang="en-US" sz="500" dirty="0" smtClean="0"/>
              <a:t> a MAJOR revision. A LOT has changed. Requirements have been added and </a:t>
            </a:r>
          </a:p>
          <a:p>
            <a:pPr algn="l" rtl="0"/>
            <a:r>
              <a:rPr lang="en-US" sz="500" dirty="0" smtClean="0"/>
              <a:t>removed. Content has shifted to different sections and clauses. ISO 9001:2015</a:t>
            </a:r>
          </a:p>
          <a:p>
            <a:pPr algn="l" rtl="0"/>
            <a:r>
              <a:rPr lang="en-US" sz="500" dirty="0" smtClean="0"/>
              <a:t> is built upon a completely different structure with </a:t>
            </a:r>
            <a:r>
              <a:rPr lang="en-US" sz="400" dirty="0" smtClean="0"/>
              <a:t>the</a:t>
            </a:r>
            <a:r>
              <a:rPr lang="en-US" sz="500" dirty="0" smtClean="0"/>
              <a:t> adoption of Annex SL. </a:t>
            </a:r>
          </a:p>
          <a:p>
            <a:pPr algn="l" rtl="0"/>
            <a:r>
              <a:rPr lang="en-US" sz="500" dirty="0" smtClean="0"/>
              <a:t>This may seem like a lot to take in, and it is. </a:t>
            </a:r>
          </a:p>
          <a:p>
            <a:pPr algn="l" rtl="0"/>
            <a:r>
              <a:rPr lang="en-US" sz="500" dirty="0" smtClean="0"/>
              <a:t>Fortunately, bestselling author Craig Cochran has translated ISO 9001:2015 into plain</a:t>
            </a:r>
          </a:p>
          <a:p>
            <a:pPr algn="l" rtl="0"/>
            <a:r>
              <a:rPr lang="en-US" sz="500" dirty="0" smtClean="0"/>
              <a:t> English </a:t>
            </a:r>
            <a:endParaRPr lang="ar-SA" sz="500" dirty="0" smtClean="0"/>
          </a:p>
          <a:p>
            <a:pPr algn="l" rtl="0"/>
            <a:endParaRPr lang="ar-SA" sz="500" dirty="0"/>
          </a:p>
        </p:txBody>
      </p:sp>
      <p:sp>
        <p:nvSpPr>
          <p:cNvPr id="9" name="مربع نص 8"/>
          <p:cNvSpPr txBox="1"/>
          <p:nvPr/>
        </p:nvSpPr>
        <p:spPr>
          <a:xfrm>
            <a:off x="-1" y="0"/>
            <a:ext cx="5638801" cy="2554545"/>
          </a:xfrm>
          <a:prstGeom prst="rect">
            <a:avLst/>
          </a:prstGeom>
          <a:noFill/>
        </p:spPr>
        <p:txBody>
          <a:bodyPr wrap="square" rtlCol="1">
            <a:spAutoFit/>
          </a:bodyPr>
          <a:lstStyle/>
          <a:p>
            <a:pPr marL="514350" indent="-514350" algn="just">
              <a:buFont typeface="+mj-lt"/>
              <a:buAutoNum type="arabicPeriod" startAt="2"/>
            </a:pPr>
            <a:r>
              <a:rPr lang="ar-SA" sz="3200" dirty="0" smtClean="0">
                <a:solidFill>
                  <a:srgbClr val="640000"/>
                </a:solidFill>
                <a:latin typeface="GE Dinar Two" pitchFamily="18" charset="-78"/>
                <a:ea typeface="GE Dinar Two" pitchFamily="18" charset="-78"/>
                <a:cs typeface="GE Dinar Two" pitchFamily="18" charset="-78"/>
              </a:rPr>
              <a:t>كما وتم نقل محتويات بعض المتطلبات أو بعض المتطلبات الفرعية إلى متطلبات أخرى </a:t>
            </a:r>
          </a:p>
          <a:p>
            <a:pPr algn="just"/>
            <a:r>
              <a:rPr lang="ar-SA" sz="3200" dirty="0" smtClean="0">
                <a:solidFill>
                  <a:srgbClr val="640000"/>
                </a:solidFill>
                <a:latin typeface="GE Dinar Two" pitchFamily="18" charset="-78"/>
                <a:ea typeface="GE Dinar Two" pitchFamily="18" charset="-78"/>
                <a:cs typeface="GE Dinar Two" pitchFamily="18" charset="-78"/>
              </a:rPr>
              <a:t>أو متطلبات فرعية أخرى.</a:t>
            </a:r>
          </a:p>
        </p:txBody>
      </p:sp>
      <p:sp>
        <p:nvSpPr>
          <p:cNvPr id="10" name="مربع نص 9"/>
          <p:cNvSpPr txBox="1"/>
          <p:nvPr/>
        </p:nvSpPr>
        <p:spPr>
          <a:xfrm>
            <a:off x="132942" y="3200400"/>
            <a:ext cx="7566495" cy="3539430"/>
          </a:xfrm>
          <a:prstGeom prst="rect">
            <a:avLst/>
          </a:prstGeom>
          <a:noFill/>
        </p:spPr>
        <p:txBody>
          <a:bodyPr wrap="none" rtlCol="1">
            <a:spAutoFit/>
          </a:bodyPr>
          <a:lstStyle/>
          <a:p>
            <a:pPr marL="514350" indent="-514350" algn="just">
              <a:buFont typeface="+mj-lt"/>
              <a:buAutoNum type="arabicPeriod" startAt="3"/>
            </a:pPr>
            <a:r>
              <a:rPr lang="ar-SA" sz="3200" dirty="0" smtClean="0">
                <a:solidFill>
                  <a:srgbClr val="640000"/>
                </a:solidFill>
                <a:latin typeface="GE Dinar Two" pitchFamily="18" charset="-78"/>
                <a:ea typeface="GE Dinar Two" pitchFamily="18" charset="-78"/>
                <a:cs typeface="GE Dinar Two" pitchFamily="18" charset="-78"/>
              </a:rPr>
              <a:t>كما أنه تم بناء متطلبات المواصفة</a:t>
            </a:r>
          </a:p>
          <a:p>
            <a:pPr marL="514350" indent="-514350"/>
            <a:r>
              <a:rPr lang="ar-SA" sz="3200" dirty="0" smtClean="0">
                <a:solidFill>
                  <a:srgbClr val="640000"/>
                </a:solidFill>
                <a:latin typeface="GE Dinar Two" pitchFamily="18" charset="-78"/>
                <a:ea typeface="GE Dinar Two" pitchFamily="18" charset="-78"/>
                <a:cs typeface="GE Dinar Two" pitchFamily="18" charset="-78"/>
              </a:rPr>
              <a:t> القياسية  الدولية </a:t>
            </a:r>
          </a:p>
          <a:p>
            <a:pPr algn="ctr"/>
            <a:r>
              <a:rPr lang="en-US" sz="4400" b="1" dirty="0" smtClean="0">
                <a:solidFill>
                  <a:srgbClr val="640000"/>
                </a:solidFill>
                <a:latin typeface="Agency FB" pitchFamily="34" charset="0"/>
                <a:ea typeface="GE Dinar Two" pitchFamily="18" charset="-78"/>
                <a:cs typeface="GE Dinar Two" pitchFamily="18" charset="-78"/>
              </a:rPr>
              <a:t>ISO 9001 : 2015</a:t>
            </a:r>
            <a:endParaRPr lang="ar-SA" sz="4400" b="1" dirty="0" smtClean="0">
              <a:solidFill>
                <a:srgbClr val="640000"/>
              </a:solidFill>
              <a:latin typeface="Agency FB" pitchFamily="34" charset="0"/>
              <a:ea typeface="GE Dinar Two" pitchFamily="18" charset="-78"/>
              <a:cs typeface="GE Dinar Two" pitchFamily="18" charset="-78"/>
            </a:endParaRPr>
          </a:p>
          <a:p>
            <a:r>
              <a:rPr lang="ar-SA" sz="3200" dirty="0" smtClean="0">
                <a:solidFill>
                  <a:srgbClr val="640000"/>
                </a:solidFill>
                <a:latin typeface="GE Dinar Two" pitchFamily="18" charset="-78"/>
                <a:ea typeface="GE Dinar Two" pitchFamily="18" charset="-78"/>
                <a:cs typeface="GE Dinar Two" pitchFamily="18" charset="-78"/>
              </a:rPr>
              <a:t>بهيكلية جديدة تنطبق على جميع المواصفات</a:t>
            </a:r>
          </a:p>
          <a:p>
            <a:r>
              <a:rPr lang="ar-SA" sz="3200" dirty="0" smtClean="0">
                <a:solidFill>
                  <a:srgbClr val="640000"/>
                </a:solidFill>
                <a:latin typeface="GE Dinar Two" pitchFamily="18" charset="-78"/>
                <a:ea typeface="GE Dinar Two" pitchFamily="18" charset="-78"/>
                <a:cs typeface="GE Dinar Two" pitchFamily="18" charset="-78"/>
              </a:rPr>
              <a:t> التي  تصدرها المنظمة الدولية </a:t>
            </a:r>
            <a:r>
              <a:rPr lang="en-US" sz="4000" b="1" dirty="0" smtClean="0">
                <a:solidFill>
                  <a:srgbClr val="640000"/>
                </a:solidFill>
                <a:latin typeface="Agency FB" pitchFamily="34" charset="0"/>
                <a:ea typeface="GE Dinar Two" pitchFamily="18" charset="-78"/>
                <a:cs typeface="GE Dinar Two" pitchFamily="18" charset="-78"/>
              </a:rPr>
              <a:t>ISO</a:t>
            </a:r>
            <a:endParaRPr lang="ar-SA" sz="4000" b="1" dirty="0" smtClean="0">
              <a:solidFill>
                <a:srgbClr val="640000"/>
              </a:solidFill>
              <a:latin typeface="Agency FB" pitchFamily="34" charset="0"/>
              <a:ea typeface="GE Dinar Two" pitchFamily="18" charset="-78"/>
              <a:cs typeface="GE Dinar Two" pitchFamily="18" charset="-78"/>
            </a:endParaRPr>
          </a:p>
          <a:p>
            <a:r>
              <a:rPr lang="en-US" sz="4000" b="1" dirty="0" smtClean="0">
                <a:solidFill>
                  <a:srgbClr val="640000"/>
                </a:solidFill>
                <a:latin typeface="Agency FB" pitchFamily="34" charset="0"/>
                <a:ea typeface="GE Dinar Two" pitchFamily="18" charset="-78"/>
                <a:cs typeface="GE Dinar Two" pitchFamily="18" charset="-78"/>
              </a:rPr>
              <a:t>ISO 9001:2015</a:t>
            </a:r>
            <a:r>
              <a:rPr lang="en-US" sz="3200" dirty="0" smtClean="0"/>
              <a:t> </a:t>
            </a:r>
            <a:r>
              <a:rPr lang="en-US" sz="3200" b="1" dirty="0" smtClean="0">
                <a:solidFill>
                  <a:srgbClr val="640000"/>
                </a:solidFill>
                <a:latin typeface="Agency FB" pitchFamily="34" charset="0"/>
                <a:ea typeface="GE Dinar Two" pitchFamily="18" charset="-78"/>
                <a:cs typeface="GE Dinar Two" pitchFamily="18" charset="-78"/>
              </a:rPr>
              <a:t>HAS A</a:t>
            </a:r>
            <a:r>
              <a:rPr lang="en-US" sz="3200" dirty="0" smtClean="0"/>
              <a:t> </a:t>
            </a:r>
            <a:r>
              <a:rPr lang="en-US" sz="4400" b="1" dirty="0" smtClean="0">
                <a:solidFill>
                  <a:srgbClr val="640000"/>
                </a:solidFill>
                <a:latin typeface="Agency FB" pitchFamily="34" charset="0"/>
                <a:ea typeface="GE Dinar Two" pitchFamily="18" charset="-78"/>
                <a:cs typeface="GE Dinar Two" pitchFamily="18" charset="-78"/>
              </a:rPr>
              <a:t>HIGH</a:t>
            </a:r>
            <a:r>
              <a:rPr lang="en-US" sz="3200" b="1" dirty="0" smtClean="0">
                <a:solidFill>
                  <a:srgbClr val="640000"/>
                </a:solidFill>
                <a:latin typeface="Agency FB" pitchFamily="34" charset="0"/>
                <a:ea typeface="GE Dinar Two" pitchFamily="18" charset="-78"/>
                <a:cs typeface="GE Dinar Two" pitchFamily="18" charset="-78"/>
              </a:rPr>
              <a:t> LEVEL STRUCTURE</a:t>
            </a:r>
            <a:endParaRPr lang="ar-SA" sz="3200" b="1" dirty="0" smtClean="0">
              <a:solidFill>
                <a:srgbClr val="640000"/>
              </a:solidFill>
              <a:latin typeface="Agency FB" pitchFamily="34" charset="0"/>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Picture 10" descr="http://phoenixschool-sy.com/files/image/TQM/TQM2.JPG"/>
          <p:cNvPicPr>
            <a:picLocks noChangeAspect="1" noChangeArrowheads="1"/>
          </p:cNvPicPr>
          <p:nvPr/>
        </p:nvPicPr>
        <p:blipFill>
          <a:blip r:embed="rId2" cstate="print"/>
          <a:srcRect/>
          <a:stretch>
            <a:fillRect/>
          </a:stretch>
        </p:blipFill>
        <p:spPr bwMode="auto">
          <a:xfrm>
            <a:off x="0" y="6248400"/>
            <a:ext cx="814006" cy="609600"/>
          </a:xfrm>
          <a:prstGeom prst="rect">
            <a:avLst/>
          </a:prstGeom>
          <a:noFill/>
        </p:spPr>
      </p:pic>
      <p:pic>
        <p:nvPicPr>
          <p:cNvPr id="5" name="صورة 4" descr="download.jpg"/>
          <p:cNvPicPr>
            <a:picLocks noChangeAspect="1"/>
          </p:cNvPicPr>
          <p:nvPr/>
        </p:nvPicPr>
        <p:blipFill>
          <a:blip r:embed="rId3"/>
          <a:stretch>
            <a:fillRect/>
          </a:stretch>
        </p:blipFill>
        <p:spPr>
          <a:xfrm>
            <a:off x="0" y="0"/>
            <a:ext cx="3019425" cy="1514475"/>
          </a:xfrm>
          <a:prstGeom prst="rect">
            <a:avLst/>
          </a:prstGeom>
        </p:spPr>
      </p:pic>
      <p:pic>
        <p:nvPicPr>
          <p:cNvPr id="7" name="صورة 6" descr="pdca.jpg"/>
          <p:cNvPicPr>
            <a:picLocks noChangeAspect="1"/>
          </p:cNvPicPr>
          <p:nvPr/>
        </p:nvPicPr>
        <p:blipFill>
          <a:blip r:embed="rId4">
            <a:clrChange>
              <a:clrFrom>
                <a:srgbClr val="FFFFFF"/>
              </a:clrFrom>
              <a:clrTo>
                <a:srgbClr val="FFFFFF">
                  <a:alpha val="0"/>
                </a:srgbClr>
              </a:clrTo>
            </a:clrChange>
          </a:blip>
          <a:stretch>
            <a:fillRect/>
          </a:stretch>
        </p:blipFill>
        <p:spPr>
          <a:xfrm>
            <a:off x="3200400" y="-57150"/>
            <a:ext cx="4648200" cy="3486150"/>
          </a:xfrm>
          <a:prstGeom prst="rect">
            <a:avLst/>
          </a:prstGeom>
        </p:spPr>
      </p:pic>
      <p:pic>
        <p:nvPicPr>
          <p:cNvPr id="8" name="Picture 4" descr="نتيجة بحث الصور عن ‪deming cycle‬‏"/>
          <p:cNvPicPr>
            <a:picLocks noChangeAspect="1" noChangeArrowheads="1"/>
          </p:cNvPicPr>
          <p:nvPr/>
        </p:nvPicPr>
        <p:blipFill>
          <a:blip r:embed="rId5"/>
          <a:srcRect/>
          <a:stretch>
            <a:fillRect/>
          </a:stretch>
        </p:blipFill>
        <p:spPr bwMode="auto">
          <a:xfrm>
            <a:off x="76200" y="2514600"/>
            <a:ext cx="3581400" cy="365279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143362" name="Picture 2" descr="ØµÙØ±Ø© Ø°Ø§Øª ØµÙØ©"/>
          <p:cNvPicPr>
            <a:picLocks noChangeAspect="1" noChangeArrowheads="1"/>
          </p:cNvPicPr>
          <p:nvPr/>
        </p:nvPicPr>
        <p:blipFill>
          <a:blip r:embed="rId2"/>
          <a:srcRect/>
          <a:stretch>
            <a:fillRect/>
          </a:stretch>
        </p:blipFill>
        <p:spPr bwMode="auto">
          <a:xfrm>
            <a:off x="0" y="1524000"/>
            <a:ext cx="7696200" cy="386955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Title 3"/>
          <p:cNvSpPr txBox="1">
            <a:spLocks/>
          </p:cNvSpPr>
          <p:nvPr/>
        </p:nvSpPr>
        <p:spPr>
          <a:xfrm>
            <a:off x="0" y="228600"/>
            <a:ext cx="7772400" cy="792162"/>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LY" sz="4800" b="0" i="0" u="none" strike="noStrike" kern="1200" cap="none" spc="0" normalizeH="0" baseline="0" noProof="0" dirty="0" smtClean="0">
                <a:ln>
                  <a:noFill/>
                </a:ln>
                <a:solidFill>
                  <a:srgbClr val="640000"/>
                </a:solidFill>
                <a:effectLst/>
                <a:uLnTx/>
                <a:uFillTx/>
                <a:latin typeface="Arial" pitchFamily="34" charset="0"/>
                <a:ea typeface="+mn-ea"/>
                <a:cs typeface="DecoType Naskh Variants" pitchFamily="2" charset="-78"/>
              </a:rPr>
              <a:t>مبادئ إدارة الجودة</a:t>
            </a:r>
            <a:endParaRPr kumimoji="0" lang="ar-LY" sz="4800" b="0" i="0" u="none" strike="noStrike" kern="1200" cap="none" spc="0" normalizeH="0" baseline="0" noProof="0" dirty="0">
              <a:ln>
                <a:noFill/>
              </a:ln>
              <a:solidFill>
                <a:srgbClr val="640000"/>
              </a:solidFill>
              <a:effectLst/>
              <a:uLnTx/>
              <a:uFillTx/>
              <a:latin typeface="Arial" pitchFamily="34" charset="0"/>
              <a:ea typeface="+mn-ea"/>
              <a:cs typeface="DecoType Naskh Variants" pitchFamily="2" charset="-78"/>
            </a:endParaRPr>
          </a:p>
        </p:txBody>
      </p:sp>
      <p:graphicFrame>
        <p:nvGraphicFramePr>
          <p:cNvPr id="5" name="Content Placeholder 7"/>
          <p:cNvGraphicFramePr>
            <a:graphicFrameLocks/>
          </p:cNvGraphicFramePr>
          <p:nvPr/>
        </p:nvGraphicFramePr>
        <p:xfrm>
          <a:off x="228600" y="1143001"/>
          <a:ext cx="7391400" cy="5500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507623"/>
            <a:ext cx="7772402" cy="5816977"/>
          </a:xfrm>
          <a:prstGeom prst="rect">
            <a:avLst/>
          </a:prstGeom>
          <a:noFill/>
        </p:spPr>
        <p:txBody>
          <a:bodyPr wrap="square" rtlCol="1">
            <a:spAutoFit/>
          </a:bodyPr>
          <a:lstStyle/>
          <a:p>
            <a:pPr algn="just"/>
            <a:endParaRPr lang="ar-SA" sz="1400" dirty="0" smtClean="0">
              <a:latin typeface="GE Dinar Two" pitchFamily="18" charset="-78"/>
              <a:ea typeface="GE Dinar Two" pitchFamily="18" charset="-78"/>
              <a:cs typeface="GE Dinar Two" pitchFamily="18" charset="-78"/>
            </a:endParaRPr>
          </a:p>
          <a:p>
            <a:pPr algn="just"/>
            <a:r>
              <a:rPr lang="ar-SA" sz="3600" dirty="0">
                <a:solidFill>
                  <a:srgbClr val="FFD1D1"/>
                </a:solidFill>
                <a:latin typeface="GE Dinar Two" pitchFamily="18" charset="-78"/>
                <a:ea typeface="GE Dinar Two" pitchFamily="18" charset="-78"/>
                <a:cs typeface="GE Dinar Two" pitchFamily="18" charset="-78"/>
              </a:rPr>
              <a:t>(تابع)المنظمة الدولية للمعايير (آيزو)</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بالرغم من أن منظمة الآيزو تعرّف عن نفسها كمنظمة غير حكومية، </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ولكن  قدرتها على وضع المعايير التي تتحوّل عادة إلى قوانين (إما عن طريق المعاهدات  أو  المعايير الوطنية) تجعلها أكثر قوة من معظم المنظمات غير</a:t>
            </a:r>
          </a:p>
          <a:p>
            <a:pPr algn="just"/>
            <a:r>
              <a:rPr lang="ar-SA" sz="2800" dirty="0" smtClean="0">
                <a:solidFill>
                  <a:srgbClr val="640000"/>
                </a:solidFill>
                <a:latin typeface="GE Dinar Two" pitchFamily="18" charset="-78"/>
                <a:ea typeface="GE Dinar Two" pitchFamily="18" charset="-78"/>
                <a:cs typeface="GE Dinar Two" pitchFamily="18" charset="-78"/>
              </a:rPr>
              <a:t> الحكومية.</a:t>
            </a:r>
          </a:p>
          <a:p>
            <a:pPr algn="just"/>
            <a:endParaRPr lang="ar-SA" sz="2800" dirty="0" smtClean="0">
              <a:solidFill>
                <a:srgbClr val="640000"/>
              </a:solidFill>
              <a:latin typeface="GE Dinar Two" pitchFamily="18" charset="-78"/>
              <a:ea typeface="GE Dinar Two" pitchFamily="18" charset="-78"/>
              <a:cs typeface="GE Dinar Two" pitchFamily="18" charset="-78"/>
            </a:endParaRPr>
          </a:p>
          <a:p>
            <a:pPr algn="just"/>
            <a:endParaRPr lang="ar-SA" sz="1400" dirty="0" smtClean="0">
              <a:latin typeface="GE Dinar Two" pitchFamily="18" charset="-78"/>
              <a:ea typeface="GE Dinar Two" pitchFamily="18" charset="-78"/>
              <a:cs typeface="GE Dinar Two" pitchFamily="18" charset="-78"/>
            </a:endParaRPr>
          </a:p>
          <a:p>
            <a:pPr algn="just"/>
            <a:r>
              <a:rPr lang="ar-SA" sz="2800" dirty="0" smtClean="0">
                <a:solidFill>
                  <a:srgbClr val="640000"/>
                </a:solidFill>
                <a:latin typeface="GE Dinar Two" pitchFamily="18" charset="-78"/>
                <a:ea typeface="GE Dinar Two" pitchFamily="18" charset="-78"/>
                <a:cs typeface="GE Dinar Two" pitchFamily="18" charset="-78"/>
              </a:rPr>
              <a:t> تؤلّف منظمة الآيزو عمليّا حلف ذو صلات قوية مع الحكومات.</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057400"/>
            <a:ext cx="7772400" cy="2769989"/>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متطلبات</a:t>
            </a:r>
          </a:p>
          <a:p>
            <a:pPr algn="ctr"/>
            <a:r>
              <a:rPr lang="ar-SA" sz="6000" dirty="0" smtClean="0">
                <a:solidFill>
                  <a:srgbClr val="640000"/>
                </a:solidFill>
                <a:latin typeface="GE Dinar Two" pitchFamily="18" charset="-78"/>
                <a:ea typeface="GE Dinar Two" pitchFamily="18" charset="-78"/>
                <a:cs typeface="GE Dinar Two" pitchFamily="18" charset="-78"/>
              </a:rPr>
              <a:t>المواصفة الدولية</a:t>
            </a:r>
          </a:p>
          <a:p>
            <a:pPr algn="ctr"/>
            <a:r>
              <a:rPr lang="en-US" sz="5400" b="1" dirty="0" smtClean="0">
                <a:solidFill>
                  <a:srgbClr val="640000"/>
                </a:solidFill>
                <a:latin typeface="Agency FB" pitchFamily="34" charset="0"/>
                <a:ea typeface="GE Dinar Two" pitchFamily="18" charset="-78"/>
                <a:cs typeface="GE Dinar Two" pitchFamily="18" charset="-78"/>
              </a:rPr>
              <a:t>ISO 9001 : 2015</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152400"/>
            <a:ext cx="7772400" cy="6432530"/>
          </a:xfrm>
          <a:prstGeom prst="rect">
            <a:avLst/>
          </a:prstGeom>
        </p:spPr>
        <p:txBody>
          <a:bodyPr wrap="square">
            <a:spAutoFit/>
          </a:bodyPr>
          <a:lstStyle/>
          <a:p>
            <a:r>
              <a:rPr lang="ar-SA" sz="3200" b="1" dirty="0" smtClean="0">
                <a:solidFill>
                  <a:schemeClr val="accent3">
                    <a:lumMod val="50000"/>
                  </a:schemeClr>
                </a:solidFill>
                <a:latin typeface="GE Dinar Two" pitchFamily="18" charset="-78"/>
                <a:ea typeface="GE Dinar Two" pitchFamily="18" charset="-78"/>
                <a:cs typeface="GE Dinar Two" pitchFamily="18" charset="-78"/>
              </a:rPr>
              <a:t>المحتويات</a:t>
            </a:r>
          </a:p>
          <a:p>
            <a:endParaRPr lang="ar-SA" sz="1200" dirty="0" smtClean="0">
              <a:solidFill>
                <a:srgbClr val="640000"/>
              </a:solidFill>
              <a:latin typeface="GE Dinar Two" pitchFamily="18" charset="-78"/>
              <a:ea typeface="GE Dinar Two" pitchFamily="18" charset="-78"/>
              <a:cs typeface="GE Dinar Two" pitchFamily="18" charset="-78"/>
            </a:endParaRPr>
          </a:p>
          <a:p>
            <a:r>
              <a:rPr lang="ar-SA" sz="3200" dirty="0" smtClean="0">
                <a:solidFill>
                  <a:srgbClr val="640000"/>
                </a:solidFill>
                <a:latin typeface="GE Dinar Two" pitchFamily="18" charset="-78"/>
                <a:ea typeface="GE Dinar Two" pitchFamily="18" charset="-78"/>
                <a:cs typeface="GE Dinar Two" pitchFamily="18" charset="-78"/>
              </a:rPr>
              <a:t>-تمهيد</a:t>
            </a:r>
          </a:p>
          <a:p>
            <a:endParaRPr lang="ar-SA" sz="1200" dirty="0" smtClean="0">
              <a:solidFill>
                <a:srgbClr val="640000"/>
              </a:solidFill>
              <a:latin typeface="GE Dinar Two" pitchFamily="18" charset="-78"/>
              <a:ea typeface="GE Dinar Two" pitchFamily="18" charset="-78"/>
              <a:cs typeface="GE Dinar Two" pitchFamily="18" charset="-78"/>
            </a:endParaRPr>
          </a:p>
          <a:p>
            <a:pPr>
              <a:buFontTx/>
              <a:buChar char="-"/>
            </a:pPr>
            <a:r>
              <a:rPr lang="ar-SA" sz="3200" dirty="0" smtClean="0">
                <a:solidFill>
                  <a:srgbClr val="640000"/>
                </a:solidFill>
                <a:latin typeface="GE Dinar Two" pitchFamily="18" charset="-78"/>
                <a:ea typeface="GE Dinar Two" pitchFamily="18" charset="-78"/>
                <a:cs typeface="GE Dinar Two" pitchFamily="18" charset="-78"/>
              </a:rPr>
              <a:t>مقدمة</a:t>
            </a:r>
          </a:p>
          <a:p>
            <a:pPr lvl="2"/>
            <a:r>
              <a:rPr lang="en-US" sz="2800" b="1" dirty="0" smtClean="0">
                <a:solidFill>
                  <a:srgbClr val="640000"/>
                </a:solidFill>
                <a:latin typeface="Agency FB" pitchFamily="34" charset="0"/>
                <a:cs typeface="DecoType Naskh Variants" pitchFamily="2" charset="-78"/>
              </a:rPr>
              <a:t>0.1</a:t>
            </a:r>
            <a:r>
              <a:rPr lang="ar-SA" sz="2800" dirty="0" smtClean="0">
                <a:solidFill>
                  <a:srgbClr val="640000"/>
                </a:solidFill>
                <a:cs typeface="DecoType Naskh Variants" pitchFamily="2" charset="-78"/>
              </a:rPr>
              <a:t> </a:t>
            </a:r>
            <a:r>
              <a:rPr lang="ar-SA" sz="2400" dirty="0" smtClean="0">
                <a:solidFill>
                  <a:srgbClr val="640000"/>
                </a:solidFill>
                <a:latin typeface="GE Dinar Two" pitchFamily="18" charset="-78"/>
                <a:ea typeface="GE Dinar Two" pitchFamily="18" charset="-78"/>
                <a:cs typeface="GE Dinar Two" pitchFamily="18" charset="-78"/>
              </a:rPr>
              <a:t>عام</a:t>
            </a:r>
          </a:p>
          <a:p>
            <a:pPr lvl="2"/>
            <a:r>
              <a:rPr lang="en-US" sz="2800" b="1" dirty="0" smtClean="0">
                <a:solidFill>
                  <a:srgbClr val="640000"/>
                </a:solidFill>
                <a:latin typeface="Agency FB" pitchFamily="34" charset="0"/>
                <a:cs typeface="DecoType Naskh Variants" pitchFamily="2" charset="-78"/>
              </a:rPr>
              <a:t>02</a:t>
            </a:r>
            <a:r>
              <a:rPr lang="ar-SA" sz="2800" dirty="0" smtClean="0">
                <a:solidFill>
                  <a:srgbClr val="640000"/>
                </a:solidFill>
                <a:cs typeface="DecoType Naskh Variants" pitchFamily="2" charset="-78"/>
              </a:rPr>
              <a:t> </a:t>
            </a:r>
            <a:r>
              <a:rPr lang="ar-SA" sz="2400" dirty="0" smtClean="0">
                <a:solidFill>
                  <a:srgbClr val="640000"/>
                </a:solidFill>
                <a:latin typeface="GE Dinar Two" pitchFamily="18" charset="-78"/>
                <a:ea typeface="GE Dinar Two" pitchFamily="18" charset="-78"/>
                <a:cs typeface="GE Dinar Two" pitchFamily="18" charset="-78"/>
              </a:rPr>
              <a:t>مبادئ إدارة الجودة</a:t>
            </a:r>
          </a:p>
          <a:p>
            <a:pPr lvl="2"/>
            <a:r>
              <a:rPr lang="en-US" sz="2800" b="1" dirty="0" smtClean="0">
                <a:solidFill>
                  <a:srgbClr val="640000"/>
                </a:solidFill>
                <a:latin typeface="Agency FB" pitchFamily="34" charset="0"/>
                <a:cs typeface="DecoType Naskh Variants" pitchFamily="2" charset="-78"/>
              </a:rPr>
              <a:t>0.3</a:t>
            </a:r>
            <a:r>
              <a:rPr lang="ar-SA" sz="2400" dirty="0" smtClean="0">
                <a:solidFill>
                  <a:srgbClr val="640000"/>
                </a:solidFill>
                <a:latin typeface="GE Dinar Two" pitchFamily="18" charset="-78"/>
                <a:ea typeface="GE Dinar Two" pitchFamily="18" charset="-78"/>
                <a:cs typeface="GE Dinar Two" pitchFamily="18" charset="-78"/>
              </a:rPr>
              <a:t>منهج العملية</a:t>
            </a:r>
          </a:p>
          <a:p>
            <a:pPr lvl="2"/>
            <a:r>
              <a:rPr lang="ar-SA" sz="24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0.3.1</a:t>
            </a:r>
            <a:r>
              <a:rPr lang="ar-SA" sz="2400" dirty="0" smtClean="0">
                <a:solidFill>
                  <a:srgbClr val="640000"/>
                </a:solidFill>
                <a:cs typeface="DecoType Naskh Variants" pitchFamily="2" charset="-78"/>
              </a:rPr>
              <a:t> </a:t>
            </a:r>
            <a:r>
              <a:rPr lang="ar-SA" sz="2400" dirty="0" smtClean="0">
                <a:solidFill>
                  <a:srgbClr val="640000"/>
                </a:solidFill>
                <a:latin typeface="GE Dinar Two" pitchFamily="18" charset="-78"/>
                <a:ea typeface="GE Dinar Two" pitchFamily="18" charset="-78"/>
                <a:cs typeface="GE Dinar Two" pitchFamily="18" charset="-78"/>
              </a:rPr>
              <a:t>عام</a:t>
            </a:r>
          </a:p>
          <a:p>
            <a:pPr lvl="2"/>
            <a:r>
              <a:rPr lang="ar-SA" sz="24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0.3.2</a:t>
            </a:r>
            <a:r>
              <a:rPr lang="ar-SA" sz="2800" dirty="0" smtClean="0">
                <a:solidFill>
                  <a:srgbClr val="640000"/>
                </a:solidFill>
                <a:cs typeface="DecoType Naskh Variants" pitchFamily="2" charset="-78"/>
              </a:rPr>
              <a:t> </a:t>
            </a:r>
            <a:r>
              <a:rPr lang="ar-SA" sz="2400" dirty="0" smtClean="0">
                <a:solidFill>
                  <a:srgbClr val="640000"/>
                </a:solidFill>
                <a:latin typeface="GE Dinar Two" pitchFamily="18" charset="-78"/>
                <a:ea typeface="GE Dinar Two" pitchFamily="18" charset="-78"/>
                <a:cs typeface="GE Dinar Two" pitchFamily="18" charset="-78"/>
              </a:rPr>
              <a:t>حلقة خطط – نفذ - إفحص – أفعل</a:t>
            </a:r>
          </a:p>
          <a:p>
            <a:pPr lvl="2"/>
            <a:r>
              <a:rPr lang="ar-SA" sz="24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0.3.3</a:t>
            </a:r>
            <a:r>
              <a:rPr lang="ar-SA" sz="2400" dirty="0" smtClean="0">
                <a:solidFill>
                  <a:srgbClr val="640000"/>
                </a:solidFill>
                <a:cs typeface="DecoType Naskh Variants" pitchFamily="2" charset="-78"/>
              </a:rPr>
              <a:t> </a:t>
            </a:r>
            <a:r>
              <a:rPr lang="ar-SA" sz="2400" dirty="0" smtClean="0">
                <a:solidFill>
                  <a:srgbClr val="640000"/>
                </a:solidFill>
                <a:latin typeface="GE Dinar Two" pitchFamily="18" charset="-78"/>
                <a:ea typeface="GE Dinar Two" pitchFamily="18" charset="-78"/>
                <a:cs typeface="GE Dinar Two" pitchFamily="18" charset="-78"/>
              </a:rPr>
              <a:t>التفكير القائم على المخاطر</a:t>
            </a:r>
          </a:p>
          <a:p>
            <a:pPr lvl="2"/>
            <a:r>
              <a:rPr lang="en-US" sz="2800" dirty="0" smtClean="0">
                <a:solidFill>
                  <a:srgbClr val="640000"/>
                </a:solidFill>
                <a:latin typeface="Agency FB" pitchFamily="34" charset="0"/>
                <a:cs typeface="DecoType Naskh Variants" pitchFamily="2" charset="-78"/>
              </a:rPr>
              <a:t> </a:t>
            </a:r>
            <a:r>
              <a:rPr lang="en-US" sz="2800" b="1" dirty="0" smtClean="0">
                <a:solidFill>
                  <a:srgbClr val="640000"/>
                </a:solidFill>
                <a:latin typeface="Agency FB" pitchFamily="34" charset="0"/>
                <a:cs typeface="DecoType Naskh Variants" pitchFamily="2" charset="-78"/>
              </a:rPr>
              <a:t>0.4</a:t>
            </a:r>
            <a:r>
              <a:rPr lang="ar-SA" sz="2400" dirty="0" smtClean="0">
                <a:solidFill>
                  <a:srgbClr val="640000"/>
                </a:solidFill>
                <a:latin typeface="GE Dinar Two" pitchFamily="18" charset="-78"/>
                <a:ea typeface="GE Dinar Two" pitchFamily="18" charset="-78"/>
                <a:cs typeface="GE Dinar Two" pitchFamily="18" charset="-78"/>
              </a:rPr>
              <a:t>العلاقة مع معايير نظام إدارة أخرى</a:t>
            </a:r>
          </a:p>
          <a:p>
            <a:pPr lvl="2"/>
            <a:r>
              <a:rPr lang="en-US" sz="3600" b="1" dirty="0" smtClean="0">
                <a:solidFill>
                  <a:srgbClr val="640000"/>
                </a:solidFill>
                <a:latin typeface="Agency FB" pitchFamily="34" charset="0"/>
                <a:cs typeface="DecoType Naskh Variants" pitchFamily="2" charset="-78"/>
              </a:rPr>
              <a:t>01</a:t>
            </a:r>
            <a:r>
              <a:rPr lang="ar-SA" sz="3600" dirty="0" smtClean="0">
                <a:solidFill>
                  <a:srgbClr val="640000"/>
                </a:solidFill>
                <a:cs typeface="DecoType Naskh Variants" pitchFamily="2" charset="-78"/>
              </a:rPr>
              <a:t> </a:t>
            </a:r>
            <a:r>
              <a:rPr lang="ar-SA" sz="3200" dirty="0" smtClean="0">
                <a:solidFill>
                  <a:srgbClr val="640000"/>
                </a:solidFill>
                <a:latin typeface="GE Dinar Two" pitchFamily="18" charset="-78"/>
                <a:ea typeface="GE Dinar Two" pitchFamily="18" charset="-78"/>
                <a:cs typeface="GE Dinar Two" pitchFamily="18" charset="-78"/>
              </a:rPr>
              <a:t>المجال</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ea typeface="GE Dinar Two" pitchFamily="18" charset="-78"/>
                <a:cs typeface="GE Dinar Two" pitchFamily="18" charset="-78"/>
              </a:rPr>
              <a:t>02</a:t>
            </a:r>
            <a:r>
              <a:rPr lang="ar-SA" sz="3200" dirty="0" smtClean="0">
                <a:solidFill>
                  <a:srgbClr val="640000"/>
                </a:solidFill>
                <a:latin typeface="GE Dinar Two" pitchFamily="18" charset="-78"/>
                <a:ea typeface="GE Dinar Two" pitchFamily="18" charset="-78"/>
                <a:cs typeface="GE Dinar Two" pitchFamily="18" charset="-78"/>
              </a:rPr>
              <a:t>المراجع القياسية</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03</a:t>
            </a:r>
            <a:r>
              <a:rPr lang="ar-SA" sz="3200" dirty="0" smtClean="0">
                <a:solidFill>
                  <a:srgbClr val="640000"/>
                </a:solidFill>
                <a:latin typeface="GE Dinar Two" pitchFamily="18" charset="-78"/>
                <a:ea typeface="GE Dinar Two" pitchFamily="18" charset="-78"/>
                <a:cs typeface="GE Dinar Two" pitchFamily="18" charset="-78"/>
              </a:rPr>
              <a:t>المصطلحات </a:t>
            </a:r>
            <a:r>
              <a:rPr lang="ar-SA" sz="3200" dirty="0" err="1" smtClean="0">
                <a:solidFill>
                  <a:srgbClr val="640000"/>
                </a:solidFill>
                <a:latin typeface="GE Dinar Two" pitchFamily="18" charset="-78"/>
                <a:ea typeface="GE Dinar Two" pitchFamily="18" charset="-78"/>
                <a:cs typeface="GE Dinar Two" pitchFamily="18" charset="-78"/>
              </a:rPr>
              <a:t>و</a:t>
            </a:r>
            <a:r>
              <a:rPr lang="ar-SA" sz="3200" dirty="0" smtClean="0">
                <a:solidFill>
                  <a:srgbClr val="640000"/>
                </a:solidFill>
                <a:latin typeface="GE Dinar Two" pitchFamily="18" charset="-78"/>
                <a:ea typeface="GE Dinar Two" pitchFamily="18" charset="-78"/>
                <a:cs typeface="GE Dinar Two" pitchFamily="18" charset="-78"/>
              </a:rPr>
              <a:t>  </a:t>
            </a:r>
            <a:r>
              <a:rPr lang="ar-SA" sz="3200" dirty="0" err="1" smtClean="0">
                <a:solidFill>
                  <a:srgbClr val="640000"/>
                </a:solidFill>
                <a:latin typeface="GE Dinar Two" pitchFamily="18" charset="-78"/>
                <a:ea typeface="GE Dinar Two" pitchFamily="18" charset="-78"/>
                <a:cs typeface="GE Dinar Two" pitchFamily="18" charset="-78"/>
              </a:rPr>
              <a:t>التعاريف</a:t>
            </a:r>
            <a:endParaRPr lang="ar-SA" sz="32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762000"/>
            <a:ext cx="7772400" cy="3170099"/>
          </a:xfrm>
          <a:prstGeom prst="rect">
            <a:avLst/>
          </a:prstGeom>
          <a:solidFill>
            <a:schemeClr val="bg1">
              <a:alpha val="0"/>
            </a:schemeClr>
          </a:solidFill>
        </p:spPr>
        <p:txBody>
          <a:bodyPr wrap="square" rtlCol="1">
            <a:spAutoFit/>
          </a:bodyPr>
          <a:lstStyle/>
          <a:p>
            <a:r>
              <a:rPr lang="en-US" sz="3600" b="1" dirty="0" smtClean="0">
                <a:solidFill>
                  <a:srgbClr val="640000"/>
                </a:solidFill>
                <a:latin typeface="Agency FB" pitchFamily="34" charset="0"/>
                <a:cs typeface="DecoType Naskh Variants" pitchFamily="2" charset="-78"/>
              </a:rPr>
              <a:t>04</a:t>
            </a:r>
            <a:r>
              <a:rPr lang="ar-SA" sz="3200" dirty="0" smtClean="0">
                <a:solidFill>
                  <a:srgbClr val="640000"/>
                </a:solidFill>
                <a:latin typeface="GE Dinar Two" pitchFamily="18" charset="-78"/>
                <a:ea typeface="GE Dinar Two" pitchFamily="18" charset="-78"/>
                <a:cs typeface="GE Dinar Two" pitchFamily="18" charset="-78"/>
              </a:rPr>
              <a:t>سياق المنظمة</a:t>
            </a:r>
          </a:p>
          <a:p>
            <a:r>
              <a:rPr lang="ar-SA" sz="3200" dirty="0" smtClean="0">
                <a:solidFill>
                  <a:srgbClr val="640000"/>
                </a:solidFill>
                <a:cs typeface="DecoType Naskh Variants" pitchFamily="2" charset="-78"/>
              </a:rPr>
              <a:t>	</a:t>
            </a:r>
            <a:r>
              <a:rPr lang="en-US" sz="3200" b="1" dirty="0" smtClean="0">
                <a:solidFill>
                  <a:srgbClr val="640000"/>
                </a:solidFill>
                <a:cs typeface="DecoType Naskh Variants" pitchFamily="2" charset="-78"/>
              </a:rPr>
              <a:t>4.1</a:t>
            </a:r>
            <a:r>
              <a:rPr lang="ar-SA" sz="3200" dirty="0" smtClean="0">
                <a:solidFill>
                  <a:srgbClr val="640000"/>
                </a:solidFill>
                <a:latin typeface="GE Dinar Two" pitchFamily="18" charset="-78"/>
                <a:ea typeface="GE Dinar Two" pitchFamily="18" charset="-78"/>
                <a:cs typeface="GE Dinar Two" pitchFamily="18" charset="-78"/>
              </a:rPr>
              <a:t>فهم المؤسسة وسياقها</a:t>
            </a:r>
          </a:p>
          <a:p>
            <a:r>
              <a:rPr lang="ar-SA" sz="3200" dirty="0" smtClean="0">
                <a:solidFill>
                  <a:srgbClr val="640000"/>
                </a:solidFill>
                <a:cs typeface="DecoType Naskh Variants" pitchFamily="2" charset="-78"/>
              </a:rPr>
              <a:t>	</a:t>
            </a:r>
            <a:r>
              <a:rPr lang="en-US" sz="3200" b="1" dirty="0" smtClean="0">
                <a:solidFill>
                  <a:srgbClr val="640000"/>
                </a:solidFill>
                <a:cs typeface="DecoType Naskh Variants" pitchFamily="2" charset="-78"/>
              </a:rPr>
              <a:t>4.2</a:t>
            </a:r>
            <a:r>
              <a:rPr lang="ar-SA" sz="2400" dirty="0" smtClean="0">
                <a:solidFill>
                  <a:srgbClr val="640000"/>
                </a:solidFill>
                <a:latin typeface="GE Dinar Two" pitchFamily="18" charset="-78"/>
                <a:ea typeface="GE Dinar Two" pitchFamily="18" charset="-78"/>
                <a:cs typeface="GE Dinar Two" pitchFamily="18" charset="-78"/>
              </a:rPr>
              <a:t>فهم احتياجات وتوقعات الجهات صاحبة العلاقة</a:t>
            </a:r>
            <a:endParaRPr lang="ar-SA" sz="3200" dirty="0" smtClean="0">
              <a:solidFill>
                <a:srgbClr val="640000"/>
              </a:solidFill>
              <a:latin typeface="GE Dinar Two" pitchFamily="18" charset="-78"/>
              <a:ea typeface="GE Dinar Two" pitchFamily="18" charset="-78"/>
              <a:cs typeface="GE Dinar Two" pitchFamily="18" charset="-78"/>
            </a:endParaRPr>
          </a:p>
          <a:p>
            <a:r>
              <a:rPr lang="ar-SA" sz="3200" dirty="0" smtClean="0">
                <a:solidFill>
                  <a:srgbClr val="640000"/>
                </a:solidFill>
                <a:cs typeface="DecoType Naskh Variants" pitchFamily="2" charset="-78"/>
              </a:rPr>
              <a:t>	</a:t>
            </a:r>
            <a:r>
              <a:rPr lang="en-US" sz="3200" b="1" dirty="0" smtClean="0">
                <a:solidFill>
                  <a:srgbClr val="640000"/>
                </a:solidFill>
                <a:cs typeface="DecoType Naskh Variants" pitchFamily="2" charset="-78"/>
              </a:rPr>
              <a:t>4.3</a:t>
            </a:r>
            <a:r>
              <a:rPr lang="ar-SA" sz="3200" dirty="0" smtClean="0">
                <a:solidFill>
                  <a:srgbClr val="640000"/>
                </a:solidFill>
                <a:latin typeface="GE Dinar Two" pitchFamily="18" charset="-78"/>
                <a:ea typeface="GE Dinar Two" pitchFamily="18" charset="-78"/>
                <a:cs typeface="GE Dinar Two" pitchFamily="18" charset="-78"/>
              </a:rPr>
              <a:t>تحديد مجال نظام إدارة الجودة</a:t>
            </a:r>
          </a:p>
          <a:p>
            <a:r>
              <a:rPr lang="ar-SA" sz="3200" dirty="0" smtClean="0">
                <a:solidFill>
                  <a:srgbClr val="640000"/>
                </a:solidFill>
                <a:cs typeface="DecoType Naskh Variants" pitchFamily="2" charset="-78"/>
              </a:rPr>
              <a:t>	</a:t>
            </a:r>
            <a:r>
              <a:rPr lang="en-US" sz="3200" b="1" dirty="0" smtClean="0">
                <a:solidFill>
                  <a:srgbClr val="640000"/>
                </a:solidFill>
                <a:cs typeface="DecoType Naskh Variants" pitchFamily="2" charset="-78"/>
              </a:rPr>
              <a:t>4.4</a:t>
            </a:r>
            <a:r>
              <a:rPr lang="ar-SA" sz="2800" dirty="0" smtClean="0">
                <a:solidFill>
                  <a:srgbClr val="640000"/>
                </a:solidFill>
                <a:latin typeface="GE Dinar Two" pitchFamily="18" charset="-78"/>
                <a:ea typeface="GE Dinar Two" pitchFamily="18" charset="-78"/>
                <a:cs typeface="GE Dinar Two" pitchFamily="18" charset="-78"/>
              </a:rPr>
              <a:t>نظام إدارة الجودة وعملياته </a:t>
            </a:r>
            <a:r>
              <a:rPr lang="ar-SA" sz="3200" dirty="0" smtClean="0">
                <a:solidFill>
                  <a:srgbClr val="640000"/>
                </a:solidFill>
                <a:cs typeface="DecoType Naskh Variants" pitchFamily="2" charset="-78"/>
              </a:rPr>
              <a:t>(</a:t>
            </a:r>
            <a:r>
              <a:rPr lang="en-US" sz="3600" dirty="0" smtClean="0">
                <a:solidFill>
                  <a:srgbClr val="640000"/>
                </a:solidFill>
                <a:latin typeface="Agency FB" pitchFamily="34" charset="0"/>
                <a:cs typeface="DecoType Naskh Variants" pitchFamily="2" charset="-78"/>
              </a:rPr>
              <a:t>Processes</a:t>
            </a:r>
            <a:r>
              <a:rPr lang="ar-SA" sz="3200" dirty="0" smtClean="0">
                <a:solidFill>
                  <a:srgbClr val="640000"/>
                </a:solidFill>
                <a:cs typeface="DecoType Naskh Variants" pitchFamily="2" charset="-78"/>
              </a:rPr>
              <a:t>)</a:t>
            </a:r>
          </a:p>
          <a:p>
            <a:endParaRPr lang="ar-SA" sz="3200"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381000"/>
            <a:ext cx="7772400" cy="4893647"/>
          </a:xfrm>
          <a:prstGeom prst="rect">
            <a:avLst/>
          </a:prstGeom>
          <a:solidFill>
            <a:schemeClr val="bg1">
              <a:alpha val="0"/>
            </a:schemeClr>
          </a:solidFill>
        </p:spPr>
        <p:txBody>
          <a:bodyPr wrap="square" rtlCol="1">
            <a:spAutoFit/>
          </a:bodyPr>
          <a:lstStyle/>
          <a:p>
            <a:r>
              <a:rPr lang="en-US" sz="3200" b="1" dirty="0" smtClean="0">
                <a:solidFill>
                  <a:srgbClr val="640000"/>
                </a:solidFill>
                <a:latin typeface="Agency FB" pitchFamily="34" charset="0"/>
                <a:cs typeface="DecoType Naskh Variants" pitchFamily="2" charset="-78"/>
              </a:rPr>
              <a:t>05</a:t>
            </a:r>
            <a:r>
              <a:rPr lang="ar-SA" sz="3200" dirty="0" smtClean="0">
                <a:solidFill>
                  <a:srgbClr val="640000"/>
                </a:solidFill>
                <a:latin typeface="GE Dinar Two" pitchFamily="18" charset="-78"/>
                <a:ea typeface="GE Dinar Two" pitchFamily="18" charset="-78"/>
                <a:cs typeface="GE Dinar Two" pitchFamily="18" charset="-78"/>
              </a:rPr>
              <a:t>القيادة</a:t>
            </a:r>
          </a:p>
          <a:p>
            <a:r>
              <a:rPr lang="ar-SA"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5.1</a:t>
            </a:r>
            <a:r>
              <a:rPr lang="ar-SA" sz="3200" dirty="0" smtClean="0">
                <a:solidFill>
                  <a:srgbClr val="640000"/>
                </a:solidFill>
                <a:latin typeface="GE Dinar Two" pitchFamily="18" charset="-78"/>
                <a:ea typeface="GE Dinar Two" pitchFamily="18" charset="-78"/>
                <a:cs typeface="GE Dinar Two" pitchFamily="18" charset="-78"/>
              </a:rPr>
              <a:t>القيادة والتزامها</a:t>
            </a:r>
          </a:p>
          <a:p>
            <a:r>
              <a:rPr lang="ar-SA"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5.1.1</a:t>
            </a:r>
            <a:r>
              <a:rPr lang="ar-SA" sz="3200" dirty="0" smtClean="0">
                <a:solidFill>
                  <a:srgbClr val="640000"/>
                </a:solidFill>
                <a:latin typeface="GE Dinar Two" pitchFamily="18" charset="-78"/>
                <a:ea typeface="GE Dinar Two" pitchFamily="18" charset="-78"/>
                <a:cs typeface="GE Dinar Two" pitchFamily="18" charset="-78"/>
              </a:rPr>
              <a:t>عام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5.1.2</a:t>
            </a:r>
            <a:r>
              <a:rPr lang="ar-SA" sz="2800" dirty="0" smtClean="0">
                <a:solidFill>
                  <a:srgbClr val="640000"/>
                </a:solidFill>
                <a:latin typeface="GE Dinar Two" pitchFamily="18" charset="-78"/>
                <a:ea typeface="GE Dinar Two" pitchFamily="18" charset="-78"/>
                <a:cs typeface="GE Dinar Two" pitchFamily="18" charset="-78"/>
              </a:rPr>
              <a:t>التركيز على الشرائح المستفيدة</a:t>
            </a:r>
            <a:endParaRPr lang="ar-SA" sz="3200" dirty="0" smtClean="0">
              <a:solidFill>
                <a:srgbClr val="640000"/>
              </a:solidFill>
              <a:latin typeface="GE Dinar Two" pitchFamily="18" charset="-78"/>
              <a:ea typeface="GE Dinar Two" pitchFamily="18" charset="-78"/>
              <a:cs typeface="GE Dinar Two" pitchFamily="18" charset="-78"/>
            </a:endParaRPr>
          </a:p>
          <a:p>
            <a:r>
              <a:rPr lang="ar-SA"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5.2</a:t>
            </a:r>
            <a:r>
              <a:rPr lang="ar-SA" sz="3200" dirty="0" smtClean="0">
                <a:solidFill>
                  <a:srgbClr val="640000"/>
                </a:solidFill>
                <a:latin typeface="GE Dinar Two" pitchFamily="18" charset="-78"/>
                <a:ea typeface="GE Dinar Two" pitchFamily="18" charset="-78"/>
                <a:cs typeface="GE Dinar Two" pitchFamily="18" charset="-78"/>
              </a:rPr>
              <a:t>السياسة</a:t>
            </a:r>
          </a:p>
          <a:p>
            <a:r>
              <a:rPr lang="ar-SA"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5.2.1</a:t>
            </a:r>
            <a:r>
              <a:rPr lang="ar-SA" sz="3200" dirty="0" smtClean="0">
                <a:solidFill>
                  <a:srgbClr val="640000"/>
                </a:solidFill>
                <a:latin typeface="GE Dinar Two" pitchFamily="18" charset="-78"/>
                <a:ea typeface="GE Dinar Two" pitchFamily="18" charset="-78"/>
                <a:cs typeface="GE Dinar Two" pitchFamily="18" charset="-78"/>
              </a:rPr>
              <a:t>إنشاء سياسة الجودة</a:t>
            </a:r>
          </a:p>
          <a:p>
            <a:r>
              <a:rPr lang="ar-SA"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5.2.2</a:t>
            </a:r>
            <a:r>
              <a:rPr lang="ar-SA" sz="3200" dirty="0" smtClean="0">
                <a:solidFill>
                  <a:srgbClr val="640000"/>
                </a:solidFill>
                <a:latin typeface="GE Dinar Two" pitchFamily="18" charset="-78"/>
                <a:ea typeface="GE Dinar Two" pitchFamily="18" charset="-78"/>
                <a:cs typeface="GE Dinar Two" pitchFamily="18" charset="-78"/>
              </a:rPr>
              <a:t>إعلان سياسة الجودة</a:t>
            </a:r>
          </a:p>
          <a:p>
            <a:r>
              <a:rPr lang="ar-SA" sz="3200" dirty="0" smtClean="0">
                <a:solidFill>
                  <a:srgbClr val="640000"/>
                </a:solidFill>
                <a:cs typeface="DecoType Naskh Variants" pitchFamily="2" charset="-78"/>
              </a:rPr>
              <a:t>	</a:t>
            </a:r>
            <a:r>
              <a:rPr lang="en-US" sz="3200" dirty="0" smtClean="0">
                <a:solidFill>
                  <a:srgbClr val="640000"/>
                </a:solidFill>
                <a:cs typeface="DecoType Naskh Variants" pitchFamily="2" charset="-78"/>
              </a:rPr>
              <a:t> </a:t>
            </a:r>
            <a:r>
              <a:rPr lang="en-US" sz="3600" b="1" dirty="0" smtClean="0">
                <a:solidFill>
                  <a:srgbClr val="640000"/>
                </a:solidFill>
                <a:latin typeface="Agency FB" pitchFamily="34" charset="0"/>
                <a:cs typeface="DecoType Naskh Variants" pitchFamily="2" charset="-78"/>
              </a:rPr>
              <a:t>5.3</a:t>
            </a:r>
            <a:r>
              <a:rPr lang="ar-SA" sz="3200" dirty="0" smtClean="0">
                <a:solidFill>
                  <a:srgbClr val="640000"/>
                </a:solidFill>
                <a:latin typeface="GE Dinar Two" pitchFamily="18" charset="-78"/>
                <a:ea typeface="GE Dinar Two" pitchFamily="18" charset="-78"/>
                <a:cs typeface="GE Dinar Two" pitchFamily="18" charset="-78"/>
              </a:rPr>
              <a:t>المهام التنظيمية  والمسؤوليات والصلاحيات</a:t>
            </a:r>
            <a:endParaRPr lang="ar-SA" sz="3200" dirty="0" smtClean="0">
              <a:latin typeface="GE Dinar Two" pitchFamily="18" charset="-78"/>
              <a:ea typeface="GE Dinar Two" pitchFamily="18" charset="-78"/>
              <a:cs typeface="GE Dinar Two" pitchFamily="18" charset="-7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685800"/>
            <a:ext cx="7772400" cy="2062103"/>
          </a:xfrm>
          <a:prstGeom prst="rect">
            <a:avLst/>
          </a:prstGeom>
          <a:solidFill>
            <a:schemeClr val="bg1">
              <a:alpha val="5000"/>
            </a:schemeClr>
          </a:solidFill>
        </p:spPr>
        <p:txBody>
          <a:bodyPr wrap="square" rtlCol="1">
            <a:spAutoFit/>
          </a:bodyPr>
          <a:lstStyle/>
          <a:p>
            <a:r>
              <a:rPr lang="ar-SA" sz="3200" dirty="0" smtClean="0">
                <a:solidFill>
                  <a:srgbClr val="640000"/>
                </a:solidFill>
                <a:cs typeface="DecoType Naskh Variants" pitchFamily="2" charset="-78"/>
              </a:rPr>
              <a:t> </a:t>
            </a:r>
            <a:r>
              <a:rPr lang="en-US" sz="3200" dirty="0" smtClean="0">
                <a:solidFill>
                  <a:srgbClr val="640000"/>
                </a:solidFill>
                <a:latin typeface="Agency FB" pitchFamily="34" charset="0"/>
                <a:cs typeface="DecoType Naskh Variants" pitchFamily="2" charset="-78"/>
              </a:rPr>
              <a:t>06</a:t>
            </a:r>
            <a:r>
              <a:rPr lang="ar-SA" sz="3200" dirty="0" smtClean="0">
                <a:solidFill>
                  <a:srgbClr val="640000"/>
                </a:solidFill>
                <a:latin typeface="GE Dinar Two" pitchFamily="18" charset="-78"/>
                <a:ea typeface="GE Dinar Two" pitchFamily="18" charset="-78"/>
                <a:cs typeface="GE Dinar Two" pitchFamily="18" charset="-78"/>
              </a:rPr>
              <a:t>التخطيط</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6.1</a:t>
            </a:r>
            <a:r>
              <a:rPr lang="ar-SA" sz="2400" dirty="0" smtClean="0">
                <a:solidFill>
                  <a:srgbClr val="640000"/>
                </a:solidFill>
                <a:latin typeface="GE Dinar Two" pitchFamily="18" charset="-78"/>
                <a:ea typeface="GE Dinar Two" pitchFamily="18" charset="-78"/>
                <a:cs typeface="GE Dinar Two" pitchFamily="18" charset="-78"/>
              </a:rPr>
              <a:t>الإجراءات الرامية إلى مواجهة المخاطر والفرص</a:t>
            </a:r>
            <a:endParaRPr lang="ar-SA" sz="3200" dirty="0" smtClean="0">
              <a:solidFill>
                <a:srgbClr val="640000"/>
              </a:solidFill>
              <a:latin typeface="GE Dinar Two" pitchFamily="18" charset="-78"/>
              <a:ea typeface="GE Dinar Two" pitchFamily="18" charset="-78"/>
              <a:cs typeface="GE Dinar Two" pitchFamily="18" charset="-78"/>
            </a:endParaRP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6.2</a:t>
            </a:r>
            <a:r>
              <a:rPr lang="ar-SA" sz="3200" dirty="0" smtClean="0">
                <a:solidFill>
                  <a:srgbClr val="640000"/>
                </a:solidFill>
                <a:latin typeface="GE Dinar Two" pitchFamily="18" charset="-78"/>
                <a:ea typeface="GE Dinar Two" pitchFamily="18" charset="-78"/>
                <a:cs typeface="GE Dinar Two" pitchFamily="18" charset="-78"/>
              </a:rPr>
              <a:t>أهداف الجودة والتخطيط لتحقيقها</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6.3</a:t>
            </a:r>
            <a:r>
              <a:rPr lang="ar-SA" sz="3200" dirty="0" smtClean="0">
                <a:solidFill>
                  <a:srgbClr val="640000"/>
                </a:solidFill>
                <a:latin typeface="GE Dinar Two" pitchFamily="18" charset="-78"/>
                <a:ea typeface="GE Dinar Two" pitchFamily="18" charset="-78"/>
                <a:cs typeface="GE Dinar Two" pitchFamily="18" charset="-78"/>
              </a:rPr>
              <a:t>التخطيط للتغيرات</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1" y="6457890"/>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0"/>
            <a:ext cx="7772400" cy="6555641"/>
          </a:xfrm>
          <a:prstGeom prst="rect">
            <a:avLst/>
          </a:prstGeom>
          <a:solidFill>
            <a:schemeClr val="bg1">
              <a:alpha val="0"/>
            </a:schemeClr>
          </a:solidFill>
        </p:spPr>
        <p:txBody>
          <a:bodyPr wrap="square" rtlCol="1">
            <a:spAutoFit/>
          </a:bodyPr>
          <a:lstStyle/>
          <a:p>
            <a:r>
              <a:rPr lang="en-US" sz="2800" b="1" dirty="0" smtClean="0">
                <a:solidFill>
                  <a:srgbClr val="640000"/>
                </a:solidFill>
                <a:latin typeface="Agency FB" pitchFamily="34" charset="0"/>
                <a:cs typeface="DecoType Naskh Variants" pitchFamily="2" charset="-78"/>
              </a:rPr>
              <a:t>07</a:t>
            </a:r>
            <a:r>
              <a:rPr lang="ar-SA" sz="2800" dirty="0" smtClean="0">
                <a:solidFill>
                  <a:srgbClr val="640000"/>
                </a:solidFill>
                <a:latin typeface="GE Dinar Two" pitchFamily="18" charset="-78"/>
                <a:ea typeface="GE Dinar Two" pitchFamily="18" charset="-78"/>
                <a:cs typeface="GE Dinar Two" pitchFamily="18" charset="-78"/>
              </a:rPr>
              <a:t>الموارد (الدعم)</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a:t>
            </a:r>
            <a:endParaRPr lang="ar-SA" sz="2800" b="1" dirty="0" smtClean="0">
              <a:solidFill>
                <a:srgbClr val="640000"/>
              </a:solidFill>
              <a:latin typeface="Agency FB" pitchFamily="34" charset="0"/>
              <a:cs typeface="DecoType Naskh Variants" pitchFamily="2" charset="-78"/>
            </a:endParaRP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7.1.1</a:t>
            </a:r>
            <a:r>
              <a:rPr lang="ar-SA" sz="2800" dirty="0" smtClean="0">
                <a:solidFill>
                  <a:srgbClr val="640000"/>
                </a:solidFill>
                <a:latin typeface="GE Dinar Two" pitchFamily="18" charset="-78"/>
                <a:ea typeface="GE Dinar Two" pitchFamily="18" charset="-78"/>
                <a:cs typeface="GE Dinar Two" pitchFamily="18" charset="-78"/>
              </a:rPr>
              <a:t>عام</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7.1.2</a:t>
            </a:r>
            <a:r>
              <a:rPr lang="ar-SA" sz="2800" dirty="0" smtClean="0">
                <a:solidFill>
                  <a:srgbClr val="640000"/>
                </a:solidFill>
                <a:latin typeface="GE Dinar Two" pitchFamily="18" charset="-78"/>
                <a:ea typeface="GE Dinar Two" pitchFamily="18" charset="-78"/>
                <a:cs typeface="GE Dinar Two" pitchFamily="18" charset="-78"/>
              </a:rPr>
              <a:t>الموارد البشرية</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7.1.3</a:t>
            </a:r>
            <a:r>
              <a:rPr lang="ar-SA" sz="2800" dirty="0" smtClean="0">
                <a:solidFill>
                  <a:srgbClr val="640000"/>
                </a:solidFill>
                <a:latin typeface="GE Dinar Two" pitchFamily="18" charset="-78"/>
                <a:ea typeface="GE Dinar Two" pitchFamily="18" charset="-78"/>
                <a:cs typeface="GE Dinar Two" pitchFamily="18" charset="-78"/>
              </a:rPr>
              <a:t>البنية التحتية</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7.1.4</a:t>
            </a:r>
            <a:r>
              <a:rPr lang="ar-SA" sz="2800" dirty="0" smtClean="0">
                <a:solidFill>
                  <a:srgbClr val="640000"/>
                </a:solidFill>
                <a:cs typeface="DecoType Naskh Variants" pitchFamily="2" charset="-78"/>
              </a:rPr>
              <a:t> </a:t>
            </a:r>
            <a:r>
              <a:rPr lang="ar-SA" sz="2800" dirty="0" smtClean="0">
                <a:solidFill>
                  <a:srgbClr val="640000"/>
                </a:solidFill>
                <a:latin typeface="GE Dinar Two" pitchFamily="18" charset="-78"/>
                <a:ea typeface="GE Dinar Two" pitchFamily="18" charset="-78"/>
                <a:cs typeface="GE Dinar Two" pitchFamily="18" charset="-78"/>
              </a:rPr>
              <a:t>بيئة تنفيذ العمليات</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7.1.5</a:t>
            </a:r>
            <a:r>
              <a:rPr lang="ar-SA" sz="2800" dirty="0" smtClean="0">
                <a:solidFill>
                  <a:srgbClr val="640000"/>
                </a:solidFill>
                <a:cs typeface="DecoType Naskh Variants" pitchFamily="2" charset="-78"/>
              </a:rPr>
              <a:t> </a:t>
            </a:r>
            <a:r>
              <a:rPr lang="ar-SA" sz="2800" dirty="0" smtClean="0">
                <a:solidFill>
                  <a:srgbClr val="640000"/>
                </a:solidFill>
                <a:latin typeface="GE Dinar Two" pitchFamily="18" charset="-78"/>
                <a:ea typeface="GE Dinar Two" pitchFamily="18" charset="-78"/>
                <a:cs typeface="GE Dinar Two" pitchFamily="18" charset="-78"/>
              </a:rPr>
              <a:t>مراقبة وقياس الموارد (الدعم)</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7.1.6</a:t>
            </a:r>
            <a:r>
              <a:rPr lang="ar-SA" sz="2800" dirty="0" smtClean="0">
                <a:solidFill>
                  <a:srgbClr val="640000"/>
                </a:solidFill>
                <a:latin typeface="GE Dinar Two" pitchFamily="18" charset="-78"/>
                <a:ea typeface="GE Dinar Two" pitchFamily="18" charset="-78"/>
                <a:cs typeface="GE Dinar Two" pitchFamily="18" charset="-78"/>
              </a:rPr>
              <a:t>المعرفة التنظيمية</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7.2</a:t>
            </a:r>
            <a:r>
              <a:rPr lang="ar-SA" sz="2800" dirty="0" smtClean="0">
                <a:solidFill>
                  <a:srgbClr val="640000"/>
                </a:solidFill>
                <a:latin typeface="GE Dinar Two" pitchFamily="18" charset="-78"/>
                <a:ea typeface="GE Dinar Two" pitchFamily="18" charset="-78"/>
                <a:cs typeface="GE Dinar Two" pitchFamily="18" charset="-78"/>
              </a:rPr>
              <a:t>الكفاءات (الأهلية)</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7.3</a:t>
            </a:r>
            <a:r>
              <a:rPr lang="ar-SA" sz="2800" dirty="0" smtClean="0">
                <a:solidFill>
                  <a:srgbClr val="640000"/>
                </a:solidFill>
                <a:latin typeface="GE Dinar Two" pitchFamily="18" charset="-78"/>
                <a:ea typeface="GE Dinar Two" pitchFamily="18" charset="-78"/>
                <a:cs typeface="GE Dinar Two" pitchFamily="18" charset="-78"/>
              </a:rPr>
              <a:t>الوعي (الإدراك)</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7.4</a:t>
            </a:r>
            <a:r>
              <a:rPr lang="ar-SA" sz="2800" dirty="0" smtClean="0">
                <a:solidFill>
                  <a:srgbClr val="640000"/>
                </a:solidFill>
                <a:latin typeface="GE Dinar Two" pitchFamily="18" charset="-78"/>
                <a:ea typeface="GE Dinar Two" pitchFamily="18" charset="-78"/>
                <a:cs typeface="GE Dinar Two" pitchFamily="18" charset="-78"/>
              </a:rPr>
              <a:t>التواصل</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7.5</a:t>
            </a:r>
            <a:r>
              <a:rPr lang="ar-SA" sz="2800" dirty="0" smtClean="0">
                <a:solidFill>
                  <a:srgbClr val="640000"/>
                </a:solidFill>
                <a:latin typeface="GE Dinar Two" pitchFamily="18" charset="-78"/>
                <a:ea typeface="GE Dinar Two" pitchFamily="18" charset="-78"/>
                <a:cs typeface="GE Dinar Two" pitchFamily="18" charset="-78"/>
              </a:rPr>
              <a:t>المعلومات الموثقة</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7.5.1</a:t>
            </a:r>
            <a:r>
              <a:rPr lang="ar-SA" sz="2800" dirty="0" smtClean="0">
                <a:solidFill>
                  <a:srgbClr val="640000"/>
                </a:solidFill>
                <a:latin typeface="GE Dinar Two" pitchFamily="18" charset="-78"/>
                <a:ea typeface="GE Dinar Two" pitchFamily="18" charset="-78"/>
                <a:cs typeface="GE Dinar Two" pitchFamily="18" charset="-78"/>
              </a:rPr>
              <a:t>عام</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7.5.2</a:t>
            </a:r>
            <a:r>
              <a:rPr lang="ar-SA" sz="2800" dirty="0" smtClean="0">
                <a:solidFill>
                  <a:srgbClr val="640000"/>
                </a:solidFill>
                <a:latin typeface="GE Dinar Two" pitchFamily="18" charset="-78"/>
                <a:ea typeface="GE Dinar Two" pitchFamily="18" charset="-78"/>
                <a:cs typeface="GE Dinar Two" pitchFamily="18" charset="-78"/>
              </a:rPr>
              <a:t>إعداد وتحديث</a:t>
            </a:r>
          </a:p>
          <a:p>
            <a:r>
              <a:rPr lang="ar-SA" sz="2800" dirty="0" smtClean="0">
                <a:solidFill>
                  <a:srgbClr val="640000"/>
                </a:solidFill>
                <a:cs typeface="DecoType Naskh Variants" pitchFamily="2" charset="-78"/>
              </a:rPr>
              <a:t>		</a:t>
            </a:r>
            <a:r>
              <a:rPr lang="en-US" sz="2800" b="1" dirty="0" smtClean="0">
                <a:solidFill>
                  <a:srgbClr val="640000"/>
                </a:solidFill>
                <a:latin typeface="Agency FB" pitchFamily="34" charset="0"/>
                <a:cs typeface="DecoType Naskh Variants" pitchFamily="2" charset="-78"/>
              </a:rPr>
              <a:t>7.5.3</a:t>
            </a:r>
            <a:r>
              <a:rPr lang="ar-SA" sz="2700" dirty="0" smtClean="0">
                <a:solidFill>
                  <a:srgbClr val="640000"/>
                </a:solidFill>
                <a:latin typeface="GE Dinar Two" pitchFamily="18" charset="-78"/>
                <a:ea typeface="GE Dinar Two" pitchFamily="18" charset="-78"/>
                <a:cs typeface="GE Dinar Two" pitchFamily="18" charset="-78"/>
              </a:rPr>
              <a:t>الرقابة (التحكم) المعلومات الموثقة</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7486655" y="5200656"/>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0"/>
            <a:ext cx="7772400" cy="6986528"/>
          </a:xfrm>
          <a:prstGeom prst="rect">
            <a:avLst/>
          </a:prstGeom>
          <a:solidFill>
            <a:schemeClr val="bg1">
              <a:alpha val="0"/>
            </a:schemeClr>
          </a:solidFill>
        </p:spPr>
        <p:txBody>
          <a:bodyPr wrap="square" rtlCol="1">
            <a:spAutoFit/>
          </a:bodyPr>
          <a:lstStyle/>
          <a:p>
            <a:r>
              <a:rPr lang="en-US" sz="1600" b="1" dirty="0" smtClean="0">
                <a:solidFill>
                  <a:srgbClr val="640000"/>
                </a:solidFill>
                <a:latin typeface="Agency FB" pitchFamily="34" charset="0"/>
                <a:cs typeface="DecoType Naskh Variants" pitchFamily="2" charset="-78"/>
              </a:rPr>
              <a:t>08</a:t>
            </a:r>
            <a:r>
              <a:rPr lang="ar-SA" sz="1600" dirty="0" smtClean="0">
                <a:solidFill>
                  <a:srgbClr val="640000"/>
                </a:solidFill>
                <a:cs typeface="DecoType Naskh Variants" pitchFamily="2" charset="-78"/>
              </a:rPr>
              <a:t> </a:t>
            </a:r>
            <a:r>
              <a:rPr lang="ar-SA" sz="1600" dirty="0" smtClean="0">
                <a:solidFill>
                  <a:srgbClr val="640000"/>
                </a:solidFill>
                <a:latin typeface="GE Dinar Two" pitchFamily="18" charset="-78"/>
                <a:ea typeface="GE Dinar Two" pitchFamily="18" charset="-78"/>
                <a:cs typeface="GE Dinar Two" pitchFamily="18" charset="-78"/>
              </a:rPr>
              <a:t>العمليات (التشغيل)</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8.1</a:t>
            </a:r>
            <a:r>
              <a:rPr lang="ar-SA" sz="1600" dirty="0" smtClean="0">
                <a:solidFill>
                  <a:srgbClr val="640000"/>
                </a:solidFill>
                <a:cs typeface="DecoType Naskh Variants" pitchFamily="2" charset="-78"/>
              </a:rPr>
              <a:t> </a:t>
            </a:r>
            <a:r>
              <a:rPr lang="ar-SA" sz="1600" dirty="0" smtClean="0">
                <a:solidFill>
                  <a:srgbClr val="640000"/>
                </a:solidFill>
                <a:latin typeface="GE Dinar Two" pitchFamily="18" charset="-78"/>
                <a:ea typeface="GE Dinar Two" pitchFamily="18" charset="-78"/>
                <a:cs typeface="GE Dinar Two" pitchFamily="18" charset="-78"/>
              </a:rPr>
              <a:t>التخطيط </a:t>
            </a:r>
            <a:r>
              <a:rPr lang="ar-SA" sz="1600" dirty="0" err="1" smtClean="0">
                <a:solidFill>
                  <a:srgbClr val="640000"/>
                </a:solidFill>
                <a:latin typeface="GE Dinar Two" pitchFamily="18" charset="-78"/>
                <a:ea typeface="GE Dinar Two" pitchFamily="18" charset="-78"/>
                <a:cs typeface="GE Dinar Two" pitchFamily="18" charset="-78"/>
              </a:rPr>
              <a:t>العملياتي</a:t>
            </a:r>
            <a:r>
              <a:rPr lang="ar-SA" sz="1600" dirty="0" smtClean="0">
                <a:solidFill>
                  <a:srgbClr val="640000"/>
                </a:solidFill>
                <a:latin typeface="GE Dinar Two" pitchFamily="18" charset="-78"/>
                <a:ea typeface="GE Dinar Two" pitchFamily="18" charset="-78"/>
                <a:cs typeface="GE Dinar Two" pitchFamily="18" charset="-78"/>
              </a:rPr>
              <a:t> (التشغيلي)</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8.2</a:t>
            </a:r>
            <a:r>
              <a:rPr lang="ar-SA" sz="1600" dirty="0" smtClean="0">
                <a:solidFill>
                  <a:srgbClr val="640000"/>
                </a:solidFill>
                <a:cs typeface="DecoType Naskh Variants" pitchFamily="2" charset="-78"/>
              </a:rPr>
              <a:t> </a:t>
            </a:r>
            <a:r>
              <a:rPr lang="ar-SA" sz="1600" dirty="0" smtClean="0">
                <a:solidFill>
                  <a:srgbClr val="640000"/>
                </a:solidFill>
                <a:latin typeface="GE Dinar Two" pitchFamily="18" charset="-78"/>
                <a:ea typeface="GE Dinar Two" pitchFamily="18" charset="-78"/>
                <a:cs typeface="GE Dinar Two" pitchFamily="18" charset="-78"/>
              </a:rPr>
              <a:t>متطلبات المنتجات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8.2.1</a:t>
            </a:r>
            <a:r>
              <a:rPr lang="ar-SA" sz="1600" dirty="0" smtClean="0">
                <a:solidFill>
                  <a:srgbClr val="640000"/>
                </a:solidFill>
                <a:cs typeface="DecoType Naskh Variants" pitchFamily="2" charset="-78"/>
              </a:rPr>
              <a:t>  </a:t>
            </a:r>
            <a:r>
              <a:rPr lang="ar-SA" sz="1600" dirty="0" smtClean="0">
                <a:solidFill>
                  <a:srgbClr val="640000"/>
                </a:solidFill>
                <a:latin typeface="GE Dinar Two" pitchFamily="18" charset="-78"/>
                <a:ea typeface="GE Dinar Two" pitchFamily="18" charset="-78"/>
                <a:cs typeface="GE Dinar Two" pitchFamily="18" charset="-78"/>
              </a:rPr>
              <a:t>التواصل مع الشرائح المستفيدة</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8.2.2</a:t>
            </a:r>
            <a:r>
              <a:rPr lang="ar-SA" sz="1600" dirty="0" smtClean="0">
                <a:solidFill>
                  <a:srgbClr val="640000"/>
                </a:solidFill>
                <a:latin typeface="GE Dinar Two" pitchFamily="18" charset="-78"/>
                <a:ea typeface="GE Dinar Two" pitchFamily="18" charset="-78"/>
                <a:cs typeface="GE Dinar Two" pitchFamily="18" charset="-78"/>
              </a:rPr>
              <a:t>تحديد المتطلبات للمنتجات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8.2.3</a:t>
            </a:r>
            <a:r>
              <a:rPr lang="ar-SA" sz="1600" dirty="0" smtClean="0">
                <a:solidFill>
                  <a:srgbClr val="640000"/>
                </a:solidFill>
                <a:latin typeface="GE Dinar Two" pitchFamily="18" charset="-78"/>
                <a:ea typeface="GE Dinar Two" pitchFamily="18" charset="-78"/>
                <a:cs typeface="GE Dinar Two" pitchFamily="18" charset="-78"/>
              </a:rPr>
              <a:t>مراجعة المتطلبات للمنتجات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8.2.4</a:t>
            </a:r>
            <a:r>
              <a:rPr lang="ar-SA" sz="1600" dirty="0" smtClean="0">
                <a:solidFill>
                  <a:srgbClr val="640000"/>
                </a:solidFill>
                <a:latin typeface="GE Dinar Two" pitchFamily="18" charset="-78"/>
                <a:ea typeface="GE Dinar Two" pitchFamily="18" charset="-78"/>
                <a:cs typeface="GE Dinar Two" pitchFamily="18" charset="-78"/>
              </a:rPr>
              <a:t>تغيرات في متطلبات المنتجات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a:t>
            </a:r>
            <a:r>
              <a:rPr lang="ar-SA" sz="1600" dirty="0" smtClean="0">
                <a:solidFill>
                  <a:srgbClr val="640000"/>
                </a:solidFill>
                <a:latin typeface="GE Dinar Two" pitchFamily="18" charset="-78"/>
                <a:ea typeface="GE Dinar Two" pitchFamily="18" charset="-78"/>
                <a:cs typeface="GE Dinar Two" pitchFamily="18" charset="-78"/>
              </a:rPr>
              <a:t>تصميم وتطوير المنتجات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8.3.1</a:t>
            </a:r>
            <a:r>
              <a:rPr lang="ar-SA" sz="1600" dirty="0" smtClean="0">
                <a:solidFill>
                  <a:srgbClr val="640000"/>
                </a:solidFill>
                <a:latin typeface="GE Dinar Two" pitchFamily="18" charset="-78"/>
                <a:ea typeface="GE Dinar Two" pitchFamily="18" charset="-78"/>
                <a:cs typeface="GE Dinar Two" pitchFamily="18" charset="-78"/>
              </a:rPr>
              <a:t>عام</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8.3.2</a:t>
            </a:r>
            <a:r>
              <a:rPr lang="ar-SA" sz="1600" dirty="0" smtClean="0">
                <a:solidFill>
                  <a:srgbClr val="640000"/>
                </a:solidFill>
                <a:latin typeface="GE Dinar Two" pitchFamily="18" charset="-78"/>
                <a:ea typeface="GE Dinar Two" pitchFamily="18" charset="-78"/>
                <a:cs typeface="GE Dinar Two" pitchFamily="18" charset="-78"/>
              </a:rPr>
              <a:t>تصميم وتطوير التخطيط</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8.3.3</a:t>
            </a:r>
            <a:r>
              <a:rPr lang="ar-SA" sz="1600" dirty="0" smtClean="0">
                <a:solidFill>
                  <a:srgbClr val="640000"/>
                </a:solidFill>
                <a:latin typeface="GE Dinar Two" pitchFamily="18" charset="-78"/>
                <a:ea typeface="GE Dinar Two" pitchFamily="18" charset="-78"/>
                <a:cs typeface="GE Dinar Two" pitchFamily="18" charset="-78"/>
              </a:rPr>
              <a:t>تصميم وتطوير </a:t>
            </a:r>
            <a:r>
              <a:rPr lang="ar-SA" sz="1600" dirty="0" err="1" smtClean="0">
                <a:solidFill>
                  <a:srgbClr val="640000"/>
                </a:solidFill>
                <a:latin typeface="GE Dinar Two" pitchFamily="18" charset="-78"/>
                <a:ea typeface="GE Dinar Two" pitchFamily="18" charset="-78"/>
                <a:cs typeface="GE Dinar Two" pitchFamily="18" charset="-78"/>
              </a:rPr>
              <a:t>المدخلات</a:t>
            </a:r>
            <a:endParaRPr lang="ar-SA" sz="1600" dirty="0" smtClean="0">
              <a:solidFill>
                <a:srgbClr val="640000"/>
              </a:solidFill>
              <a:latin typeface="GE Dinar Two" pitchFamily="18" charset="-78"/>
              <a:ea typeface="GE Dinar Two" pitchFamily="18" charset="-78"/>
              <a:cs typeface="GE Dinar Two" pitchFamily="18" charset="-78"/>
            </a:endParaRP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8.3.4</a:t>
            </a:r>
            <a:r>
              <a:rPr lang="ar-SA" sz="1600" dirty="0" smtClean="0">
                <a:solidFill>
                  <a:srgbClr val="640000"/>
                </a:solidFill>
                <a:latin typeface="GE Dinar Two" pitchFamily="18" charset="-78"/>
                <a:ea typeface="GE Dinar Two" pitchFamily="18" charset="-78"/>
                <a:cs typeface="GE Dinar Two" pitchFamily="18" charset="-78"/>
              </a:rPr>
              <a:t>تصميم وتطوير التخطيط </a:t>
            </a:r>
            <a:r>
              <a:rPr lang="en-US" dirty="0" smtClean="0">
                <a:solidFill>
                  <a:srgbClr val="640000"/>
                </a:solidFill>
                <a:latin typeface="Agency FB" pitchFamily="34" charset="0"/>
                <a:cs typeface="DecoType Naskh Variants" pitchFamily="2" charset="-78"/>
              </a:rPr>
              <a:t>Design and development planning</a:t>
            </a:r>
            <a:endParaRPr lang="ar-SA" sz="1600" dirty="0" smtClean="0">
              <a:solidFill>
                <a:srgbClr val="640000"/>
              </a:solidFill>
              <a:latin typeface="Agency FB" pitchFamily="34" charset="0"/>
              <a:cs typeface="DecoType Naskh Variants" pitchFamily="2" charset="-78"/>
            </a:endParaRP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8.3.5</a:t>
            </a:r>
            <a:r>
              <a:rPr lang="ar-SA" sz="1600" dirty="0" smtClean="0">
                <a:solidFill>
                  <a:srgbClr val="640000"/>
                </a:solidFill>
                <a:latin typeface="GE Dinar Two" pitchFamily="18" charset="-78"/>
                <a:ea typeface="GE Dinar Two" pitchFamily="18" charset="-78"/>
                <a:cs typeface="GE Dinar Two" pitchFamily="18" charset="-78"/>
              </a:rPr>
              <a:t>تصميم وتطوير المخرجات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8.3.6</a:t>
            </a:r>
            <a:r>
              <a:rPr lang="ar-SA" sz="1600" dirty="0" smtClean="0">
                <a:solidFill>
                  <a:srgbClr val="640000"/>
                </a:solidFill>
                <a:latin typeface="GE Dinar Two" pitchFamily="18" charset="-78"/>
                <a:ea typeface="GE Dinar Two" pitchFamily="18" charset="-78"/>
                <a:cs typeface="GE Dinar Two" pitchFamily="18" charset="-78"/>
              </a:rPr>
              <a:t>تصميم وتطوير التغيّرات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8.4</a:t>
            </a:r>
            <a:r>
              <a:rPr lang="ar-SA" sz="1600" dirty="0" smtClean="0">
                <a:solidFill>
                  <a:srgbClr val="640000"/>
                </a:solidFill>
                <a:latin typeface="GE Dinar Two" pitchFamily="18" charset="-78"/>
                <a:ea typeface="GE Dinar Two" pitchFamily="18" charset="-78"/>
                <a:cs typeface="GE Dinar Two" pitchFamily="18" charset="-78"/>
              </a:rPr>
              <a:t>التحكم بالعمليات والمنتجات والخدمات المقدمة من الخارج (من جهة خارجية))</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8.4.1</a:t>
            </a:r>
            <a:r>
              <a:rPr lang="ar-SA" sz="1600" dirty="0" smtClean="0">
                <a:solidFill>
                  <a:srgbClr val="640000"/>
                </a:solidFill>
                <a:latin typeface="GE Dinar Two" pitchFamily="18" charset="-78"/>
                <a:ea typeface="GE Dinar Two" pitchFamily="18" charset="-78"/>
                <a:cs typeface="GE Dinar Two" pitchFamily="18" charset="-78"/>
              </a:rPr>
              <a:t>عام</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8.4.2</a:t>
            </a:r>
            <a:r>
              <a:rPr lang="ar-SA" sz="1600" dirty="0" smtClean="0">
                <a:solidFill>
                  <a:srgbClr val="640000"/>
                </a:solidFill>
                <a:latin typeface="GE Dinar Two" pitchFamily="18" charset="-78"/>
                <a:ea typeface="GE Dinar Two" pitchFamily="18" charset="-78"/>
                <a:cs typeface="GE Dinar Two" pitchFamily="18" charset="-78"/>
              </a:rPr>
              <a:t>نوع ودرجة التحكم</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8.4.3</a:t>
            </a:r>
            <a:r>
              <a:rPr lang="ar-SA" sz="1600" dirty="0" smtClean="0">
                <a:solidFill>
                  <a:srgbClr val="640000"/>
                </a:solidFill>
                <a:latin typeface="GE Dinar Two" pitchFamily="18" charset="-78"/>
                <a:ea typeface="GE Dinar Two" pitchFamily="18" charset="-78"/>
                <a:cs typeface="GE Dinar Two" pitchFamily="18" charset="-78"/>
              </a:rPr>
              <a:t>معلومات عن المزودين الخارجيين</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a:t>
            </a:r>
            <a:r>
              <a:rPr lang="ar-SA" sz="1600" dirty="0" smtClean="0">
                <a:solidFill>
                  <a:srgbClr val="640000"/>
                </a:solidFill>
                <a:latin typeface="GE Dinar Two" pitchFamily="18" charset="-78"/>
                <a:ea typeface="GE Dinar Two" pitchFamily="18" charset="-78"/>
                <a:cs typeface="GE Dinar Two" pitchFamily="18" charset="-78"/>
              </a:rPr>
              <a:t>الإنتاج وتقديم 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8.5.1</a:t>
            </a:r>
            <a:r>
              <a:rPr lang="ar-SA" sz="1600" dirty="0" smtClean="0">
                <a:solidFill>
                  <a:srgbClr val="640000"/>
                </a:solidFill>
                <a:latin typeface="GE Dinar Two" pitchFamily="18" charset="-78"/>
                <a:ea typeface="GE Dinar Two" pitchFamily="18" charset="-78"/>
                <a:cs typeface="GE Dinar Two" pitchFamily="18" charset="-78"/>
              </a:rPr>
              <a:t>الرقابة على الإنتاج وتوفير 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8.5.2</a:t>
            </a:r>
            <a:r>
              <a:rPr lang="ar-SA" sz="1600" dirty="0" smtClean="0">
                <a:solidFill>
                  <a:srgbClr val="640000"/>
                </a:solidFill>
                <a:latin typeface="GE Dinar Two" pitchFamily="18" charset="-78"/>
                <a:ea typeface="GE Dinar Two" pitchFamily="18" charset="-78"/>
                <a:cs typeface="GE Dinar Two" pitchFamily="18" charset="-78"/>
              </a:rPr>
              <a:t>التحديد وإمكانية التتبع</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8.5.3</a:t>
            </a:r>
            <a:r>
              <a:rPr lang="ar-SA" sz="1600" dirty="0" smtClean="0">
                <a:solidFill>
                  <a:srgbClr val="640000"/>
                </a:solidFill>
                <a:latin typeface="GE Dinar Two" pitchFamily="18" charset="-78"/>
                <a:ea typeface="GE Dinar Two" pitchFamily="18" charset="-78"/>
                <a:cs typeface="GE Dinar Two" pitchFamily="18" charset="-78"/>
              </a:rPr>
              <a:t>المحافظة على ممتلكات الشرائح المستفيدة أو الموردين الخرجيين</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8.5.4</a:t>
            </a:r>
            <a:r>
              <a:rPr lang="ar-SA" sz="1600" dirty="0" smtClean="0">
                <a:solidFill>
                  <a:srgbClr val="640000"/>
                </a:solidFill>
                <a:latin typeface="GE Dinar Two" pitchFamily="18" charset="-78"/>
                <a:ea typeface="GE Dinar Two" pitchFamily="18" charset="-78"/>
                <a:cs typeface="GE Dinar Two" pitchFamily="18" charset="-78"/>
              </a:rPr>
              <a:t>الحفاظ (المخرجات 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8.5.5</a:t>
            </a:r>
            <a:r>
              <a:rPr lang="ar-SA" sz="1600" dirty="0" smtClean="0">
                <a:solidFill>
                  <a:srgbClr val="640000"/>
                </a:solidFill>
                <a:latin typeface="GE Dinar Two" pitchFamily="18" charset="-78"/>
                <a:ea typeface="GE Dinar Two" pitchFamily="18" charset="-78"/>
                <a:cs typeface="GE Dinar Two" pitchFamily="18" charset="-78"/>
              </a:rPr>
              <a:t>أنشطة ما بعد التسليم</a:t>
            </a:r>
          </a:p>
          <a:p>
            <a:r>
              <a:rPr lang="ar-SA" sz="24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8.5.6</a:t>
            </a:r>
            <a:r>
              <a:rPr lang="ar-SA" sz="1600" dirty="0" smtClean="0">
                <a:solidFill>
                  <a:srgbClr val="640000"/>
                </a:solidFill>
                <a:latin typeface="GE Dinar Two" pitchFamily="18" charset="-78"/>
                <a:ea typeface="GE Dinar Two" pitchFamily="18" charset="-78"/>
                <a:cs typeface="GE Dinar Two" pitchFamily="18" charset="-78"/>
              </a:rPr>
              <a:t>التحكم (الرقابة) على التغيرات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8.6</a:t>
            </a:r>
            <a:r>
              <a:rPr lang="ar-SA" sz="1600" dirty="0" smtClean="0">
                <a:solidFill>
                  <a:srgbClr val="640000"/>
                </a:solidFill>
                <a:latin typeface="GE Dinar Two" pitchFamily="18" charset="-78"/>
                <a:ea typeface="GE Dinar Two" pitchFamily="18" charset="-78"/>
                <a:cs typeface="GE Dinar Two" pitchFamily="18" charset="-78"/>
              </a:rPr>
              <a:t>الإفراج عن المنتجات والخدمات</a:t>
            </a:r>
          </a:p>
          <a:p>
            <a:r>
              <a:rPr lang="ar-SA" sz="1600" dirty="0" smtClean="0">
                <a:solidFill>
                  <a:srgbClr val="640000"/>
                </a:solidFill>
                <a:cs typeface="DecoType Naskh Variants" pitchFamily="2" charset="-78"/>
              </a:rPr>
              <a:t>	</a:t>
            </a:r>
            <a:r>
              <a:rPr lang="en-US" sz="1600" b="1" dirty="0" smtClean="0">
                <a:solidFill>
                  <a:srgbClr val="640000"/>
                </a:solidFill>
                <a:latin typeface="Agency FB" pitchFamily="34" charset="0"/>
                <a:cs typeface="DecoType Naskh Variants" pitchFamily="2" charset="-78"/>
              </a:rPr>
              <a:t>8.7</a:t>
            </a:r>
            <a:r>
              <a:rPr lang="ar-SA" sz="1600" dirty="0" smtClean="0">
                <a:solidFill>
                  <a:srgbClr val="640000"/>
                </a:solidFill>
                <a:latin typeface="GE Dinar Two" pitchFamily="18" charset="-78"/>
                <a:ea typeface="GE Dinar Two" pitchFamily="18" charset="-78"/>
                <a:cs typeface="GE Dinar Two" pitchFamily="18" charset="-78"/>
              </a:rPr>
              <a:t>التحكم  (الرقابة) على المنتجات غير المطابقة</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0"/>
            <a:ext cx="7772400" cy="5016758"/>
          </a:xfrm>
          <a:prstGeom prst="rect">
            <a:avLst/>
          </a:prstGeom>
          <a:solidFill>
            <a:schemeClr val="bg1">
              <a:alpha val="0"/>
            </a:schemeClr>
          </a:solidFill>
        </p:spPr>
        <p:txBody>
          <a:bodyPr wrap="square" rtlCol="1">
            <a:spAutoFit/>
          </a:bodyPr>
          <a:lstStyle/>
          <a:p>
            <a:r>
              <a:rPr lang="en-US" sz="3200" b="1" dirty="0" smtClean="0">
                <a:solidFill>
                  <a:srgbClr val="640000"/>
                </a:solidFill>
                <a:latin typeface="Agency FB" pitchFamily="34" charset="0"/>
                <a:cs typeface="DecoType Naskh Variants" pitchFamily="2" charset="-78"/>
              </a:rPr>
              <a:t>09</a:t>
            </a:r>
            <a:r>
              <a:rPr lang="ar-SA" sz="3200" dirty="0" smtClean="0">
                <a:solidFill>
                  <a:srgbClr val="640000"/>
                </a:solidFill>
                <a:latin typeface="GE Dinar Two" pitchFamily="18" charset="-78"/>
                <a:ea typeface="GE Dinar Two" pitchFamily="18" charset="-78"/>
                <a:cs typeface="GE Dinar Two" pitchFamily="18" charset="-78"/>
              </a:rPr>
              <a:t>تقييم الأداء</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9.1</a:t>
            </a:r>
            <a:r>
              <a:rPr lang="ar-SA" sz="3200" dirty="0" smtClean="0">
                <a:solidFill>
                  <a:srgbClr val="640000"/>
                </a:solidFill>
                <a:latin typeface="GE Dinar Two" pitchFamily="18" charset="-78"/>
                <a:ea typeface="GE Dinar Two" pitchFamily="18" charset="-78"/>
                <a:cs typeface="GE Dinar Two" pitchFamily="18" charset="-78"/>
              </a:rPr>
              <a:t>المراقبة والقياس والتحليل والتقييم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9.1.1</a:t>
            </a:r>
            <a:r>
              <a:rPr lang="ar-SA" sz="3200" dirty="0" smtClean="0">
                <a:solidFill>
                  <a:srgbClr val="640000"/>
                </a:solidFill>
                <a:latin typeface="GE Dinar Two" pitchFamily="18" charset="-78"/>
                <a:ea typeface="GE Dinar Two" pitchFamily="18" charset="-78"/>
                <a:cs typeface="GE Dinar Two" pitchFamily="18" charset="-78"/>
              </a:rPr>
              <a:t>عام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9.1.1</a:t>
            </a:r>
            <a:r>
              <a:rPr lang="ar-SA" sz="3200" dirty="0" smtClean="0">
                <a:solidFill>
                  <a:srgbClr val="640000"/>
                </a:solidFill>
                <a:latin typeface="GE Dinar Two" pitchFamily="18" charset="-78"/>
                <a:ea typeface="GE Dinar Two" pitchFamily="18" charset="-78"/>
                <a:cs typeface="GE Dinar Two" pitchFamily="18" charset="-78"/>
              </a:rPr>
              <a:t>رضا الشرائح المستفيدة</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9.1</a:t>
            </a:r>
            <a:r>
              <a:rPr lang="en-US" sz="3200" b="1" dirty="0" smtClean="0">
                <a:solidFill>
                  <a:srgbClr val="640000"/>
                </a:solidFill>
                <a:cs typeface="DecoType Naskh Variants" pitchFamily="2" charset="-78"/>
              </a:rPr>
              <a:t>.3</a:t>
            </a:r>
            <a:r>
              <a:rPr lang="ar-SA" sz="3200" dirty="0" smtClean="0">
                <a:solidFill>
                  <a:srgbClr val="640000"/>
                </a:solidFill>
                <a:latin typeface="GE Dinar Two" pitchFamily="18" charset="-78"/>
                <a:ea typeface="GE Dinar Two" pitchFamily="18" charset="-78"/>
                <a:cs typeface="GE Dinar Two" pitchFamily="18" charset="-78"/>
              </a:rPr>
              <a:t>تحليل وتقييم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9.2</a:t>
            </a:r>
            <a:r>
              <a:rPr lang="ar-SA" sz="3200" dirty="0" smtClean="0">
                <a:solidFill>
                  <a:srgbClr val="640000"/>
                </a:solidFill>
                <a:latin typeface="GE Dinar Two" pitchFamily="18" charset="-78"/>
                <a:ea typeface="GE Dinar Two" pitchFamily="18" charset="-78"/>
                <a:cs typeface="GE Dinar Two" pitchFamily="18" charset="-78"/>
              </a:rPr>
              <a:t>التدقيق الداخلي</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9.3</a:t>
            </a:r>
            <a:r>
              <a:rPr lang="ar-SA" sz="3200" dirty="0" smtClean="0">
                <a:solidFill>
                  <a:srgbClr val="640000"/>
                </a:solidFill>
                <a:latin typeface="GE Dinar Two" pitchFamily="18" charset="-78"/>
                <a:ea typeface="GE Dinar Two" pitchFamily="18" charset="-78"/>
                <a:cs typeface="GE Dinar Two" pitchFamily="18" charset="-78"/>
              </a:rPr>
              <a:t>مراجعة الإدارة</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9.3.1</a:t>
            </a:r>
            <a:r>
              <a:rPr lang="ar-SA" sz="3200" dirty="0" smtClean="0">
                <a:solidFill>
                  <a:srgbClr val="640000"/>
                </a:solidFill>
                <a:latin typeface="GE Dinar Two" pitchFamily="18" charset="-78"/>
                <a:ea typeface="GE Dinar Two" pitchFamily="18" charset="-78"/>
                <a:cs typeface="GE Dinar Two" pitchFamily="18" charset="-78"/>
              </a:rPr>
              <a:t>عام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9.3.2</a:t>
            </a:r>
            <a:r>
              <a:rPr lang="ar-SA" sz="3200" dirty="0" err="1" smtClean="0">
                <a:solidFill>
                  <a:srgbClr val="640000"/>
                </a:solidFill>
                <a:latin typeface="GE Dinar Two" pitchFamily="18" charset="-78"/>
                <a:ea typeface="GE Dinar Two" pitchFamily="18" charset="-78"/>
                <a:cs typeface="GE Dinar Two" pitchFamily="18" charset="-78"/>
              </a:rPr>
              <a:t>مدخلات</a:t>
            </a:r>
            <a:r>
              <a:rPr lang="ar-SA" sz="3200" dirty="0" smtClean="0">
                <a:solidFill>
                  <a:srgbClr val="640000"/>
                </a:solidFill>
                <a:latin typeface="GE Dinar Two" pitchFamily="18" charset="-78"/>
                <a:ea typeface="GE Dinar Two" pitchFamily="18" charset="-78"/>
                <a:cs typeface="GE Dinar Two" pitchFamily="18" charset="-78"/>
              </a:rPr>
              <a:t> مراجعة الإدارة</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9.3.3</a:t>
            </a:r>
            <a:r>
              <a:rPr lang="ar-SA" sz="3200" dirty="0" smtClean="0">
                <a:solidFill>
                  <a:srgbClr val="640000"/>
                </a:solidFill>
                <a:latin typeface="GE Dinar Two" pitchFamily="18" charset="-78"/>
                <a:ea typeface="GE Dinar Two" pitchFamily="18" charset="-78"/>
                <a:cs typeface="GE Dinar Two" pitchFamily="18" charset="-78"/>
              </a:rPr>
              <a:t>مخرجات مراجعة الإدارة</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0"/>
            <a:ext cx="7772400" cy="2062103"/>
          </a:xfrm>
          <a:prstGeom prst="rect">
            <a:avLst/>
          </a:prstGeom>
          <a:solidFill>
            <a:schemeClr val="bg1">
              <a:alpha val="0"/>
            </a:schemeClr>
          </a:solidFill>
        </p:spPr>
        <p:txBody>
          <a:bodyPr wrap="square" rtlCol="1">
            <a:spAutoFit/>
          </a:bodyPr>
          <a:lstStyle/>
          <a:p>
            <a:r>
              <a:rPr lang="en-US" sz="3200" dirty="0" smtClean="0">
                <a:solidFill>
                  <a:srgbClr val="640000"/>
                </a:solidFill>
                <a:latin typeface="Agency FB" pitchFamily="34" charset="0"/>
                <a:cs typeface="DecoType Naskh Variants" pitchFamily="2" charset="-78"/>
              </a:rPr>
              <a:t>10</a:t>
            </a:r>
            <a:r>
              <a:rPr lang="ar-SA" sz="3200" dirty="0" smtClean="0">
                <a:solidFill>
                  <a:srgbClr val="640000"/>
                </a:solidFill>
                <a:latin typeface="GE Dinar Two" pitchFamily="18" charset="-78"/>
                <a:ea typeface="GE Dinar Two" pitchFamily="18" charset="-78"/>
                <a:cs typeface="GE Dinar Two" pitchFamily="18" charset="-78"/>
              </a:rPr>
              <a:t>التحسين</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10.1</a:t>
            </a:r>
            <a:r>
              <a:rPr lang="ar-SA" sz="3200" dirty="0" smtClean="0">
                <a:solidFill>
                  <a:srgbClr val="640000"/>
                </a:solidFill>
                <a:latin typeface="GE Dinar Two" pitchFamily="18" charset="-78"/>
                <a:ea typeface="GE Dinar Two" pitchFamily="18" charset="-78"/>
                <a:cs typeface="GE Dinar Two" pitchFamily="18" charset="-78"/>
              </a:rPr>
              <a:t>عام</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10.2</a:t>
            </a:r>
            <a:r>
              <a:rPr lang="ar-SA" sz="2800" dirty="0" smtClean="0">
                <a:solidFill>
                  <a:srgbClr val="640000"/>
                </a:solidFill>
                <a:latin typeface="GE Dinar Two" pitchFamily="18" charset="-78"/>
                <a:ea typeface="GE Dinar Two" pitchFamily="18" charset="-78"/>
                <a:cs typeface="GE Dinar Two" pitchFamily="18" charset="-78"/>
              </a:rPr>
              <a:t>حالات عدم المطابقة والإجراءات التصحيحية</a:t>
            </a:r>
          </a:p>
          <a:p>
            <a:r>
              <a:rPr lang="ar-SA" sz="3200" dirty="0" smtClean="0">
                <a:solidFill>
                  <a:srgbClr val="640000"/>
                </a:solidFill>
                <a:cs typeface="DecoType Naskh Variants" pitchFamily="2" charset="-78"/>
              </a:rPr>
              <a:t>	</a:t>
            </a:r>
            <a:r>
              <a:rPr lang="en-US" sz="3200" b="1" dirty="0" smtClean="0">
                <a:solidFill>
                  <a:srgbClr val="640000"/>
                </a:solidFill>
                <a:latin typeface="Agency FB" pitchFamily="34" charset="0"/>
                <a:cs typeface="DecoType Naskh Variants" pitchFamily="2" charset="-78"/>
              </a:rPr>
              <a:t>10.3</a:t>
            </a:r>
            <a:r>
              <a:rPr lang="ar-SA" sz="3200" dirty="0" smtClean="0">
                <a:solidFill>
                  <a:srgbClr val="640000"/>
                </a:solidFill>
                <a:latin typeface="GE Dinar Two" pitchFamily="18" charset="-78"/>
                <a:ea typeface="GE Dinar Two" pitchFamily="18" charset="-78"/>
                <a:cs typeface="GE Dinar Two" pitchFamily="18" charset="-78"/>
              </a:rPr>
              <a:t>التحسين المستمر</a:t>
            </a:r>
            <a:endParaRPr lang="ar-SA" sz="3200" dirty="0" smtClean="0">
              <a:latin typeface="GE Dinar Two" pitchFamily="18" charset="-78"/>
              <a:ea typeface="GE Dinar Two" pitchFamily="18" charset="-78"/>
              <a:cs typeface="GE Dinar Two" pitchFamily="18" charset="-7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1987" name="Rectangle 3"/>
          <p:cNvSpPr>
            <a:spLocks noChangeArrowheads="1"/>
          </p:cNvSpPr>
          <p:nvPr/>
        </p:nvSpPr>
        <p:spPr bwMode="auto">
          <a:xfrm>
            <a:off x="0" y="1143000"/>
            <a:ext cx="7772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ar-SA" sz="3200" b="1" dirty="0" smtClean="0">
                <a:solidFill>
                  <a:srgbClr val="640000"/>
                </a:solidFill>
                <a:latin typeface="GE Dinar Two" pitchFamily="18" charset="-78"/>
                <a:ea typeface="GE Dinar Two" pitchFamily="18" charset="-78"/>
                <a:cs typeface="GE Dinar Two" pitchFamily="18" charset="-78"/>
              </a:rPr>
              <a:t>محتويات نظام إدارة الجودة </a:t>
            </a:r>
            <a:r>
              <a:rPr lang="ar-SA" sz="4000" b="1" dirty="0" smtClean="0">
                <a:solidFill>
                  <a:srgbClr val="640000"/>
                </a:solidFill>
                <a:latin typeface="Agency FB" pitchFamily="34" charset="0"/>
                <a:ea typeface="GE Dinar Two" pitchFamily="18" charset="-78"/>
                <a:cs typeface="GE Dinar Two" pitchFamily="18" charset="-78"/>
              </a:rPr>
              <a:t>(</a:t>
            </a:r>
            <a:r>
              <a:rPr lang="en-US" sz="4000" b="1" dirty="0" smtClean="0">
                <a:solidFill>
                  <a:srgbClr val="640000"/>
                </a:solidFill>
                <a:latin typeface="Agency FB" pitchFamily="34" charset="0"/>
                <a:ea typeface="GE Dinar Two" pitchFamily="18" charset="-78"/>
                <a:cs typeface="GE Dinar Two" pitchFamily="18" charset="-78"/>
              </a:rPr>
              <a:t>ISO</a:t>
            </a:r>
            <a:r>
              <a:rPr lang="ar-SA" sz="4000" b="1" dirty="0" smtClean="0">
                <a:solidFill>
                  <a:srgbClr val="640000"/>
                </a:solidFill>
                <a:latin typeface="Agency FB" pitchFamily="34" charset="0"/>
                <a:ea typeface="GE Dinar Two" pitchFamily="18" charset="-78"/>
                <a:cs typeface="GE Dinar Two" pitchFamily="18" charset="-78"/>
              </a:rPr>
              <a:t>)</a:t>
            </a:r>
          </a:p>
          <a:p>
            <a:pPr marL="0" marR="0" lvl="0" indent="0" algn="ctr" defTabSz="914400" rtl="1" eaLnBrk="1" fontAlgn="base" latinLnBrk="0" hangingPunct="1">
              <a:lnSpc>
                <a:spcPct val="100000"/>
              </a:lnSpc>
              <a:spcBef>
                <a:spcPct val="0"/>
              </a:spcBef>
              <a:spcAft>
                <a:spcPct val="0"/>
              </a:spcAft>
              <a:buClrTx/>
              <a:buSzTx/>
              <a:buFontTx/>
              <a:buNone/>
              <a:tabLst/>
            </a:pPr>
            <a:endParaRPr lang="ar-SA" sz="3200" b="1" dirty="0" smtClean="0">
              <a:solidFill>
                <a:srgbClr val="640000"/>
              </a:solidFill>
              <a:latin typeface="Agency FB" pitchFamily="34" charset="0"/>
              <a:ea typeface="GE Dinar Two" pitchFamily="18" charset="-78"/>
              <a:cs typeface="GE Dinar Two" pitchFamily="18" charset="-78"/>
            </a:endParaRPr>
          </a:p>
          <a:p>
            <a:pPr algn="ctr"/>
            <a:r>
              <a:rPr lang="ar-SA" sz="3200" b="1" dirty="0" smtClean="0">
                <a:solidFill>
                  <a:srgbClr val="640000"/>
                </a:solidFill>
                <a:latin typeface="GE Dinar Two" pitchFamily="18" charset="-78"/>
                <a:ea typeface="GE Dinar Two" pitchFamily="18" charset="-78"/>
                <a:cs typeface="GE Dinar Two" pitchFamily="18" charset="-78"/>
              </a:rPr>
              <a:t>في المؤسسات</a:t>
            </a:r>
          </a:p>
          <a:p>
            <a:pPr algn="ctr"/>
            <a:endParaRPr lang="ar-SA" sz="3200" b="1" dirty="0" smtClean="0">
              <a:solidFill>
                <a:srgbClr val="640000"/>
              </a:solidFill>
              <a:latin typeface="GE Dinar Two" pitchFamily="18" charset="-78"/>
              <a:ea typeface="GE Dinar Two" pitchFamily="18" charset="-78"/>
              <a:cs typeface="GE Dinar Two" pitchFamily="18" charset="-78"/>
            </a:endParaRPr>
          </a:p>
          <a:p>
            <a:pPr algn="ctr"/>
            <a:r>
              <a:rPr lang="ar-SA" sz="3200" b="1" dirty="0" smtClean="0">
                <a:solidFill>
                  <a:srgbClr val="808080"/>
                </a:solidFill>
                <a:latin typeface="Traditional Arabic" pitchFamily="18" charset="-78"/>
                <a:ea typeface="Calibri" pitchFamily="34" charset="0"/>
                <a:cs typeface="GE Dinar Two" pitchFamily="18" charset="-78"/>
              </a:rPr>
              <a:t> </a:t>
            </a:r>
            <a:r>
              <a:rPr lang="ar-SA" sz="3200" b="1" dirty="0" smtClean="0">
                <a:solidFill>
                  <a:srgbClr val="640000"/>
                </a:solidFill>
                <a:latin typeface="GE Dinar Two" pitchFamily="18" charset="-78"/>
                <a:ea typeface="GE Dinar Two" pitchFamily="18" charset="-78"/>
                <a:cs typeface="GE Dinar Two" pitchFamily="18" charset="-78"/>
              </a:rPr>
              <a:t>وفقاً لمتطلبات المواصفة القياسية الدولية</a:t>
            </a:r>
          </a:p>
          <a:p>
            <a:pPr algn="ctr"/>
            <a:r>
              <a:rPr lang="ar-SA" sz="3200" b="1" dirty="0" smtClean="0">
                <a:solidFill>
                  <a:srgbClr val="640000"/>
                </a:solidFill>
                <a:latin typeface="GE Dinar Two" pitchFamily="18" charset="-78"/>
                <a:ea typeface="GE Dinar Two" pitchFamily="18" charset="-78"/>
                <a:cs typeface="GE Dinar Two" pitchFamily="18" charset="-78"/>
              </a:rPr>
              <a:t> </a:t>
            </a:r>
            <a:endParaRPr lang="en-US" sz="3200" b="1" dirty="0" smtClean="0">
              <a:solidFill>
                <a:srgbClr val="640000"/>
              </a:solidFill>
              <a:latin typeface="GE Dinar Two" pitchFamily="18" charset="-78"/>
              <a:ea typeface="GE Dinar Two" pitchFamily="18" charset="-78"/>
              <a:cs typeface="GE Dinar Two" pitchFamily="18" charset="-78"/>
            </a:endParaRPr>
          </a:p>
          <a:p>
            <a:pPr algn="ctr"/>
            <a:r>
              <a:rPr lang="ar-SA" sz="4000" b="1" dirty="0" smtClean="0">
                <a:solidFill>
                  <a:srgbClr val="640000"/>
                </a:solidFill>
                <a:latin typeface="Agency FB" pitchFamily="34" charset="0"/>
                <a:ea typeface="GE Dinar Two" pitchFamily="18" charset="-78"/>
                <a:cs typeface="GE Dinar Two" pitchFamily="18" charset="-78"/>
              </a:rPr>
              <a:t>(</a:t>
            </a:r>
            <a:r>
              <a:rPr lang="en-US" sz="4000" b="1" dirty="0" smtClean="0">
                <a:solidFill>
                  <a:srgbClr val="640000"/>
                </a:solidFill>
                <a:latin typeface="Agency FB" pitchFamily="34" charset="0"/>
                <a:ea typeface="GE Dinar Two" pitchFamily="18" charset="-78"/>
                <a:cs typeface="GE Dinar Two" pitchFamily="18" charset="-78"/>
              </a:rPr>
              <a:t>ISO 9001 : 2015</a:t>
            </a:r>
            <a:r>
              <a:rPr lang="ar-SA" sz="4000" b="1" dirty="0" smtClean="0">
                <a:solidFill>
                  <a:srgbClr val="640000"/>
                </a:solidFill>
                <a:latin typeface="Agency FB" pitchFamily="34" charset="0"/>
                <a:ea typeface="GE Dinar Two" pitchFamily="18" charset="-78"/>
                <a:cs typeface="GE Dinar Two" pitchFamily="18" charset="-78"/>
              </a:rPr>
              <a:t>)</a:t>
            </a:r>
            <a:endParaRPr lang="en-US" sz="4000" b="1" dirty="0" smtClean="0">
              <a:solidFill>
                <a:srgbClr val="640000"/>
              </a:solidFill>
              <a:latin typeface="Agency FB" pitchFamily="34" charset="0"/>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ربع نص 6"/>
          <p:cNvSpPr txBox="1"/>
          <p:nvPr/>
        </p:nvSpPr>
        <p:spPr>
          <a:xfrm>
            <a:off x="0" y="228600"/>
            <a:ext cx="7772400" cy="830997"/>
          </a:xfrm>
          <a:prstGeom prst="rect">
            <a:avLst/>
          </a:prstGeom>
          <a:noFill/>
        </p:spPr>
        <p:txBody>
          <a:bodyPr wrap="square" rtlCol="1">
            <a:spAutoFit/>
          </a:bodyPr>
          <a:lstStyle/>
          <a:p>
            <a:pPr algn="ctr"/>
            <a:r>
              <a:rPr lang="ar-SA" sz="4800" b="1" dirty="0" smtClean="0">
                <a:solidFill>
                  <a:srgbClr val="6792C5"/>
                </a:solidFill>
                <a:latin typeface="GE Dinar Two" pitchFamily="18" charset="-78"/>
                <a:ea typeface="GE Dinar Two" pitchFamily="18" charset="-78"/>
                <a:cs typeface="GE Dinar Two" pitchFamily="18" charset="-78"/>
              </a:rPr>
              <a:t>أعضاء المنظمة الدولية</a:t>
            </a:r>
          </a:p>
        </p:txBody>
      </p:sp>
      <p:pic>
        <p:nvPicPr>
          <p:cNvPr id="19464" name="Picture 8"/>
          <p:cNvPicPr>
            <a:picLocks noChangeAspect="1" noChangeArrowheads="1"/>
          </p:cNvPicPr>
          <p:nvPr/>
        </p:nvPicPr>
        <p:blipFill>
          <a:blip r:embed="rId2"/>
          <a:srcRect/>
          <a:stretch>
            <a:fillRect/>
          </a:stretch>
        </p:blipFill>
        <p:spPr bwMode="auto">
          <a:xfrm>
            <a:off x="0" y="1050354"/>
            <a:ext cx="7734300" cy="4326509"/>
          </a:xfrm>
          <a:prstGeom prst="rect">
            <a:avLst/>
          </a:prstGeom>
          <a:noFill/>
          <a:ln w="9525">
            <a:noFill/>
            <a:miter lim="800000"/>
            <a:headEnd/>
            <a:tailEnd/>
          </a:ln>
          <a:effectLst/>
        </p:spPr>
      </p:pic>
      <p:sp>
        <p:nvSpPr>
          <p:cNvPr id="14" name="مستطيل 13"/>
          <p:cNvSpPr/>
          <p:nvPr/>
        </p:nvSpPr>
        <p:spPr>
          <a:xfrm>
            <a:off x="3276600" y="5791200"/>
            <a:ext cx="3554498" cy="369332"/>
          </a:xfrm>
          <a:prstGeom prst="rect">
            <a:avLst/>
          </a:prstGeom>
        </p:spPr>
        <p:txBody>
          <a:bodyPr wrap="none">
            <a:spAutoFit/>
          </a:bodyPr>
          <a:lstStyle/>
          <a:p>
            <a:r>
              <a:rPr lang="en-US" dirty="0" smtClean="0"/>
              <a:t>https://www.iso.org/members.html</a:t>
            </a:r>
            <a:endParaRPr lang="ar-SA" dirty="0"/>
          </a:p>
        </p:txBody>
      </p:sp>
      <p:grpSp>
        <p:nvGrpSpPr>
          <p:cNvPr id="19" name="مجموعة 18"/>
          <p:cNvGrpSpPr/>
          <p:nvPr/>
        </p:nvGrpSpPr>
        <p:grpSpPr>
          <a:xfrm>
            <a:off x="304800" y="5638800"/>
            <a:ext cx="3048000" cy="923330"/>
            <a:chOff x="1752600" y="5791200"/>
            <a:chExt cx="3048000" cy="923330"/>
          </a:xfrm>
        </p:grpSpPr>
        <p:sp>
          <p:nvSpPr>
            <p:cNvPr id="15" name="مستطيل 14"/>
            <p:cNvSpPr/>
            <p:nvPr/>
          </p:nvSpPr>
          <p:spPr>
            <a:xfrm>
              <a:off x="1752600" y="5791200"/>
              <a:ext cx="3048000" cy="923330"/>
            </a:xfrm>
            <a:prstGeom prst="rect">
              <a:avLst/>
            </a:prstGeom>
          </p:spPr>
          <p:txBody>
            <a:bodyPr wrap="square">
              <a:spAutoFit/>
            </a:bodyPr>
            <a:lstStyle/>
            <a:p>
              <a:r>
                <a:rPr lang="ar-SA" dirty="0" smtClean="0">
                  <a:solidFill>
                    <a:schemeClr val="bg1">
                      <a:lumMod val="50000"/>
                    </a:schemeClr>
                  </a:solidFill>
                  <a:latin typeface="GE Dinar Two" pitchFamily="18" charset="-78"/>
                  <a:ea typeface="GE Dinar Two" pitchFamily="18" charset="-78"/>
                  <a:cs typeface="GE Dinar Two" pitchFamily="18" charset="-78"/>
                </a:rPr>
                <a:t>                             أعضاء المنظمة</a:t>
              </a:r>
            </a:p>
            <a:p>
              <a:r>
                <a:rPr lang="ar-SA" dirty="0" smtClean="0">
                  <a:solidFill>
                    <a:schemeClr val="bg1">
                      <a:lumMod val="50000"/>
                    </a:schemeClr>
                  </a:solidFill>
                  <a:latin typeface="GE Dinar Two" pitchFamily="18" charset="-78"/>
                  <a:ea typeface="GE Dinar Two" pitchFamily="18" charset="-78"/>
                  <a:cs typeface="GE Dinar Two" pitchFamily="18" charset="-78"/>
                </a:rPr>
                <a:t>                              الأعضاء المراسلون</a:t>
              </a:r>
            </a:p>
            <a:p>
              <a:r>
                <a:rPr lang="ar-SA" dirty="0" smtClean="0">
                  <a:solidFill>
                    <a:schemeClr val="bg1">
                      <a:lumMod val="50000"/>
                    </a:schemeClr>
                  </a:solidFill>
                  <a:latin typeface="GE Dinar Two" pitchFamily="18" charset="-78"/>
                  <a:ea typeface="GE Dinar Two" pitchFamily="18" charset="-78"/>
                  <a:cs typeface="GE Dinar Two" pitchFamily="18" charset="-78"/>
                </a:rPr>
                <a:t>                               أعضاء المشترك</a:t>
              </a:r>
              <a:endParaRPr lang="ar-SA" dirty="0">
                <a:solidFill>
                  <a:schemeClr val="bg1">
                    <a:lumMod val="50000"/>
                  </a:schemeClr>
                </a:solidFill>
                <a:latin typeface="GE Dinar Two" pitchFamily="18" charset="-78"/>
                <a:ea typeface="GE Dinar Two" pitchFamily="18" charset="-78"/>
                <a:cs typeface="GE Dinar Two" pitchFamily="18" charset="-78"/>
              </a:endParaRPr>
            </a:p>
          </p:txBody>
        </p:sp>
        <p:sp>
          <p:nvSpPr>
            <p:cNvPr id="16" name="مستطيل 15"/>
            <p:cNvSpPr/>
            <p:nvPr/>
          </p:nvSpPr>
          <p:spPr>
            <a:xfrm>
              <a:off x="3733800" y="5867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3733800" y="6172200"/>
              <a:ext cx="228600" cy="152400"/>
            </a:xfrm>
            <a:prstGeom prst="rect">
              <a:avLst/>
            </a:prstGeom>
            <a:solidFill>
              <a:srgbClr val="D9851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p:cNvSpPr/>
            <p:nvPr/>
          </p:nvSpPr>
          <p:spPr>
            <a:xfrm>
              <a:off x="3733800" y="6477000"/>
              <a:ext cx="228600" cy="1524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graphicFrame>
        <p:nvGraphicFramePr>
          <p:cNvPr id="4" name="جدول 3"/>
          <p:cNvGraphicFramePr>
            <a:graphicFrameLocks noGrp="1"/>
          </p:cNvGraphicFramePr>
          <p:nvPr>
            <p:extLst>
              <p:ext uri="{D42A27DB-BD31-4B8C-83A1-F6EECF244321}">
                <p14:modId xmlns:p14="http://schemas.microsoft.com/office/powerpoint/2010/main" val="3336606738"/>
              </p:ext>
            </p:extLst>
          </p:nvPr>
        </p:nvGraphicFramePr>
        <p:xfrm>
          <a:off x="152400" y="457200"/>
          <a:ext cx="7596206" cy="5841540"/>
        </p:xfrm>
        <a:graphic>
          <a:graphicData uri="http://schemas.openxmlformats.org/drawingml/2006/table">
            <a:tbl>
              <a:tblPr/>
              <a:tblGrid>
                <a:gridCol w="6629400">
                  <a:extLst>
                    <a:ext uri="{9D8B030D-6E8A-4147-A177-3AD203B41FA5}">
                      <a16:colId xmlns:a16="http://schemas.microsoft.com/office/drawing/2014/main" val="20000"/>
                    </a:ext>
                  </a:extLst>
                </a:gridCol>
                <a:gridCol w="486598">
                  <a:extLst>
                    <a:ext uri="{9D8B030D-6E8A-4147-A177-3AD203B41FA5}">
                      <a16:colId xmlns:a16="http://schemas.microsoft.com/office/drawing/2014/main" val="20001"/>
                    </a:ext>
                  </a:extLst>
                </a:gridCol>
                <a:gridCol w="480208">
                  <a:extLst>
                    <a:ext uri="{9D8B030D-6E8A-4147-A177-3AD203B41FA5}">
                      <a16:colId xmlns:a16="http://schemas.microsoft.com/office/drawing/2014/main" val="20002"/>
                    </a:ext>
                  </a:extLst>
                </a:gridCol>
              </a:tblGrid>
              <a:tr h="381273">
                <a:tc gridSpan="2">
                  <a:txBody>
                    <a:bodyPr/>
                    <a:lstStyle/>
                    <a:p>
                      <a:pPr marL="0" marR="0" algn="ctr" rtl="1">
                        <a:lnSpc>
                          <a:spcPct val="115000"/>
                        </a:lnSpc>
                        <a:spcBef>
                          <a:spcPts val="0"/>
                        </a:spcBef>
                        <a:spcAft>
                          <a:spcPts val="0"/>
                        </a:spcAft>
                      </a:pPr>
                      <a:endParaRPr lang="en-US" sz="1200" dirty="0">
                        <a:solidFill>
                          <a:srgbClr val="640000"/>
                        </a:solidFill>
                        <a:latin typeface="Calibri"/>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الغلاف</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01</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مخطط لتوزّع مباني وأدوار ومكاتب المؤسسة</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02</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قرار تشكيل فريق إعداد نظام إدارة الجودة (</a:t>
                      </a:r>
                      <a:r>
                        <a:rPr lang="en-US" sz="2000" b="1" kern="1200" dirty="0" smtClean="0">
                          <a:solidFill>
                            <a:srgbClr val="640000"/>
                          </a:solidFill>
                          <a:latin typeface="Agency FB" panose="020B0503020202020204" pitchFamily="34" charset="0"/>
                          <a:ea typeface="GE Dinar Two" pitchFamily="18" charset="-78"/>
                          <a:cs typeface="GE Dinar Two" pitchFamily="18" charset="-78"/>
                        </a:rPr>
                        <a:t>ISO</a:t>
                      </a:r>
                      <a:r>
                        <a:rPr lang="ar-SA" sz="2000" b="1" kern="1200" dirty="0" smtClean="0">
                          <a:solidFill>
                            <a:srgbClr val="640000"/>
                          </a:solidFill>
                          <a:latin typeface="GE Dinar Two" pitchFamily="18" charset="-78"/>
                          <a:ea typeface="GE Dinar Two" pitchFamily="18" charset="-78"/>
                          <a:cs typeface="GE Dinar Two" pitchFamily="18" charset="-78"/>
                        </a:rPr>
                        <a:t>) للمؤسسة</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03</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قرار إنشاء المؤسسة</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04</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سياق المؤسسة: (باللغة العربية والانجليزية)</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05</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57175">
                <a:tc>
                  <a:txBody>
                    <a:bodyPr/>
                    <a:lstStyle/>
                    <a:p>
                      <a:pPr marL="0" lvl="1" indent="0" rtl="1"/>
                      <a:r>
                        <a:rPr lang="ar-SA" sz="1400" b="1" kern="1200" dirty="0" smtClean="0">
                          <a:solidFill>
                            <a:srgbClr val="640000"/>
                          </a:solidFill>
                          <a:latin typeface="GE Dinar Two" pitchFamily="18" charset="-78"/>
                          <a:ea typeface="GE Dinar Two" pitchFamily="18" charset="-78"/>
                          <a:cs typeface="GE Dinar Two" pitchFamily="18" charset="-78"/>
                        </a:rPr>
                        <a:t>نبذه عن المؤسسة (تاريخية – فنية – ارتباطها بالمؤسسات الأخرى)</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5.1</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175">
                <a:tc>
                  <a:txBody>
                    <a:bodyPr/>
                    <a:lstStyle/>
                    <a:p>
                      <a:pPr marL="0" marR="0" algn="r" rtl="1">
                        <a:lnSpc>
                          <a:spcPct val="115000"/>
                        </a:lnSpc>
                        <a:spcBef>
                          <a:spcPts val="0"/>
                        </a:spcBef>
                        <a:spcAft>
                          <a:spcPts val="0"/>
                        </a:spcAft>
                      </a:pPr>
                      <a:r>
                        <a:rPr lang="ar-SA" sz="1400" b="1" kern="1200" dirty="0" smtClean="0">
                          <a:solidFill>
                            <a:srgbClr val="640000"/>
                          </a:solidFill>
                          <a:latin typeface="GE Dinar Two" pitchFamily="18" charset="-78"/>
                          <a:ea typeface="GE Dinar Two" pitchFamily="18" charset="-78"/>
                          <a:cs typeface="GE Dinar Two" pitchFamily="18" charset="-78"/>
                        </a:rPr>
                        <a:t>جدول </a:t>
                      </a:r>
                      <a:r>
                        <a:rPr lang="ar-SA" sz="1400" b="1" kern="1200" dirty="0" err="1" smtClean="0">
                          <a:solidFill>
                            <a:srgbClr val="640000"/>
                          </a:solidFill>
                          <a:latin typeface="GE Dinar Two" pitchFamily="18" charset="-78"/>
                          <a:ea typeface="GE Dinar Two" pitchFamily="18" charset="-78"/>
                          <a:cs typeface="GE Dinar Two" pitchFamily="18" charset="-78"/>
                        </a:rPr>
                        <a:t>مدخلات</a:t>
                      </a:r>
                      <a:r>
                        <a:rPr lang="ar-SA" sz="1400" b="1" kern="1200" dirty="0" smtClean="0">
                          <a:solidFill>
                            <a:srgbClr val="640000"/>
                          </a:solidFill>
                          <a:latin typeface="GE Dinar Two" pitchFamily="18" charset="-78"/>
                          <a:ea typeface="GE Dinar Two" pitchFamily="18" charset="-78"/>
                          <a:cs typeface="GE Dinar Two" pitchFamily="18" charset="-78"/>
                        </a:rPr>
                        <a:t> ومخرجات العمليات في المؤسسة</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5.2</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57175">
                <a:tc>
                  <a:txBody>
                    <a:bodyPr/>
                    <a:lstStyle/>
                    <a:p>
                      <a:pPr marL="0" marR="0" algn="r" rtl="1">
                        <a:lnSpc>
                          <a:spcPct val="115000"/>
                        </a:lnSpc>
                        <a:spcBef>
                          <a:spcPts val="0"/>
                        </a:spcBef>
                        <a:spcAft>
                          <a:spcPts val="0"/>
                        </a:spcAft>
                      </a:pPr>
                      <a:r>
                        <a:rPr lang="ar-SA" sz="1400" b="1" kern="1200" dirty="0" smtClean="0">
                          <a:solidFill>
                            <a:srgbClr val="640000"/>
                          </a:solidFill>
                          <a:latin typeface="GE Dinar Two" pitchFamily="18" charset="-78"/>
                          <a:ea typeface="GE Dinar Two" pitchFamily="18" charset="-78"/>
                          <a:cs typeface="GE Dinar Two" pitchFamily="18" charset="-78"/>
                        </a:rPr>
                        <a:t>جدول القضايا(المؤثرات )الداخلية والخارجية التي تواجهها المؤسسة</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5.3</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175">
                <a:tc>
                  <a:txBody>
                    <a:bodyPr/>
                    <a:lstStyle/>
                    <a:p>
                      <a:pPr marL="0" marR="0" algn="r" rtl="1">
                        <a:lnSpc>
                          <a:spcPct val="115000"/>
                        </a:lnSpc>
                        <a:spcBef>
                          <a:spcPts val="0"/>
                        </a:spcBef>
                        <a:spcAft>
                          <a:spcPts val="0"/>
                        </a:spcAft>
                      </a:pPr>
                      <a:r>
                        <a:rPr lang="ar-SA" sz="1400" b="1" kern="1200" dirty="0" smtClean="0">
                          <a:solidFill>
                            <a:srgbClr val="640000"/>
                          </a:solidFill>
                          <a:latin typeface="GE Dinar Two" pitchFamily="18" charset="-78"/>
                          <a:ea typeface="GE Dinar Two" pitchFamily="18" charset="-78"/>
                          <a:cs typeface="GE Dinar Two" pitchFamily="18" charset="-78"/>
                        </a:rPr>
                        <a:t>جدول الشرائح المستفيدة من المنتجات والخدمات التي تقدمها المؤسسة وتوقعاتهم</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5.4</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57175">
                <a:tc>
                  <a:txBody>
                    <a:bodyPr/>
                    <a:lstStyle/>
                    <a:p>
                      <a:pPr marL="0" marR="0" algn="r" rtl="1">
                        <a:lnSpc>
                          <a:spcPct val="115000"/>
                        </a:lnSpc>
                        <a:spcBef>
                          <a:spcPts val="0"/>
                        </a:spcBef>
                        <a:spcAft>
                          <a:spcPts val="0"/>
                        </a:spcAft>
                      </a:pPr>
                      <a:r>
                        <a:rPr lang="ar-SA" sz="1400" b="1" kern="1200" dirty="0" smtClean="0">
                          <a:solidFill>
                            <a:srgbClr val="640000"/>
                          </a:solidFill>
                          <a:latin typeface="GE Dinar Two" pitchFamily="18" charset="-78"/>
                          <a:ea typeface="GE Dinar Two" pitchFamily="18" charset="-78"/>
                          <a:cs typeface="GE Dinar Two" pitchFamily="18" charset="-78"/>
                        </a:rPr>
                        <a:t>جدول الجهات ذات العلاقة(الأطراف المعنية - الداخلية والخارجية) المؤثرة والمتأثرة بنظام إدارة الجودة (</a:t>
                      </a:r>
                      <a:r>
                        <a:rPr lang="en-US" sz="1400" b="1" kern="1200" dirty="0" smtClean="0">
                          <a:solidFill>
                            <a:srgbClr val="640000"/>
                          </a:solidFill>
                          <a:latin typeface="Agency FB" panose="020B0503020202020204" pitchFamily="34" charset="0"/>
                          <a:ea typeface="GE Dinar Two" pitchFamily="18" charset="-78"/>
                          <a:cs typeface="GE Dinar Two" pitchFamily="18" charset="-78"/>
                        </a:rPr>
                        <a:t>ISO</a:t>
                      </a:r>
                      <a:r>
                        <a:rPr lang="ar-SA" sz="1400" b="1" kern="1200" dirty="0" smtClean="0">
                          <a:solidFill>
                            <a:srgbClr val="640000"/>
                          </a:solidFill>
                          <a:latin typeface="GE Dinar Two" pitchFamily="18" charset="-78"/>
                          <a:ea typeface="GE Dinar Two" pitchFamily="18" charset="-78"/>
                          <a:cs typeface="GE Dinar Two" pitchFamily="18" charset="-78"/>
                        </a:rPr>
                        <a:t>) للمؤسسة ومتطلباتهم</a:t>
                      </a:r>
                    </a:p>
                    <a:p>
                      <a:pPr marL="0" marR="0" algn="r" rtl="1">
                        <a:lnSpc>
                          <a:spcPct val="115000"/>
                        </a:lnSpc>
                        <a:spcBef>
                          <a:spcPts val="0"/>
                        </a:spcBef>
                        <a:spcAft>
                          <a:spcPts val="0"/>
                        </a:spcAft>
                      </a:pP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5.5</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175">
                <a:tc>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رؤية ورسالة وأهداف المؤسسة  (تحديد نقاط القوة ونقاط الضعف وتحديد الفرص والتحديات) </a:t>
                      </a:r>
                      <a:r>
                        <a:rPr lang="ar-SA" sz="1800" b="1" kern="1200" dirty="0" smtClean="0">
                          <a:solidFill>
                            <a:srgbClr val="640000"/>
                          </a:solidFill>
                          <a:latin typeface="GE Dinar Two" pitchFamily="18" charset="-78"/>
                          <a:ea typeface="GE Dinar Two" pitchFamily="18" charset="-78"/>
                          <a:cs typeface="GE Dinar Two" pitchFamily="18" charset="-78"/>
                        </a:rPr>
                        <a:t>(باللغة العربية والانجليزية)</a:t>
                      </a:r>
                      <a:endParaRPr lang="en-US" sz="18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06</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graphicFrame>
        <p:nvGraphicFramePr>
          <p:cNvPr id="4" name="جدول 3"/>
          <p:cNvGraphicFramePr>
            <a:graphicFrameLocks noGrp="1"/>
          </p:cNvGraphicFramePr>
          <p:nvPr>
            <p:extLst>
              <p:ext uri="{D42A27DB-BD31-4B8C-83A1-F6EECF244321}">
                <p14:modId xmlns:p14="http://schemas.microsoft.com/office/powerpoint/2010/main" val="3936188863"/>
              </p:ext>
            </p:extLst>
          </p:nvPr>
        </p:nvGraphicFramePr>
        <p:xfrm>
          <a:off x="152400" y="457200"/>
          <a:ext cx="7606878" cy="5771436"/>
        </p:xfrm>
        <a:graphic>
          <a:graphicData uri="http://schemas.openxmlformats.org/drawingml/2006/table">
            <a:tbl>
              <a:tblPr/>
              <a:tblGrid>
                <a:gridCol w="6553200">
                  <a:extLst>
                    <a:ext uri="{9D8B030D-6E8A-4147-A177-3AD203B41FA5}">
                      <a16:colId xmlns:a16="http://schemas.microsoft.com/office/drawing/2014/main" val="20000"/>
                    </a:ext>
                  </a:extLst>
                </a:gridCol>
                <a:gridCol w="86872">
                  <a:extLst>
                    <a:ext uri="{9D8B030D-6E8A-4147-A177-3AD203B41FA5}">
                      <a16:colId xmlns:a16="http://schemas.microsoft.com/office/drawing/2014/main" val="20001"/>
                    </a:ext>
                  </a:extLst>
                </a:gridCol>
                <a:gridCol w="486598">
                  <a:extLst>
                    <a:ext uri="{9D8B030D-6E8A-4147-A177-3AD203B41FA5}">
                      <a16:colId xmlns:a16="http://schemas.microsoft.com/office/drawing/2014/main" val="20002"/>
                    </a:ext>
                  </a:extLst>
                </a:gridCol>
                <a:gridCol w="480208">
                  <a:extLst>
                    <a:ext uri="{9D8B030D-6E8A-4147-A177-3AD203B41FA5}">
                      <a16:colId xmlns:a16="http://schemas.microsoft.com/office/drawing/2014/main" val="20003"/>
                    </a:ext>
                  </a:extLst>
                </a:gridCol>
              </a:tblGrid>
              <a:tr h="381273">
                <a:tc gridSpan="3">
                  <a:txBody>
                    <a:bodyPr/>
                    <a:lstStyle/>
                    <a:p>
                      <a:pPr marL="0" marR="0" algn="ctr" rtl="1">
                        <a:lnSpc>
                          <a:spcPct val="115000"/>
                        </a:lnSpc>
                        <a:spcBef>
                          <a:spcPts val="0"/>
                        </a:spcBef>
                        <a:spcAft>
                          <a:spcPts val="0"/>
                        </a:spcAft>
                      </a:pPr>
                      <a:endParaRPr lang="en-US" sz="1200" dirty="0">
                        <a:solidFill>
                          <a:srgbClr val="640000"/>
                        </a:solidFill>
                        <a:latin typeface="Calibri"/>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7175">
                <a:tc gridSpan="3">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سياسة الجودة للمؤسسة (باللغة العربية والانجليزية)</a:t>
                      </a:r>
                      <a:endParaRPr lang="en-US" sz="2000" b="1" kern="1200" dirty="0" smtClean="0">
                        <a:solidFill>
                          <a:srgbClr val="640000"/>
                        </a:solidFill>
                        <a:latin typeface="GE Dinar Two" pitchFamily="18" charset="-78"/>
                        <a:ea typeface="GE Dinar Two" pitchFamily="18" charset="-78"/>
                        <a:cs typeface="GE Dinar Two" pitchFamily="18" charset="-78"/>
                      </a:endParaRPr>
                    </a:p>
                    <a:p>
                      <a:pPr lvl="0" rtl="1"/>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07</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175">
                <a:tc gridSpan="3">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الهيكلة التنظيمية للمؤسسة</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hMerge="1">
                  <a:txBody>
                    <a:bodyPr/>
                    <a:lstStyle/>
                    <a:p>
                      <a:pPr lvl="0" rtl="1"/>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08</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الهيكل التنظيمي حسب الإدارات والوحدات</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8.1</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الهيكل التنظيمي حسب المناصب الإدارية</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8.2</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الهيكل التنظيمي حسب الأرقام المرجعية</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8.3</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57175">
                <a:tc gridSpan="3">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العمليات التي تجري في المؤسسة</a:t>
                      </a:r>
                    </a:p>
                    <a:p>
                      <a:pPr marL="0" marR="0" lvl="0" indent="0" algn="ctr" defTabSz="914400" rtl="1" eaLnBrk="1" fontAlgn="auto" latinLnBrk="0" hangingPunct="1">
                        <a:lnSpc>
                          <a:spcPct val="115000"/>
                        </a:lnSpc>
                        <a:spcBef>
                          <a:spcPts val="0"/>
                        </a:spcBef>
                        <a:spcAft>
                          <a:spcPts val="0"/>
                        </a:spcAft>
                        <a:buClrTx/>
                        <a:buSzTx/>
                        <a:buFontTx/>
                        <a:buNone/>
                        <a:tabLst/>
                        <a:defRPr/>
                      </a:pPr>
                      <a:r>
                        <a:rPr lang="ar-SA" sz="1800" b="1" kern="1200" dirty="0" smtClean="0">
                          <a:solidFill>
                            <a:srgbClr val="640000"/>
                          </a:solidFill>
                          <a:latin typeface="GE Dinar Two" pitchFamily="18" charset="-78"/>
                          <a:ea typeface="GE Dinar Two" pitchFamily="18" charset="-78"/>
                          <a:cs typeface="GE Dinar Two" pitchFamily="18" charset="-78"/>
                        </a:rPr>
                        <a:t> </a:t>
                      </a:r>
                      <a:r>
                        <a:rPr lang="ar-SA" sz="1400" b="1" kern="1200" dirty="0" smtClean="0">
                          <a:solidFill>
                            <a:srgbClr val="640000"/>
                          </a:solidFill>
                          <a:latin typeface="GE Dinar Two" pitchFamily="18" charset="-78"/>
                          <a:ea typeface="GE Dinar Two" pitchFamily="18" charset="-78"/>
                          <a:cs typeface="GE Dinar Two" pitchFamily="18" charset="-78"/>
                        </a:rPr>
                        <a:t>(يحدد في قائمة الإجراءات فيما إذا كانت أساسية أو مساندة)</a:t>
                      </a:r>
                      <a:r>
                        <a:rPr lang="ar-SA" sz="1800" b="1" kern="1200" dirty="0" smtClean="0">
                          <a:solidFill>
                            <a:srgbClr val="640000"/>
                          </a:solidFill>
                          <a:latin typeface="GE Dinar Two" pitchFamily="18" charset="-78"/>
                          <a:ea typeface="GE Dinar Two" pitchFamily="18" charset="-78"/>
                          <a:cs typeface="GE Dinar Two" pitchFamily="18" charset="-78"/>
                        </a:rPr>
                        <a:t>.</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09</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175">
                <a:tc gridSpan="3">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تحليل وتقييم المخاطر</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10</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57175">
                <a:tc>
                  <a:txBody>
                    <a:bodyPr/>
                    <a:lstStyle/>
                    <a:p>
                      <a:pPr marL="0" marR="0" algn="r" rtl="1">
                        <a:lnSpc>
                          <a:spcPct val="115000"/>
                        </a:lnSpc>
                        <a:spcBef>
                          <a:spcPts val="0"/>
                        </a:spcBef>
                        <a:spcAft>
                          <a:spcPts val="0"/>
                        </a:spcAft>
                      </a:pPr>
                      <a:r>
                        <a:rPr lang="ar-SA" sz="1400" b="1" kern="1200" dirty="0" smtClean="0">
                          <a:solidFill>
                            <a:srgbClr val="640000"/>
                          </a:solidFill>
                          <a:latin typeface="GE Dinar Two" pitchFamily="18" charset="-78"/>
                          <a:ea typeface="GE Dinar Two" pitchFamily="18" charset="-78"/>
                          <a:cs typeface="GE Dinar Two" pitchFamily="18" charset="-78"/>
                        </a:rPr>
                        <a:t>جدول المخاطر ذات العلاقة بالقضايا الداخلية والخارجية التي تواجهها المؤسسة</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10.1</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175">
                <a:tc>
                  <a:txBody>
                    <a:bodyPr/>
                    <a:lstStyle/>
                    <a:p>
                      <a:pPr marL="0" marR="0" lvl="1" indent="0" algn="r"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جدول المخاطر التي تتعلق بالعمليات</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r" rtl="1">
                        <a:lnSpc>
                          <a:spcPct val="115000"/>
                        </a:lnSpc>
                        <a:spcBef>
                          <a:spcPts val="0"/>
                        </a:spcBef>
                        <a:spcAft>
                          <a:spcPts val="0"/>
                        </a:spcAft>
                      </a:pPr>
                      <a:r>
                        <a:rPr lang="en-US" sz="2400" b="1" kern="1200" dirty="0" smtClean="0">
                          <a:solidFill>
                            <a:srgbClr val="640000"/>
                          </a:solidFill>
                          <a:latin typeface="Agency FB" pitchFamily="34" charset="0"/>
                          <a:ea typeface="Calibri"/>
                          <a:cs typeface="DecoType Naskh Variants" pitchFamily="2" charset="-78"/>
                        </a:rPr>
                        <a:t>10.2</a:t>
                      </a: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57175">
                <a:tc>
                  <a:txBody>
                    <a:bodyPr/>
                    <a:lstStyle/>
                    <a:p>
                      <a:pPr marL="0" marR="0" lvl="1" indent="0" algn="r"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جدول المخاطر التي تتعلق بتوقعات المستفيدين.</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rtl="1"/>
                      <a:r>
                        <a:rPr lang="en-US" sz="2400" b="1" kern="1200" dirty="0" smtClean="0">
                          <a:solidFill>
                            <a:srgbClr val="640000"/>
                          </a:solidFill>
                          <a:latin typeface="Agency FB" pitchFamily="34" charset="0"/>
                          <a:ea typeface="Calibri"/>
                          <a:cs typeface="DecoType Naskh Variants" pitchFamily="2" charset="-78"/>
                        </a:rPr>
                        <a:t>10.3</a:t>
                      </a:r>
                      <a:endParaRPr lang="ar-SA" sz="2400" b="1" kern="1200" dirty="0" smtClean="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17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جدول المخاطر التي تتعلق بالجهات ذات العلاقة ( المؤثرة والمتأثرة)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بنظام إدارة الجودة (</a:t>
                      </a:r>
                      <a:r>
                        <a:rPr lang="en-US" sz="1400" b="1" kern="1200" dirty="0" smtClean="0">
                          <a:solidFill>
                            <a:srgbClr val="640000"/>
                          </a:solidFill>
                          <a:latin typeface="Agency FB" panose="020B0503020202020204" pitchFamily="34" charset="0"/>
                          <a:ea typeface="GE Dinar Two" pitchFamily="18" charset="-78"/>
                          <a:cs typeface="GE Dinar Two" pitchFamily="18" charset="-78"/>
                        </a:rPr>
                        <a:t>ISO</a:t>
                      </a:r>
                      <a:r>
                        <a:rPr lang="ar-SA" sz="1400" b="1" kern="1200" dirty="0" smtClean="0">
                          <a:solidFill>
                            <a:srgbClr val="640000"/>
                          </a:solidFill>
                          <a:latin typeface="GE Dinar Two" pitchFamily="18" charset="-78"/>
                          <a:ea typeface="GE Dinar Two" pitchFamily="18" charset="-78"/>
                          <a:cs typeface="GE Dinar Two" pitchFamily="18" charset="-78"/>
                        </a:rPr>
                        <a:t>) للمؤسسة</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rtl="1"/>
                      <a:r>
                        <a:rPr lang="en-US" sz="2400" b="1" kern="1200" dirty="0" smtClean="0">
                          <a:solidFill>
                            <a:srgbClr val="640000"/>
                          </a:solidFill>
                          <a:latin typeface="Agency FB" pitchFamily="34" charset="0"/>
                          <a:ea typeface="Calibri"/>
                          <a:cs typeface="DecoType Naskh Variants" pitchFamily="2" charset="-78"/>
                        </a:rPr>
                        <a:t>10.4</a:t>
                      </a:r>
                      <a:endParaRPr lang="ar-SA" sz="2400" b="1" kern="1200" dirty="0" smtClean="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graphicFrame>
        <p:nvGraphicFramePr>
          <p:cNvPr id="4" name="جدول 3"/>
          <p:cNvGraphicFramePr>
            <a:graphicFrameLocks noGrp="1"/>
          </p:cNvGraphicFramePr>
          <p:nvPr/>
        </p:nvGraphicFramePr>
        <p:xfrm>
          <a:off x="152400" y="457200"/>
          <a:ext cx="7606878" cy="5968132"/>
        </p:xfrm>
        <a:graphic>
          <a:graphicData uri="http://schemas.openxmlformats.org/drawingml/2006/table">
            <a:tbl>
              <a:tblPr/>
              <a:tblGrid>
                <a:gridCol w="6553200">
                  <a:extLst>
                    <a:ext uri="{9D8B030D-6E8A-4147-A177-3AD203B41FA5}">
                      <a16:colId xmlns:a16="http://schemas.microsoft.com/office/drawing/2014/main" val="20000"/>
                    </a:ext>
                  </a:extLst>
                </a:gridCol>
                <a:gridCol w="573470">
                  <a:extLst>
                    <a:ext uri="{9D8B030D-6E8A-4147-A177-3AD203B41FA5}">
                      <a16:colId xmlns:a16="http://schemas.microsoft.com/office/drawing/2014/main" val="20001"/>
                    </a:ext>
                  </a:extLst>
                </a:gridCol>
                <a:gridCol w="480208">
                  <a:extLst>
                    <a:ext uri="{9D8B030D-6E8A-4147-A177-3AD203B41FA5}">
                      <a16:colId xmlns:a16="http://schemas.microsoft.com/office/drawing/2014/main" val="20002"/>
                    </a:ext>
                  </a:extLst>
                </a:gridCol>
              </a:tblGrid>
              <a:tr h="381273">
                <a:tc gridSpan="2">
                  <a:txBody>
                    <a:bodyPr/>
                    <a:lstStyle/>
                    <a:p>
                      <a:pPr marL="0" marR="0" algn="ctr" rtl="1">
                        <a:lnSpc>
                          <a:spcPct val="115000"/>
                        </a:lnSpc>
                        <a:spcBef>
                          <a:spcPts val="0"/>
                        </a:spcBef>
                        <a:spcAft>
                          <a:spcPts val="0"/>
                        </a:spcAft>
                      </a:pPr>
                      <a:endParaRPr lang="en-US" sz="1200" dirty="0">
                        <a:solidFill>
                          <a:srgbClr val="640000"/>
                        </a:solidFill>
                        <a:latin typeface="Calibri"/>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وصف وأهداف ومهام إدارات ووحدات المؤسسة</a:t>
                      </a:r>
                    </a:p>
                    <a:p>
                      <a:pPr lvl="0" algn="ctr" rtl="1"/>
                      <a:r>
                        <a:rPr lang="ar-SA" sz="2000" b="1" kern="1200" dirty="0" smtClean="0">
                          <a:solidFill>
                            <a:srgbClr val="640000"/>
                          </a:solidFill>
                          <a:latin typeface="GE Dinar Two" pitchFamily="18" charset="-78"/>
                          <a:ea typeface="GE Dinar Two" pitchFamily="18" charset="-78"/>
                          <a:cs typeface="GE Dinar Two" pitchFamily="18" charset="-78"/>
                        </a:rPr>
                        <a:t> </a:t>
                      </a:r>
                      <a:r>
                        <a:rPr lang="ar-SA" sz="1400" b="1" kern="1200" dirty="0" smtClean="0">
                          <a:solidFill>
                            <a:srgbClr val="640000"/>
                          </a:solidFill>
                          <a:latin typeface="GE Dinar Two" pitchFamily="18" charset="-78"/>
                          <a:ea typeface="GE Dinar Two" pitchFamily="18" charset="-78"/>
                          <a:cs typeface="GE Dinar Two" pitchFamily="18" charset="-78"/>
                        </a:rPr>
                        <a:t>(وفقاً للهيكل التنظيمي للمؤسسة  حسب الإدارات والوحدات</a:t>
                      </a:r>
                      <a:r>
                        <a:rPr lang="ar-SA" sz="2000" b="1" kern="1200" dirty="0" smtClean="0">
                          <a:solidFill>
                            <a:srgbClr val="640000"/>
                          </a:solidFill>
                          <a:latin typeface="GE Dinar Two" pitchFamily="18" charset="-78"/>
                          <a:ea typeface="GE Dinar Two" pitchFamily="18" charset="-78"/>
                          <a:cs typeface="GE Dinar Two" pitchFamily="18" charset="-78"/>
                        </a:rPr>
                        <a:t>)</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11</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الهيكلة التنظيمية للمؤسسة</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12</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مسؤوليات وصلاحيات المناصب الإدارية في المؤسسة</a:t>
                      </a:r>
                    </a:p>
                    <a:p>
                      <a:pPr lvl="0" algn="ctr" rtl="1"/>
                      <a:r>
                        <a:rPr lang="ar-SA" sz="1400" b="1" kern="1200" dirty="0" smtClean="0">
                          <a:solidFill>
                            <a:srgbClr val="640000"/>
                          </a:solidFill>
                          <a:latin typeface="GE Dinar Two" pitchFamily="18" charset="-78"/>
                          <a:ea typeface="GE Dinar Two" pitchFamily="18" charset="-78"/>
                          <a:cs typeface="GE Dinar Two" pitchFamily="18" charset="-78"/>
                        </a:rPr>
                        <a:t> (وفقاً للهيكل التنظيمي للمؤسسة حسب المناصب الإدارية)</a:t>
                      </a:r>
                      <a:endParaRPr lang="en-US" sz="14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13</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717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دليل إجراءات العمليات الأساسية في المؤسسة</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14</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17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قائمــة الإجراءات المتخذة لإنجاز العمليات</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14.1</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57175">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جدول خطوات تنفيذ كل إجراء</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en-US" sz="2000" b="1" kern="1200" dirty="0" smtClean="0">
                          <a:solidFill>
                            <a:srgbClr val="640000"/>
                          </a:solidFill>
                          <a:latin typeface="Agency FB" pitchFamily="34" charset="0"/>
                          <a:ea typeface="GE Dinar Two" pitchFamily="18" charset="-78"/>
                          <a:cs typeface="GE Dinar Two" pitchFamily="18" charset="-78"/>
                        </a:rPr>
                        <a:t>14.2</a:t>
                      </a: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175">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الرسوم التوضيحية لكل إجراء</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en-US" sz="2000" b="1" kern="1200" dirty="0" smtClean="0">
                          <a:solidFill>
                            <a:srgbClr val="640000"/>
                          </a:solidFill>
                          <a:latin typeface="Agency FB" pitchFamily="34" charset="0"/>
                          <a:ea typeface="GE Dinar Two" pitchFamily="18" charset="-78"/>
                          <a:cs typeface="GE Dinar Two" pitchFamily="18" charset="-78"/>
                        </a:rPr>
                        <a:t>14.3</a:t>
                      </a: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57175">
                <a:tc gridSpan="2">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ملف أهداف الجودة</a:t>
                      </a:r>
                    </a:p>
                    <a:p>
                      <a:pPr marL="0" marR="0" lvl="0" indent="0" algn="just"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تحديد أهداف الجودة للمؤسسة متضمناً العناصر التالية لكل هدف جودة (الهدف - خطوات التنفيذ - المسئول عن التنفيذ - المواد اللازمة - تاريخ الانتهاء من التنفيذ - تقرير يبين قياس نتائج تحقيق الهدف).</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15</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175">
                <a:tc gridSpan="2">
                  <a:txBody>
                    <a:bodyPr/>
                    <a:lstStyle/>
                    <a:p>
                      <a:pPr marL="0" marR="0" lvl="1" indent="0" algn="r" defTabSz="914400" rtl="1" eaLnBrk="1" fontAlgn="auto" latinLnBrk="0" hangingPunct="1">
                        <a:lnSpc>
                          <a:spcPct val="115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ملف التخطيط للتغيير</a:t>
                      </a:r>
                      <a:endParaRPr lang="en-US" sz="2000" b="1" kern="1200" dirty="0" smtClean="0">
                        <a:solidFill>
                          <a:srgbClr val="640000"/>
                        </a:solidFill>
                        <a:latin typeface="GE Dinar Two" pitchFamily="18" charset="-78"/>
                        <a:ea typeface="GE Dinar Two" pitchFamily="18" charset="-78"/>
                        <a:cs typeface="GE Dinar Two" pitchFamily="18" charset="-78"/>
                      </a:endParaRPr>
                    </a:p>
                    <a:p>
                      <a:pPr marL="0" marR="0" lvl="1" indent="0" algn="just" defTabSz="914400" rtl="1" eaLnBrk="1" fontAlgn="auto" latinLnBrk="0" hangingPunct="1">
                        <a:lnSpc>
                          <a:spcPct val="115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وصف التغيير - مبررات التغيير - الموارد اللازمة للتغيير - آليات مراقبة النتائج المحتملة من التغيير (الإيجابي أو والسلبي) - إجراءات التصدي أو تخفيف المخاطر الناتجة عن التغيير - آلية التواصل مع الجهات المعنية بالتغيير.</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16</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graphicFrame>
        <p:nvGraphicFramePr>
          <p:cNvPr id="4" name="جدول 3"/>
          <p:cNvGraphicFramePr>
            <a:graphicFrameLocks noGrp="1"/>
          </p:cNvGraphicFramePr>
          <p:nvPr/>
        </p:nvGraphicFramePr>
        <p:xfrm>
          <a:off x="152400" y="457200"/>
          <a:ext cx="7606878" cy="5410198"/>
        </p:xfrm>
        <a:graphic>
          <a:graphicData uri="http://schemas.openxmlformats.org/drawingml/2006/table">
            <a:tbl>
              <a:tblPr/>
              <a:tblGrid>
                <a:gridCol w="6553200">
                  <a:extLst>
                    <a:ext uri="{9D8B030D-6E8A-4147-A177-3AD203B41FA5}">
                      <a16:colId xmlns:a16="http://schemas.microsoft.com/office/drawing/2014/main" val="20000"/>
                    </a:ext>
                  </a:extLst>
                </a:gridCol>
                <a:gridCol w="573470">
                  <a:extLst>
                    <a:ext uri="{9D8B030D-6E8A-4147-A177-3AD203B41FA5}">
                      <a16:colId xmlns:a16="http://schemas.microsoft.com/office/drawing/2014/main" val="20001"/>
                    </a:ext>
                  </a:extLst>
                </a:gridCol>
                <a:gridCol w="480208">
                  <a:extLst>
                    <a:ext uri="{9D8B030D-6E8A-4147-A177-3AD203B41FA5}">
                      <a16:colId xmlns:a16="http://schemas.microsoft.com/office/drawing/2014/main" val="20002"/>
                    </a:ext>
                  </a:extLst>
                </a:gridCol>
              </a:tblGrid>
              <a:tr h="381273">
                <a:tc gridSpan="2">
                  <a:txBody>
                    <a:bodyPr/>
                    <a:lstStyle/>
                    <a:p>
                      <a:pPr marL="0" marR="0" algn="ctr" rtl="1">
                        <a:lnSpc>
                          <a:spcPct val="115000"/>
                        </a:lnSpc>
                        <a:spcBef>
                          <a:spcPts val="0"/>
                        </a:spcBef>
                        <a:spcAft>
                          <a:spcPts val="0"/>
                        </a:spcAft>
                      </a:pPr>
                      <a:endParaRPr lang="en-US" sz="1200" dirty="0">
                        <a:solidFill>
                          <a:srgbClr val="640000"/>
                        </a:solidFill>
                        <a:latin typeface="Calibri"/>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ملف التدريب</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17</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ملف عملية الشراء</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18</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75">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دليل النماذج</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19</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717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دليل النماذج الداخلية</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19.1</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17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400" b="1" kern="1200" dirty="0" smtClean="0">
                          <a:solidFill>
                            <a:srgbClr val="640000"/>
                          </a:solidFill>
                          <a:latin typeface="GE Dinar Two" pitchFamily="18" charset="-78"/>
                          <a:ea typeface="GE Dinar Two" pitchFamily="18" charset="-78"/>
                          <a:cs typeface="GE Dinar Two" pitchFamily="18" charset="-78"/>
                        </a:rPr>
                        <a:t>دليل النماذج الخارجية</a:t>
                      </a:r>
                      <a:endParaRPr lang="en-US" sz="14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rtl="1"/>
                      <a:r>
                        <a:rPr lang="en-US" sz="2000" b="1" kern="1200" dirty="0" smtClean="0">
                          <a:solidFill>
                            <a:srgbClr val="640000"/>
                          </a:solidFill>
                          <a:latin typeface="Agency FB" pitchFamily="34" charset="0"/>
                          <a:ea typeface="GE Dinar Two" pitchFamily="18" charset="-78"/>
                          <a:cs typeface="GE Dinar Two" pitchFamily="18" charset="-78"/>
                        </a:rPr>
                        <a:t>19.2</a:t>
                      </a:r>
                      <a:endParaRPr lang="en-US" sz="2000" b="1" kern="1200" dirty="0">
                        <a:solidFill>
                          <a:srgbClr val="640000"/>
                        </a:solidFill>
                        <a:latin typeface="Agency FB" pitchFamily="34" charset="0"/>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57175">
                <a:tc gridSpan="2">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ar-SA" sz="2000" b="1" kern="1200" dirty="0" smtClean="0">
                          <a:solidFill>
                            <a:srgbClr val="640000"/>
                          </a:solidFill>
                          <a:latin typeface="GE Dinar Two" pitchFamily="18" charset="-78"/>
                          <a:ea typeface="GE Dinar Two" pitchFamily="18" charset="-78"/>
                          <a:cs typeface="GE Dinar Two" pitchFamily="18" charset="-78"/>
                        </a:rPr>
                        <a:t>الرموز والمصطلحات العلمية</a:t>
                      </a: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endParaRPr lang="en-US" sz="2000" b="1" kern="1200" dirty="0" smtClean="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20</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175">
                <a:tc gridSpan="2">
                  <a:txBody>
                    <a:bodyPr/>
                    <a:lstStyle/>
                    <a:p>
                      <a:pPr lvl="0" rtl="1"/>
                      <a:r>
                        <a:rPr lang="ar-SA" sz="2000" b="1" kern="1200" dirty="0" smtClean="0">
                          <a:solidFill>
                            <a:srgbClr val="640000"/>
                          </a:solidFill>
                          <a:latin typeface="GE Dinar Two" pitchFamily="18" charset="-78"/>
                          <a:ea typeface="GE Dinar Two" pitchFamily="18" charset="-78"/>
                          <a:cs typeface="GE Dinar Two" pitchFamily="18" charset="-78"/>
                        </a:rPr>
                        <a:t>المراجع والوثائق الخارجية</a:t>
                      </a:r>
                      <a:endParaRPr lang="en-US" sz="2000" b="1" kern="1200" dirty="0">
                        <a:solidFill>
                          <a:srgbClr val="640000"/>
                        </a:solidFill>
                        <a:latin typeface="GE Dinar Two" pitchFamily="18" charset="-78"/>
                        <a:ea typeface="GE Dinar Two" pitchFamily="18" charset="-78"/>
                        <a:cs typeface="GE Dinar Two" pitchFamily="18"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ar-SA" dirty="0"/>
                    </a:p>
                  </a:txBody>
                  <a:tcPr marL="61472" marR="61472" marT="0" marB="0">
                    <a:lnL w="12700" cap="flat" cmpd="sng" algn="ctr">
                      <a:solidFill>
                        <a:schemeClr val="bg1"/>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en-US" sz="2400" b="1" dirty="0" smtClean="0">
                          <a:solidFill>
                            <a:srgbClr val="640000"/>
                          </a:solidFill>
                          <a:latin typeface="Agency FB" pitchFamily="34" charset="0"/>
                          <a:ea typeface="Calibri"/>
                          <a:cs typeface="DecoType Naskh Variants" pitchFamily="2" charset="-78"/>
                        </a:rPr>
                        <a:t>21</a:t>
                      </a: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57175">
                <a:tc gridSpan="2">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175">
                <a:tc gridSpan="2">
                  <a:txBody>
                    <a:bodyPr/>
                    <a:lstStyle/>
                    <a:p>
                      <a:pPr marL="0" marR="0" algn="r" rtl="1">
                        <a:lnSpc>
                          <a:spcPct val="115000"/>
                        </a:lnSpc>
                        <a:spcBef>
                          <a:spcPts val="0"/>
                        </a:spcBef>
                        <a:spcAft>
                          <a:spcPts val="0"/>
                        </a:spcAft>
                      </a:pPr>
                      <a:endParaRPr lang="en-US" sz="2400" b="1" kern="1200" dirty="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57175">
                <a:tc gridSpan="2">
                  <a:txBody>
                    <a:bodyPr/>
                    <a:lstStyle/>
                    <a:p>
                      <a:pPr rtl="1"/>
                      <a:endParaRPr lang="ar-SA" sz="2400" b="1" kern="1200" dirty="0" smtClean="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175">
                <a:tc gridSpan="2">
                  <a:txBody>
                    <a:bodyPr/>
                    <a:lstStyle/>
                    <a:p>
                      <a:pPr rtl="1"/>
                      <a:endParaRPr lang="ar-SA" sz="2400" b="1" kern="1200" dirty="0" smtClean="0">
                        <a:solidFill>
                          <a:srgbClr val="640000"/>
                        </a:solidFill>
                        <a:latin typeface="Agency FB" pitchFamily="34" charset="0"/>
                        <a:ea typeface="Calibri"/>
                        <a:cs typeface="DecoType Naskh Variants" pitchFamily="2" charset="-78"/>
                      </a:endParaRPr>
                    </a:p>
                  </a:txBody>
                  <a:tcPr marL="61472" marR="6147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ar-SA"/>
                    </a:p>
                  </a:txBody>
                  <a:tcPr/>
                </a:tc>
                <a:tc>
                  <a:txBody>
                    <a:bodyPr/>
                    <a:lstStyle/>
                    <a:p>
                      <a:pPr marL="0" marR="0" algn="ctr" rtl="1">
                        <a:lnSpc>
                          <a:spcPct val="115000"/>
                        </a:lnSpc>
                        <a:spcBef>
                          <a:spcPts val="0"/>
                        </a:spcBef>
                        <a:spcAft>
                          <a:spcPts val="0"/>
                        </a:spcAft>
                      </a:pPr>
                      <a:endParaRPr lang="en-US" sz="2400" b="1" dirty="0">
                        <a:solidFill>
                          <a:srgbClr val="640000"/>
                        </a:solidFill>
                        <a:latin typeface="Agency FB" pitchFamily="34" charset="0"/>
                        <a:ea typeface="Calibri"/>
                        <a:cs typeface="DecoType Naskh Variants" pitchFamily="2" charset="-78"/>
                      </a:endParaRPr>
                    </a:p>
                  </a:txBody>
                  <a:tcPr marL="61472" marR="61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590800"/>
            <a:ext cx="7772400" cy="1015663"/>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غلاف نظام إدارة الجودة </a:t>
            </a:r>
            <a:endParaRPr lang="en-US" sz="5400" b="1" dirty="0" smtClean="0">
              <a:solidFill>
                <a:srgbClr val="640000"/>
              </a:solidFill>
              <a:latin typeface="Agency FB" pitchFamily="34" charset="0"/>
              <a:ea typeface="GE Dinar Two" pitchFamily="18" charset="-78"/>
              <a:cs typeface="GE Dinar Two" pitchFamily="18" charset="-7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6315111" y="520065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849" y="0"/>
            <a:ext cx="4848301"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6315111" y="520065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655" y="0"/>
            <a:ext cx="4574689" cy="6858000"/>
          </a:xfrm>
          <a:prstGeom prst="rect">
            <a:avLst/>
          </a:prstGeom>
        </p:spPr>
      </p:pic>
    </p:spTree>
    <p:extLst>
      <p:ext uri="{BB962C8B-B14F-4D97-AF65-F5344CB8AC3E}">
        <p14:creationId xmlns:p14="http://schemas.microsoft.com/office/powerpoint/2010/main" val="575683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1981200"/>
            <a:ext cx="7772400" cy="1938992"/>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مخطط لتوزّع المباني ولأدوار والمكاتب</a:t>
            </a:r>
            <a:endParaRPr lang="en-US" sz="60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5" name="Picture 4" descr="https://projects.ksu.edu.sa/sites/projects.ksu.edu.sa/files/fullmap.jpg"/>
          <p:cNvPicPr>
            <a:picLocks noChangeAspect="1" noChangeArrowheads="1"/>
          </p:cNvPicPr>
          <p:nvPr/>
        </p:nvPicPr>
        <p:blipFill>
          <a:blip r:embed="rId2"/>
          <a:srcRect/>
          <a:stretch>
            <a:fillRect/>
          </a:stretch>
        </p:blipFill>
        <p:spPr bwMode="auto">
          <a:xfrm>
            <a:off x="457200" y="228600"/>
            <a:ext cx="7239000" cy="615315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7" name="Picture 2" descr="https://cba.ksu.edu.sa/sites/cba.ksu.edu.sa/files/imce_images/ldwr-lrdy_0.gif"/>
          <p:cNvPicPr>
            <a:picLocks noChangeAspect="1" noChangeArrowheads="1"/>
          </p:cNvPicPr>
          <p:nvPr/>
        </p:nvPicPr>
        <p:blipFill>
          <a:blip r:embed="rId2"/>
          <a:srcRect/>
          <a:stretch>
            <a:fillRect/>
          </a:stretch>
        </p:blipFill>
        <p:spPr bwMode="auto">
          <a:xfrm>
            <a:off x="127388" y="0"/>
            <a:ext cx="7416412" cy="6477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1" y="769977"/>
            <a:ext cx="7772400" cy="5663089"/>
          </a:xfrm>
          <a:prstGeom prst="rect">
            <a:avLst/>
          </a:prstGeom>
          <a:noFill/>
        </p:spPr>
        <p:txBody>
          <a:bodyPr wrap="square" rtlCol="1">
            <a:spAutoFit/>
          </a:bodyPr>
          <a:lstStyle/>
          <a:p>
            <a:r>
              <a:rPr lang="ar-SA" sz="4400" dirty="0" smtClean="0">
                <a:solidFill>
                  <a:srgbClr val="640000"/>
                </a:solidFill>
                <a:latin typeface="GE Dinar Two" pitchFamily="18" charset="-78"/>
                <a:ea typeface="GE Dinar Two" pitchFamily="18" charset="-78"/>
                <a:cs typeface="GE Dinar Two" pitchFamily="18" charset="-78"/>
              </a:rPr>
              <a:t>أصل كلمة </a:t>
            </a:r>
            <a:r>
              <a:rPr lang="ar-SA" sz="4400" dirty="0" err="1">
                <a:solidFill>
                  <a:srgbClr val="640000"/>
                </a:solidFill>
                <a:latin typeface="GE Dinar Two" pitchFamily="18" charset="-78"/>
                <a:ea typeface="GE Dinar Two" pitchFamily="18" charset="-78"/>
                <a:cs typeface="GE Dinar Two" pitchFamily="18" charset="-78"/>
              </a:rPr>
              <a:t>آ</a:t>
            </a:r>
            <a:r>
              <a:rPr lang="ar-SA" sz="4400" dirty="0" err="1" smtClean="0">
                <a:solidFill>
                  <a:srgbClr val="640000"/>
                </a:solidFill>
                <a:latin typeface="GE Dinar Two" pitchFamily="18" charset="-78"/>
                <a:ea typeface="GE Dinar Two" pitchFamily="18" charset="-78"/>
                <a:cs typeface="GE Dinar Two" pitchFamily="18" charset="-78"/>
              </a:rPr>
              <a:t>يزو</a:t>
            </a:r>
            <a:endParaRPr lang="ar-SA" sz="4400" dirty="0" smtClean="0">
              <a:solidFill>
                <a:srgbClr val="640000"/>
              </a:solidFill>
              <a:latin typeface="GE Dinar Two" pitchFamily="18" charset="-78"/>
              <a:ea typeface="GE Dinar Two" pitchFamily="18" charset="-78"/>
              <a:cs typeface="GE Dinar Two" pitchFamily="18" charset="-78"/>
            </a:endParaRPr>
          </a:p>
          <a:p>
            <a:endParaRPr lang="ar-SA" dirty="0" smtClean="0">
              <a:latin typeface="GE Dinar Two" pitchFamily="18" charset="-78"/>
              <a:ea typeface="GE Dinar Two" pitchFamily="18" charset="-78"/>
              <a:cs typeface="GE Dinar Two" pitchFamily="18" charset="-78"/>
            </a:endParaRPr>
          </a:p>
          <a:p>
            <a:r>
              <a:rPr lang="ar-SA" sz="3600" dirty="0" smtClean="0">
                <a:solidFill>
                  <a:srgbClr val="640000"/>
                </a:solidFill>
                <a:latin typeface="GE Dinar Two" pitchFamily="18" charset="-78"/>
                <a:ea typeface="GE Dinar Two" pitchFamily="18" charset="-78"/>
                <a:cs typeface="GE Dinar Two" pitchFamily="18" charset="-78"/>
              </a:rPr>
              <a:t> </a:t>
            </a:r>
            <a:r>
              <a:rPr lang="en-US" sz="4000" b="1" dirty="0" smtClean="0">
                <a:solidFill>
                  <a:srgbClr val="640000"/>
                </a:solidFill>
                <a:latin typeface="Agency FB" pitchFamily="34" charset="0"/>
                <a:ea typeface="GE Dinar Two" pitchFamily="18" charset="-78"/>
                <a:cs typeface="GE Dinar Two" pitchFamily="18" charset="-78"/>
              </a:rPr>
              <a:t>ISO</a:t>
            </a:r>
            <a:r>
              <a:rPr lang="en-US" sz="3600" dirty="0" smtClean="0">
                <a:solidFill>
                  <a:srgbClr val="640000"/>
                </a:solidFill>
                <a:latin typeface="GE Dinar Two" pitchFamily="18" charset="-78"/>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 من اليونانية </a:t>
            </a:r>
            <a:r>
              <a:rPr lang="el-GR" sz="3600" dirty="0" smtClean="0">
                <a:solidFill>
                  <a:srgbClr val="640000"/>
                </a:solidFill>
                <a:ea typeface="GE Dinar Two" pitchFamily="18" charset="-78"/>
                <a:cs typeface="GE Dinar Two" pitchFamily="18" charset="-78"/>
              </a:rPr>
              <a:t>ἴσος (</a:t>
            </a:r>
            <a:r>
              <a:rPr lang="ar-SA" sz="3600" dirty="0" smtClean="0">
                <a:solidFill>
                  <a:srgbClr val="640000"/>
                </a:solidFill>
                <a:latin typeface="GE Dinar Two" pitchFamily="18" charset="-78"/>
                <a:ea typeface="GE Dinar Two" pitchFamily="18" charset="-78"/>
                <a:cs typeface="GE Dinar Two" pitchFamily="18" charset="-78"/>
              </a:rPr>
              <a:t>  </a:t>
            </a:r>
            <a:r>
              <a:rPr lang="ar-SA" sz="3600" dirty="0" err="1" smtClean="0">
                <a:solidFill>
                  <a:srgbClr val="640000"/>
                </a:solidFill>
                <a:latin typeface="GE Dinar Two" pitchFamily="18" charset="-78"/>
                <a:ea typeface="GE Dinar Two" pitchFamily="18" charset="-78"/>
                <a:cs typeface="GE Dinar Two" pitchFamily="18" charset="-78"/>
              </a:rPr>
              <a:t>إسوس</a:t>
            </a:r>
            <a:r>
              <a:rPr lang="ar-SA" sz="3600" dirty="0" smtClean="0">
                <a:solidFill>
                  <a:srgbClr val="640000"/>
                </a:solidFill>
                <a:latin typeface="GE Dinar Two" pitchFamily="18" charset="-78"/>
                <a:ea typeface="GE Dinar Two" pitchFamily="18" charset="-78"/>
                <a:cs typeface="GE Dinar Two" pitchFamily="18" charset="-78"/>
              </a:rPr>
              <a:t> /</a:t>
            </a:r>
            <a:r>
              <a:rPr lang="en-US" sz="4000" b="1" dirty="0" smtClean="0">
                <a:solidFill>
                  <a:srgbClr val="640000"/>
                </a:solidFill>
                <a:latin typeface="Agency FB" pitchFamily="34" charset="0"/>
                <a:ea typeface="GE Dinar Two" pitchFamily="18" charset="-78"/>
                <a:cs typeface="GE Dinar Two" pitchFamily="18" charset="-78"/>
              </a:rPr>
              <a:t> </a:t>
            </a:r>
            <a:r>
              <a:rPr lang="en-US" sz="4000" b="1" dirty="0" err="1" smtClean="0">
                <a:solidFill>
                  <a:srgbClr val="640000"/>
                </a:solidFill>
                <a:latin typeface="Agency FB" pitchFamily="34" charset="0"/>
                <a:ea typeface="GE Dinar Two" pitchFamily="18" charset="-78"/>
                <a:cs typeface="GE Dinar Two" pitchFamily="18" charset="-78"/>
              </a:rPr>
              <a:t>ísos</a:t>
            </a:r>
            <a:r>
              <a:rPr lang="en-US" sz="3600" dirty="0" smtClean="0">
                <a:solidFill>
                  <a:srgbClr val="640000"/>
                </a:solidFill>
                <a:latin typeface="GE Dinar Two" pitchFamily="18" charset="-78"/>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بمعنى المساواة)</a:t>
            </a:r>
          </a:p>
          <a:p>
            <a:endParaRPr lang="ar-SA" sz="3600" dirty="0" smtClean="0">
              <a:solidFill>
                <a:srgbClr val="640000"/>
              </a:solidFill>
              <a:latin typeface="GE Dinar Two" pitchFamily="18" charset="-78"/>
              <a:ea typeface="GE Dinar Two" pitchFamily="18" charset="-78"/>
              <a:cs typeface="GE Dinar Two" pitchFamily="18" charset="-78"/>
            </a:endParaRPr>
          </a:p>
          <a:p>
            <a:pPr algn="ctr" rtl="0"/>
            <a:r>
              <a:rPr lang="ar-SA" sz="3600" dirty="0" smtClean="0">
                <a:solidFill>
                  <a:srgbClr val="640000"/>
                </a:solidFill>
                <a:latin typeface="GE Dinar Two" pitchFamily="18" charset="-78"/>
                <a:ea typeface="GE Dinar Two" pitchFamily="18" charset="-78"/>
                <a:cs typeface="GE Dinar Two" pitchFamily="18" charset="-78"/>
              </a:rPr>
              <a:t> </a:t>
            </a:r>
            <a:r>
              <a:rPr lang="en-US" sz="4000" b="1" dirty="0" smtClean="0">
                <a:solidFill>
                  <a:srgbClr val="640000"/>
                </a:solidFill>
                <a:latin typeface="Agency FB" pitchFamily="34" charset="0"/>
                <a:ea typeface="GE Dinar Two" pitchFamily="18" charset="-78"/>
                <a:cs typeface="GE Dinar Two" pitchFamily="18" charset="-78"/>
              </a:rPr>
              <a:t>International Organization for Standardization </a:t>
            </a:r>
            <a:endParaRPr lang="ar-SA" sz="3600" b="1" dirty="0" smtClean="0">
              <a:solidFill>
                <a:srgbClr val="640000"/>
              </a:solidFill>
              <a:latin typeface="Agency FB" pitchFamily="34" charset="0"/>
              <a:ea typeface="GE Dinar Two" pitchFamily="18" charset="-78"/>
              <a:cs typeface="GE Dinar Two" pitchFamily="18" charset="-78"/>
            </a:endParaRPr>
          </a:p>
          <a:p>
            <a:endParaRPr lang="ar-SA" sz="3600" dirty="0" smtClean="0">
              <a:solidFill>
                <a:srgbClr val="640000"/>
              </a:solidFill>
              <a:latin typeface="GE Dinar Two" pitchFamily="18" charset="-78"/>
              <a:ea typeface="GE Dinar Two" pitchFamily="18" charset="-78"/>
              <a:cs typeface="GE Dinar Two" pitchFamily="18" charset="-78"/>
            </a:endParaRPr>
          </a:p>
          <a:p>
            <a:pPr algn="ctr"/>
            <a:r>
              <a:rPr lang="ar-SA" sz="3600" dirty="0" smtClean="0">
                <a:solidFill>
                  <a:srgbClr val="640000"/>
                </a:solidFill>
                <a:latin typeface="GE Dinar Two" pitchFamily="18" charset="-78"/>
                <a:ea typeface="GE Dinar Two" pitchFamily="18" charset="-78"/>
                <a:cs typeface="GE Dinar Two" pitchFamily="18" charset="-78"/>
              </a:rPr>
              <a:t>هدف المنظمة هو المساواة بين ثقافات الشعوب المختلفة.</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2286000"/>
            <a:ext cx="7772400" cy="1785104"/>
          </a:xfrm>
          <a:prstGeom prst="rect">
            <a:avLst/>
          </a:prstGeom>
        </p:spPr>
        <p:txBody>
          <a:bodyPr wrap="square">
            <a:spAutoFit/>
          </a:bodyPr>
          <a:lstStyle/>
          <a:p>
            <a:pPr lvl="0" algn="ctr"/>
            <a:r>
              <a:rPr lang="ar-SA" sz="5500" b="1" dirty="0" smtClean="0">
                <a:solidFill>
                  <a:srgbClr val="640000"/>
                </a:solidFill>
                <a:latin typeface="GE Dinar Two" pitchFamily="18" charset="-78"/>
                <a:ea typeface="GE Dinar Two" pitchFamily="18" charset="-78"/>
                <a:cs typeface="GE Dinar Two" pitchFamily="18" charset="-78"/>
              </a:rPr>
              <a:t>قرار تشكيل فريق إعداد نظام إدارة الجودة (</a:t>
            </a:r>
            <a:r>
              <a:rPr lang="en-US" sz="5500" b="1" dirty="0" smtClean="0">
                <a:solidFill>
                  <a:srgbClr val="640000"/>
                </a:solidFill>
                <a:latin typeface="Agency FB" panose="020B0503020202020204" pitchFamily="34" charset="0"/>
                <a:ea typeface="GE Dinar Two" pitchFamily="18" charset="-78"/>
                <a:cs typeface="GE Dinar Two" pitchFamily="18" charset="-78"/>
              </a:rPr>
              <a:t>ISO</a:t>
            </a:r>
            <a:r>
              <a:rPr lang="ar-SA" sz="5500" b="1" dirty="0" smtClean="0">
                <a:solidFill>
                  <a:srgbClr val="640000"/>
                </a:solidFill>
                <a:latin typeface="GE Dinar Two" pitchFamily="18" charset="-78"/>
                <a:ea typeface="GE Dinar Two" pitchFamily="18" charset="-78"/>
                <a:cs typeface="GE Dinar Two" pitchFamily="18" charset="-78"/>
              </a:rPr>
              <a:t>)</a:t>
            </a:r>
            <a:endParaRPr lang="en-US" sz="5500" b="1" dirty="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3186" name="Picture 2"/>
          <p:cNvPicPr>
            <a:picLocks noChangeAspect="1" noChangeArrowheads="1"/>
          </p:cNvPicPr>
          <p:nvPr/>
        </p:nvPicPr>
        <p:blipFill>
          <a:blip r:embed="rId2"/>
          <a:srcRect/>
          <a:stretch>
            <a:fillRect/>
          </a:stretch>
        </p:blipFill>
        <p:spPr bwMode="auto">
          <a:xfrm>
            <a:off x="2100340" y="76200"/>
            <a:ext cx="491006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4210" name="Picture 2"/>
          <p:cNvPicPr>
            <a:picLocks noChangeAspect="1" noChangeArrowheads="1"/>
          </p:cNvPicPr>
          <p:nvPr/>
        </p:nvPicPr>
        <p:blipFill>
          <a:blip r:embed="rId2"/>
          <a:srcRect/>
          <a:stretch>
            <a:fillRect/>
          </a:stretch>
        </p:blipFill>
        <p:spPr bwMode="auto">
          <a:xfrm>
            <a:off x="2057400" y="152400"/>
            <a:ext cx="4953000" cy="6294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2286000"/>
            <a:ext cx="7772400" cy="1785104"/>
          </a:xfrm>
          <a:prstGeom prst="rect">
            <a:avLst/>
          </a:prstGeom>
        </p:spPr>
        <p:txBody>
          <a:bodyPr wrap="square">
            <a:spAutoFit/>
          </a:bodyPr>
          <a:lstStyle/>
          <a:p>
            <a:pPr lvl="0" algn="ctr"/>
            <a:r>
              <a:rPr lang="ar-SA" sz="5500" b="1" dirty="0" smtClean="0">
                <a:solidFill>
                  <a:srgbClr val="640000"/>
                </a:solidFill>
                <a:latin typeface="GE Dinar Two" pitchFamily="18" charset="-78"/>
                <a:ea typeface="GE Dinar Two" pitchFamily="18" charset="-78"/>
                <a:cs typeface="GE Dinar Two" pitchFamily="18" charset="-78"/>
              </a:rPr>
              <a:t>قرار تكليف ممثلً لإدارة للجودة في</a:t>
            </a:r>
            <a:endParaRPr lang="en-US" sz="5500" b="1"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5237" name="Picture 5"/>
          <p:cNvPicPr>
            <a:picLocks noChangeAspect="1" noChangeArrowheads="1"/>
          </p:cNvPicPr>
          <p:nvPr/>
        </p:nvPicPr>
        <p:blipFill>
          <a:blip r:embed="rId2"/>
          <a:srcRect/>
          <a:stretch>
            <a:fillRect/>
          </a:stretch>
        </p:blipFill>
        <p:spPr bwMode="auto">
          <a:xfrm>
            <a:off x="2133600" y="76200"/>
            <a:ext cx="4815281"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2895600"/>
            <a:ext cx="7772400" cy="1015663"/>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قرار الإنشاء </a:t>
            </a:r>
            <a:endParaRPr lang="en-US" sz="60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7" name="Picture 2"/>
          <p:cNvPicPr>
            <a:picLocks noChangeAspect="1" noChangeArrowheads="1"/>
          </p:cNvPicPr>
          <p:nvPr/>
        </p:nvPicPr>
        <p:blipFill>
          <a:blip r:embed="rId2"/>
          <a:srcRect/>
          <a:stretch>
            <a:fillRect/>
          </a:stretch>
        </p:blipFill>
        <p:spPr bwMode="auto">
          <a:xfrm>
            <a:off x="3886200" y="609600"/>
            <a:ext cx="3758908" cy="557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a:blip r:embed="rId3"/>
          <a:srcRect/>
          <a:stretch>
            <a:fillRect/>
          </a:stretch>
        </p:blipFill>
        <p:spPr bwMode="auto">
          <a:xfrm>
            <a:off x="228600" y="1143000"/>
            <a:ext cx="3533503" cy="4580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2895600"/>
            <a:ext cx="7772400" cy="1015663"/>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سياق المؤسسة</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1066800"/>
            <a:ext cx="7772400" cy="4462760"/>
          </a:xfrm>
          <a:prstGeom prst="rect">
            <a:avLst/>
          </a:prstGeom>
        </p:spPr>
        <p:txBody>
          <a:bodyPr wrap="square">
            <a:spAutoFit/>
          </a:bodyPr>
          <a:lstStyle/>
          <a:p>
            <a:pPr marL="0" lvl="1" algn="ctr"/>
            <a:r>
              <a:rPr lang="ar-SA" sz="5400" b="1" dirty="0" smtClean="0">
                <a:solidFill>
                  <a:srgbClr val="640000"/>
                </a:solidFill>
                <a:latin typeface="GE Dinar Two" pitchFamily="18" charset="-78"/>
                <a:ea typeface="GE Dinar Two" pitchFamily="18" charset="-78"/>
                <a:cs typeface="GE Dinar Two" pitchFamily="18" charset="-78"/>
              </a:rPr>
              <a:t>نبذه عن المؤسسة</a:t>
            </a:r>
          </a:p>
          <a:p>
            <a:pPr marL="0" lvl="1" algn="ctr"/>
            <a:endParaRPr lang="ar-SA" sz="5400" b="1" dirty="0" smtClean="0">
              <a:solidFill>
                <a:srgbClr val="640000"/>
              </a:solidFill>
              <a:latin typeface="GE Dinar Two" pitchFamily="18" charset="-78"/>
              <a:ea typeface="GE Dinar Two" pitchFamily="18" charset="-78"/>
              <a:cs typeface="GE Dinar Two" pitchFamily="18" charset="-78"/>
            </a:endParaRPr>
          </a:p>
          <a:p>
            <a:pPr marL="714375" lvl="1">
              <a:buFont typeface="Arial" pitchFamily="34" charset="0"/>
              <a:buChar char="•"/>
            </a:pPr>
            <a:r>
              <a:rPr lang="ar-SA" sz="4800" b="1" dirty="0" smtClean="0">
                <a:solidFill>
                  <a:srgbClr val="640000"/>
                </a:solidFill>
                <a:latin typeface="GE Dinar Two" pitchFamily="18" charset="-78"/>
                <a:ea typeface="GE Dinar Two" pitchFamily="18" charset="-78"/>
                <a:cs typeface="GE Dinar Two" pitchFamily="18" charset="-78"/>
              </a:rPr>
              <a:t> </a:t>
            </a:r>
            <a:r>
              <a:rPr lang="ar-SA" sz="3200" b="1" dirty="0" smtClean="0">
                <a:solidFill>
                  <a:srgbClr val="640000"/>
                </a:solidFill>
                <a:latin typeface="GE Dinar Two" pitchFamily="18" charset="-78"/>
                <a:ea typeface="GE Dinar Two" pitchFamily="18" charset="-78"/>
                <a:cs typeface="GE Dinar Two" pitchFamily="18" charset="-78"/>
              </a:rPr>
              <a:t>تاريخية</a:t>
            </a:r>
          </a:p>
          <a:p>
            <a:pPr marL="714375" lvl="1">
              <a:buFont typeface="Arial" pitchFamily="34" charset="0"/>
              <a:buChar char="•"/>
            </a:pPr>
            <a:endParaRPr lang="ar-SA" sz="3200" b="1" dirty="0" smtClean="0">
              <a:solidFill>
                <a:srgbClr val="640000"/>
              </a:solidFill>
              <a:latin typeface="GE Dinar Two" pitchFamily="18" charset="-78"/>
              <a:ea typeface="GE Dinar Two" pitchFamily="18" charset="-78"/>
              <a:cs typeface="GE Dinar Two" pitchFamily="18" charset="-78"/>
            </a:endParaRPr>
          </a:p>
          <a:p>
            <a:pPr marL="714375" lvl="1">
              <a:buFont typeface="Arial" pitchFamily="34" charset="0"/>
              <a:buChar char="•"/>
            </a:pPr>
            <a:r>
              <a:rPr lang="ar-SA" sz="3200" b="1" dirty="0" smtClean="0">
                <a:solidFill>
                  <a:srgbClr val="640000"/>
                </a:solidFill>
                <a:latin typeface="GE Dinar Two" pitchFamily="18" charset="-78"/>
                <a:ea typeface="GE Dinar Two" pitchFamily="18" charset="-78"/>
                <a:cs typeface="GE Dinar Two" pitchFamily="18" charset="-78"/>
              </a:rPr>
              <a:t>فنية </a:t>
            </a:r>
          </a:p>
          <a:p>
            <a:pPr marL="714375" lvl="1">
              <a:buFont typeface="Arial" pitchFamily="34" charset="0"/>
              <a:buChar char="•"/>
            </a:pPr>
            <a:endParaRPr lang="ar-SA" sz="3200" b="1" dirty="0" smtClean="0">
              <a:solidFill>
                <a:srgbClr val="640000"/>
              </a:solidFill>
              <a:latin typeface="GE Dinar Two" pitchFamily="18" charset="-78"/>
              <a:ea typeface="GE Dinar Two" pitchFamily="18" charset="-78"/>
              <a:cs typeface="GE Dinar Two" pitchFamily="18" charset="-78"/>
            </a:endParaRPr>
          </a:p>
          <a:p>
            <a:pPr marL="714375" lvl="1">
              <a:buFont typeface="Arial" pitchFamily="34" charset="0"/>
              <a:buChar char="•"/>
            </a:pPr>
            <a:r>
              <a:rPr lang="ar-SA" sz="3200" b="1" dirty="0" smtClean="0">
                <a:solidFill>
                  <a:srgbClr val="640000"/>
                </a:solidFill>
                <a:latin typeface="GE Dinar Two" pitchFamily="18" charset="-78"/>
                <a:ea typeface="GE Dinar Two" pitchFamily="18" charset="-78"/>
                <a:cs typeface="GE Dinar Two" pitchFamily="18" charset="-78"/>
              </a:rPr>
              <a:t> الارتباط التنظيمي بالمؤسسات الأخرى</a:t>
            </a:r>
            <a:endParaRPr lang="en-US" sz="3200" b="1"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8305" name="Picture 1"/>
          <p:cNvPicPr>
            <a:picLocks noChangeAspect="1" noChangeArrowheads="1"/>
          </p:cNvPicPr>
          <p:nvPr/>
        </p:nvPicPr>
        <p:blipFill>
          <a:blip r:embed="rId2"/>
          <a:srcRect/>
          <a:stretch>
            <a:fillRect/>
          </a:stretch>
        </p:blipFill>
        <p:spPr bwMode="auto">
          <a:xfrm>
            <a:off x="0" y="685800"/>
            <a:ext cx="7776858"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2057400"/>
            <a:ext cx="7772401" cy="3724096"/>
          </a:xfrm>
          <a:prstGeom prst="rect">
            <a:avLst/>
          </a:prstGeom>
          <a:noFill/>
        </p:spPr>
        <p:txBody>
          <a:bodyPr wrap="square" rtlCol="1">
            <a:spAutoFit/>
          </a:bodyPr>
          <a:lstStyle/>
          <a:p>
            <a:pPr algn="just"/>
            <a:r>
              <a:rPr lang="ar-SA" sz="3600" dirty="0" smtClean="0">
                <a:solidFill>
                  <a:srgbClr val="640000"/>
                </a:solidFill>
                <a:latin typeface="GE Dinar Two" pitchFamily="18" charset="-78"/>
                <a:ea typeface="GE Dinar Two" pitchFamily="18" charset="-78"/>
                <a:cs typeface="GE Dinar Two" pitchFamily="18" charset="-78"/>
              </a:rPr>
              <a:t>تضم المنظمة في عضويتها </a:t>
            </a:r>
            <a:r>
              <a:rPr lang="en-US" sz="4400" dirty="0" smtClean="0">
                <a:solidFill>
                  <a:schemeClr val="accent6">
                    <a:lumMod val="75000"/>
                  </a:schemeClr>
                </a:solidFill>
                <a:latin typeface="Agency FB" pitchFamily="34" charset="0"/>
                <a:ea typeface="GE Dinar Two" pitchFamily="18" charset="-78"/>
              </a:rPr>
              <a:t>165</a:t>
            </a:r>
            <a:r>
              <a:rPr lang="ar-SA" sz="4400" dirty="0" smtClean="0">
                <a:solidFill>
                  <a:schemeClr val="accent6">
                    <a:lumMod val="75000"/>
                  </a:schemeClr>
                </a:solidFill>
                <a:latin typeface="GE Dinar Two" pitchFamily="18" charset="-78"/>
                <a:ea typeface="GE Dinar Two" pitchFamily="18" charset="-78"/>
              </a:rPr>
              <a:t> </a:t>
            </a:r>
            <a:r>
              <a:rPr lang="ar-SA" sz="2800" dirty="0" smtClean="0">
                <a:solidFill>
                  <a:schemeClr val="accent6">
                    <a:lumMod val="75000"/>
                  </a:schemeClr>
                </a:solidFill>
                <a:latin typeface="GE Dinar Two" pitchFamily="18" charset="-78"/>
                <a:ea typeface="GE Dinar Two" pitchFamily="18" charset="-78"/>
              </a:rPr>
              <a:t>(</a:t>
            </a:r>
            <a:r>
              <a:rPr lang="ar-SA" sz="2800" dirty="0" smtClean="0">
                <a:solidFill>
                  <a:schemeClr val="accent6">
                    <a:lumMod val="75000"/>
                  </a:schemeClr>
                </a:solidFill>
                <a:latin typeface="GE Dinar Two" panose="020A0503020102020204" pitchFamily="18" charset="-78"/>
                <a:ea typeface="GE Dinar Two" panose="020A0503020102020204" pitchFamily="18" charset="-78"/>
                <a:cs typeface="GE Dinar Two" panose="020A0503020102020204" pitchFamily="18" charset="-78"/>
              </a:rPr>
              <a:t>وفق</a:t>
            </a:r>
            <a:r>
              <a:rPr lang="ar-SA" sz="2800" dirty="0" smtClean="0">
                <a:solidFill>
                  <a:schemeClr val="accent6">
                    <a:lumMod val="75000"/>
                  </a:schemeClr>
                </a:solidFill>
                <a:latin typeface="GE Dinar Two" pitchFamily="18" charset="-78"/>
                <a:ea typeface="GE Dinar Two" pitchFamily="18" charset="-78"/>
              </a:rPr>
              <a:t> </a:t>
            </a:r>
            <a:r>
              <a:rPr lang="ar-SA" sz="2800" dirty="0" smtClean="0">
                <a:solidFill>
                  <a:schemeClr val="accent6">
                    <a:lumMod val="75000"/>
                  </a:schemeClr>
                </a:solidFill>
                <a:latin typeface="GE Dinar Two" panose="020A0503020102020204" pitchFamily="18" charset="-78"/>
                <a:ea typeface="GE Dinar Two" panose="020A0503020102020204" pitchFamily="18" charset="-78"/>
                <a:cs typeface="GE Dinar Two" panose="020A0503020102020204" pitchFamily="18" charset="-78"/>
              </a:rPr>
              <a:t>إحصائية</a:t>
            </a:r>
            <a:r>
              <a:rPr lang="ar-SA" sz="2800" dirty="0" smtClean="0">
                <a:solidFill>
                  <a:schemeClr val="accent6">
                    <a:lumMod val="75000"/>
                  </a:schemeClr>
                </a:solidFill>
                <a:latin typeface="GE Dinar Two" pitchFamily="18" charset="-78"/>
                <a:ea typeface="GE Dinar Two" pitchFamily="18" charset="-78"/>
              </a:rPr>
              <a:t> </a:t>
            </a:r>
            <a:r>
              <a:rPr lang="en-US" sz="2800" dirty="0" smtClean="0">
                <a:solidFill>
                  <a:schemeClr val="accent6">
                    <a:lumMod val="75000"/>
                  </a:schemeClr>
                </a:solidFill>
                <a:latin typeface="Agency FB" panose="020B0503020202020204" pitchFamily="34" charset="0"/>
                <a:ea typeface="GE Dinar Two" pitchFamily="18" charset="-78"/>
              </a:rPr>
              <a:t>2021</a:t>
            </a:r>
            <a:r>
              <a:rPr lang="ar-SA" sz="2800" dirty="0" smtClean="0">
                <a:solidFill>
                  <a:schemeClr val="accent6">
                    <a:lumMod val="75000"/>
                  </a:schemeClr>
                </a:solidFill>
                <a:latin typeface="GE Dinar Two" pitchFamily="18" charset="-78"/>
                <a:ea typeface="GE Dinar Two" pitchFamily="18" charset="-78"/>
              </a:rPr>
              <a:t>)</a:t>
            </a:r>
            <a:r>
              <a:rPr lang="ar-SA" sz="3600" dirty="0" smtClean="0">
                <a:solidFill>
                  <a:srgbClr val="640000"/>
                </a:solidFill>
                <a:latin typeface="GE Dinar Two" pitchFamily="18" charset="-78"/>
                <a:ea typeface="GE Dinar Two" pitchFamily="18" charset="-78"/>
                <a:cs typeface="GE Dinar Two" pitchFamily="18" charset="-78"/>
              </a:rPr>
              <a:t>عضواً </a:t>
            </a:r>
            <a:r>
              <a:rPr lang="ar-SA" sz="3600" dirty="0" smtClean="0">
                <a:solidFill>
                  <a:srgbClr val="640000"/>
                </a:solidFill>
                <a:latin typeface="GE Dinar Two" pitchFamily="18" charset="-78"/>
                <a:ea typeface="GE Dinar Two" pitchFamily="18" charset="-78"/>
                <a:cs typeface="GE Dinar Two" pitchFamily="18" charset="-78"/>
              </a:rPr>
              <a:t>وطنياً، من مجموع </a:t>
            </a:r>
            <a:r>
              <a:rPr lang="en-US" sz="3600" dirty="0" smtClean="0">
                <a:solidFill>
                  <a:srgbClr val="640000"/>
                </a:solidFill>
                <a:latin typeface="GE Dinar Two" pitchFamily="18" charset="-78"/>
                <a:ea typeface="GE Dinar Two" pitchFamily="18" charset="-78"/>
                <a:cs typeface="GE Dinar Two" pitchFamily="18" charset="-78"/>
              </a:rPr>
              <a:t> </a:t>
            </a:r>
            <a:r>
              <a:rPr lang="en-US" sz="4000" dirty="0" smtClean="0">
                <a:solidFill>
                  <a:schemeClr val="accent6">
                    <a:lumMod val="75000"/>
                  </a:schemeClr>
                </a:solidFill>
                <a:latin typeface="Agency FB" pitchFamily="34" charset="0"/>
                <a:ea typeface="GE Dinar Two" pitchFamily="18" charset="-78"/>
              </a:rPr>
              <a:t>195</a:t>
            </a:r>
            <a:r>
              <a:rPr lang="ar-SA" sz="3600" dirty="0" smtClean="0">
                <a:solidFill>
                  <a:srgbClr val="640000"/>
                </a:solidFill>
                <a:latin typeface="GE Dinar Two" pitchFamily="18" charset="-78"/>
                <a:ea typeface="GE Dinar Two" pitchFamily="18" charset="-78"/>
                <a:cs typeface="GE Dinar Two" pitchFamily="18" charset="-78"/>
              </a:rPr>
              <a:t>بلدا في العالم.</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just"/>
            <a:r>
              <a:rPr lang="ar-SA" sz="3600" dirty="0" smtClean="0">
                <a:solidFill>
                  <a:srgbClr val="640000"/>
                </a:solidFill>
                <a:latin typeface="GE Dinar Two" pitchFamily="18" charset="-78"/>
                <a:ea typeface="GE Dinar Two" pitchFamily="18" charset="-78"/>
                <a:cs typeface="GE Dinar Two" pitchFamily="18" charset="-78"/>
              </a:rPr>
              <a:t> لدي منظمة الآيزو ثلاث فئات للعضوية:</a:t>
            </a:r>
          </a:p>
          <a:p>
            <a:pPr algn="just"/>
            <a:endParaRPr lang="ar-SA" sz="3600"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109570" name="Picture 2"/>
          <p:cNvPicPr>
            <a:picLocks noChangeAspect="1" noChangeArrowheads="1"/>
          </p:cNvPicPr>
          <p:nvPr/>
        </p:nvPicPr>
        <p:blipFill>
          <a:blip r:embed="rId2"/>
          <a:srcRect/>
          <a:stretch>
            <a:fillRect/>
          </a:stretch>
        </p:blipFill>
        <p:spPr bwMode="auto">
          <a:xfrm>
            <a:off x="0" y="685800"/>
            <a:ext cx="7772399" cy="52872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6259" name="Picture 3"/>
          <p:cNvPicPr>
            <a:picLocks noChangeAspect="1" noChangeArrowheads="1"/>
          </p:cNvPicPr>
          <p:nvPr/>
        </p:nvPicPr>
        <p:blipFill>
          <a:blip r:embed="rId2"/>
          <a:srcRect/>
          <a:stretch>
            <a:fillRect/>
          </a:stretch>
        </p:blipFill>
        <p:spPr bwMode="auto">
          <a:xfrm>
            <a:off x="0" y="660740"/>
            <a:ext cx="7772399" cy="52828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97281" name="Picture 1"/>
          <p:cNvPicPr>
            <a:picLocks noChangeAspect="1" noChangeArrowheads="1"/>
          </p:cNvPicPr>
          <p:nvPr/>
        </p:nvPicPr>
        <p:blipFill>
          <a:blip r:embed="rId2"/>
          <a:srcRect/>
          <a:stretch>
            <a:fillRect/>
          </a:stretch>
        </p:blipFill>
        <p:spPr bwMode="auto">
          <a:xfrm>
            <a:off x="1" y="685800"/>
            <a:ext cx="7772400" cy="52751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1600200"/>
            <a:ext cx="7772400" cy="2862322"/>
          </a:xfrm>
          <a:prstGeom prst="rect">
            <a:avLst/>
          </a:prstGeom>
        </p:spPr>
        <p:txBody>
          <a:bodyPr wrap="square">
            <a:spAutoFit/>
          </a:bodyPr>
          <a:lstStyle/>
          <a:p>
            <a:pPr fontAlgn="base">
              <a:spcBef>
                <a:spcPct val="0"/>
              </a:spcBef>
              <a:spcAft>
                <a:spcPct val="0"/>
              </a:spcAft>
            </a:pPr>
            <a:r>
              <a:rPr lang="ar-SA" sz="6000" b="1" dirty="0" smtClean="0">
                <a:solidFill>
                  <a:srgbClr val="640000"/>
                </a:solidFill>
                <a:latin typeface="GE Dinar Two" pitchFamily="18" charset="-78"/>
                <a:ea typeface="GE Dinar Two" pitchFamily="18" charset="-78"/>
                <a:cs typeface="GE Dinar Two" pitchFamily="18" charset="-78"/>
              </a:rPr>
              <a:t>الرؤية</a:t>
            </a:r>
          </a:p>
          <a:p>
            <a:pPr fontAlgn="base">
              <a:spcBef>
                <a:spcPct val="0"/>
              </a:spcBef>
              <a:spcAft>
                <a:spcPct val="0"/>
              </a:spcAft>
            </a:pPr>
            <a:r>
              <a:rPr lang="ar-SA" sz="6000" b="1" dirty="0" smtClean="0">
                <a:solidFill>
                  <a:srgbClr val="640000"/>
                </a:solidFill>
                <a:latin typeface="GE Dinar Two" pitchFamily="18" charset="-78"/>
                <a:ea typeface="GE Dinar Two" pitchFamily="18" charset="-78"/>
                <a:cs typeface="GE Dinar Two" pitchFamily="18" charset="-78"/>
              </a:rPr>
              <a:t>		الرسالة</a:t>
            </a:r>
          </a:p>
          <a:p>
            <a:pPr fontAlgn="base">
              <a:spcBef>
                <a:spcPct val="0"/>
              </a:spcBef>
              <a:spcAft>
                <a:spcPct val="0"/>
              </a:spcAft>
            </a:pPr>
            <a:r>
              <a:rPr lang="ar-SA" sz="6000" b="1" dirty="0" smtClean="0">
                <a:solidFill>
                  <a:srgbClr val="640000"/>
                </a:solidFill>
                <a:latin typeface="GE Dinar Two" pitchFamily="18" charset="-78"/>
                <a:ea typeface="GE Dinar Two" pitchFamily="18" charset="-78"/>
                <a:cs typeface="GE Dinar Two" pitchFamily="18" charset="-78"/>
              </a:rPr>
              <a:t>					الأهداف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228601" y="0"/>
            <a:ext cx="7543800" cy="2739211"/>
          </a:xfrm>
          <a:prstGeom prst="rect">
            <a:avLst/>
          </a:prstGeom>
        </p:spPr>
        <p:txBody>
          <a:bodyPr wrap="square">
            <a:spAutoFit/>
          </a:bodyPr>
          <a:lstStyle/>
          <a:p>
            <a:pPr algn="ctr"/>
            <a:r>
              <a:rPr lang="ar-SA" sz="3600" b="1" dirty="0" smtClean="0">
                <a:solidFill>
                  <a:srgbClr val="640000"/>
                </a:solidFill>
                <a:latin typeface="GE Dinar Two" pitchFamily="18" charset="-78"/>
                <a:ea typeface="GE Dinar Two" pitchFamily="18" charset="-78"/>
                <a:cs typeface="GE Dinar Two" pitchFamily="18" charset="-78"/>
              </a:rPr>
              <a:t>الرسالة </a:t>
            </a:r>
            <a:r>
              <a:rPr lang="en-US" sz="4400" b="1" dirty="0" smtClean="0">
                <a:solidFill>
                  <a:srgbClr val="640000"/>
                </a:solidFill>
                <a:latin typeface="Agency FB" pitchFamily="34" charset="0"/>
                <a:ea typeface="GE Dinar Two" pitchFamily="18" charset="-78"/>
                <a:cs typeface="GE Dinar Two" pitchFamily="18" charset="-78"/>
              </a:rPr>
              <a:t>Mission</a:t>
            </a:r>
            <a:endParaRPr lang="ar-SA" sz="3600" b="1" dirty="0" smtClean="0">
              <a:solidFill>
                <a:srgbClr val="640000"/>
              </a:solidFill>
              <a:latin typeface="Agency FB" pitchFamily="34" charset="0"/>
              <a:ea typeface="GE Dinar Two" pitchFamily="18" charset="-78"/>
              <a:cs typeface="GE Dinar Two" pitchFamily="18" charset="-78"/>
            </a:endParaRPr>
          </a:p>
          <a:p>
            <a:pPr algn="ctr"/>
            <a:endParaRPr lang="ar-SA" sz="1600" dirty="0" smtClean="0">
              <a:solidFill>
                <a:srgbClr val="C00000"/>
              </a:solidFill>
              <a:cs typeface="DecoType Naskh Variants" pitchFamily="2" charset="-78"/>
            </a:endParaRPr>
          </a:p>
          <a:p>
            <a:pPr marL="4763" indent="4763" algn="just"/>
            <a:r>
              <a:rPr lang="ar-SA" sz="2800" b="1" dirty="0" smtClean="0">
                <a:solidFill>
                  <a:srgbClr val="640000"/>
                </a:solidFill>
                <a:latin typeface="GE Dinar Two" pitchFamily="18" charset="-78"/>
                <a:ea typeface="GE Dinar Two" pitchFamily="18" charset="-78"/>
                <a:cs typeface="GE Dinar Two" pitchFamily="18" charset="-78"/>
              </a:rPr>
              <a:t>تحدد الغرض الأساسي لمنظمة أو مشروع ما، أو بالأساس تصف لماذا هي موجودة وماذا تفعل لتحقق رؤيتها. وهناك رسائل مشتركه يمكن أن تبقى لعدة سنوات، أو طوال حياة المنظمة.</a:t>
            </a:r>
          </a:p>
        </p:txBody>
      </p:sp>
      <p:sp>
        <p:nvSpPr>
          <p:cNvPr id="8" name="مستطيل 7"/>
          <p:cNvSpPr/>
          <p:nvPr/>
        </p:nvSpPr>
        <p:spPr>
          <a:xfrm>
            <a:off x="0" y="3810000"/>
            <a:ext cx="7772400" cy="2590800"/>
          </a:xfrm>
          <a:prstGeom prst="rect">
            <a:avLst/>
          </a:prstGeom>
        </p:spPr>
        <p:txBody>
          <a:bodyPr wrap="square">
            <a:spAutoFit/>
          </a:bodyPr>
          <a:lstStyle/>
          <a:p>
            <a:pPr marL="361950" indent="-361950">
              <a:buFont typeface="Wingdings 2" pitchFamily="18" charset="2"/>
              <a:buChar char=""/>
            </a:pPr>
            <a:r>
              <a:rPr lang="ar-SA" sz="2800" b="1" dirty="0" smtClean="0">
                <a:solidFill>
                  <a:srgbClr val="640000"/>
                </a:solidFill>
                <a:latin typeface="GE Dinar Two" pitchFamily="18" charset="-78"/>
                <a:ea typeface="GE Dinar Two" pitchFamily="18" charset="-78"/>
                <a:cs typeface="GE Dinar Two" pitchFamily="18" charset="-78"/>
              </a:rPr>
              <a:t> ما تود أن تسير عليه في الحياة</a:t>
            </a:r>
          </a:p>
          <a:p>
            <a:pPr marL="361950" indent="-361950">
              <a:buFont typeface="Wingdings 2" pitchFamily="18" charset="2"/>
              <a:buChar char=""/>
            </a:pPr>
            <a:r>
              <a:rPr lang="ar-SA" sz="2800" b="1" dirty="0" smtClean="0">
                <a:solidFill>
                  <a:srgbClr val="640000"/>
                </a:solidFill>
                <a:latin typeface="GE Dinar Two" pitchFamily="18" charset="-78"/>
                <a:ea typeface="GE Dinar Two" pitchFamily="18" charset="-78"/>
                <a:cs typeface="GE Dinar Two" pitchFamily="18" charset="-78"/>
              </a:rPr>
              <a:t>أهدافًا عامة يمكن تحقيقها في ظل الموارد الحالية.</a:t>
            </a:r>
          </a:p>
          <a:p>
            <a:pPr marL="361950" indent="-361950">
              <a:buFont typeface="Wingdings 2" pitchFamily="18" charset="2"/>
              <a:buChar char=""/>
            </a:pPr>
            <a:r>
              <a:rPr lang="ar-SA" sz="2800" b="1" dirty="0" smtClean="0">
                <a:solidFill>
                  <a:srgbClr val="640000"/>
                </a:solidFill>
                <a:latin typeface="GE Dinar Two" pitchFamily="18" charset="-78"/>
                <a:ea typeface="GE Dinar Two" pitchFamily="18" charset="-78"/>
                <a:cs typeface="GE Dinar Two" pitchFamily="18" charset="-78"/>
              </a:rPr>
              <a:t>المهمة أو الدور العام والدائم، وتمثل الغاية</a:t>
            </a:r>
          </a:p>
          <a:p>
            <a:pPr marL="361950" indent="-361950">
              <a:buFont typeface="Wingdings 2" pitchFamily="18" charset="2"/>
              <a:buChar char=""/>
            </a:pPr>
            <a:r>
              <a:rPr lang="ar-SA" sz="2800" b="1" dirty="0" smtClean="0">
                <a:solidFill>
                  <a:srgbClr val="640000"/>
                </a:solidFill>
                <a:latin typeface="GE Dinar Two" pitchFamily="18" charset="-78"/>
                <a:ea typeface="GE Dinar Two" pitchFamily="18" charset="-78"/>
                <a:cs typeface="GE Dinar Two" pitchFamily="18" charset="-78"/>
              </a:rPr>
              <a:t> هي الهدف العام للمؤسسة </a:t>
            </a:r>
          </a:p>
          <a:p>
            <a:r>
              <a:rPr lang="ar-SA" sz="1600" b="1" dirty="0" smtClean="0">
                <a:solidFill>
                  <a:srgbClr val="FF5353"/>
                </a:solidFill>
                <a:latin typeface="GE Dinar Two" pitchFamily="18" charset="-78"/>
                <a:ea typeface="GE Dinar Two" pitchFamily="18" charset="-78"/>
                <a:cs typeface="GE Dinar Two" pitchFamily="18" charset="-78"/>
              </a:rPr>
              <a:t>الرسالة = جملة تشرح سبب وجود المنظمة أو الجماعة أو الجهة وهي نتيجة للرؤية</a:t>
            </a:r>
          </a:p>
        </p:txBody>
      </p:sp>
      <p:sp>
        <p:nvSpPr>
          <p:cNvPr id="9" name="مستطيل 8"/>
          <p:cNvSpPr/>
          <p:nvPr/>
        </p:nvSpPr>
        <p:spPr>
          <a:xfrm>
            <a:off x="4735910" y="3124200"/>
            <a:ext cx="3057247" cy="646331"/>
          </a:xfrm>
          <a:prstGeom prst="rect">
            <a:avLst/>
          </a:prstGeom>
        </p:spPr>
        <p:txBody>
          <a:bodyPr wrap="none">
            <a:spAutoFit/>
          </a:bodyPr>
          <a:lstStyle/>
          <a:p>
            <a:r>
              <a:rPr lang="ar-SA" sz="3600" b="1" dirty="0" smtClean="0">
                <a:solidFill>
                  <a:srgbClr val="640000"/>
                </a:solidFill>
                <a:latin typeface="GE Dinar Two" pitchFamily="18" charset="-78"/>
                <a:ea typeface="GE Dinar Two" pitchFamily="18" charset="-78"/>
                <a:cs typeface="GE Dinar Two" pitchFamily="18" charset="-78"/>
              </a:rPr>
              <a:t>أي الرسالة هي</a:t>
            </a:r>
          </a:p>
        </p:txBody>
      </p:sp>
      <p:pic>
        <p:nvPicPr>
          <p:cNvPr id="10" name="Picture 2" descr="alt"/>
          <p:cNvPicPr>
            <a:picLocks noChangeAspect="1" noChangeArrowheads="1"/>
          </p:cNvPicPr>
          <p:nvPr/>
        </p:nvPicPr>
        <p:blipFill>
          <a:blip r:embed="rId2">
            <a:clrChange>
              <a:clrFrom>
                <a:srgbClr val="FFFFFF"/>
              </a:clrFrom>
              <a:clrTo>
                <a:srgbClr val="FFFFFF">
                  <a:alpha val="0"/>
                </a:srgbClr>
              </a:clrTo>
            </a:clrChange>
          </a:blip>
          <a:srcRect l="46174" b="9938"/>
          <a:stretch>
            <a:fillRect/>
          </a:stretch>
        </p:blipFill>
        <p:spPr bwMode="auto">
          <a:xfrm>
            <a:off x="7848600" y="228600"/>
            <a:ext cx="1295400" cy="169333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3429000"/>
            <a:ext cx="7772400" cy="3016210"/>
          </a:xfrm>
          <a:prstGeom prst="rect">
            <a:avLst/>
          </a:prstGeom>
        </p:spPr>
        <p:txBody>
          <a:bodyPr wrap="square">
            <a:spAutoFit/>
          </a:bodyPr>
          <a:lstStyle/>
          <a:p>
            <a:pPr algn="ctr"/>
            <a:r>
              <a:rPr lang="ar-SA" sz="3600" b="1" dirty="0" smtClean="0">
                <a:solidFill>
                  <a:srgbClr val="640000"/>
                </a:solidFill>
                <a:latin typeface="GE Dinar Two" pitchFamily="18" charset="-78"/>
                <a:ea typeface="GE Dinar Two" pitchFamily="18" charset="-78"/>
                <a:cs typeface="GE Dinar Two" pitchFamily="18" charset="-78"/>
              </a:rPr>
              <a:t>رسالة جامعة الملك سعود</a:t>
            </a:r>
          </a:p>
          <a:p>
            <a:pPr algn="just"/>
            <a:endParaRPr lang="ar-SA" sz="1400" dirty="0" smtClean="0">
              <a:solidFill>
                <a:srgbClr val="C00000"/>
              </a:solidFill>
              <a:cs typeface="DecoType Naskh Variants" pitchFamily="2" charset="-78"/>
            </a:endParaRPr>
          </a:p>
          <a:p>
            <a:pPr algn="just"/>
            <a:r>
              <a:rPr lang="ar-SA" sz="2800" b="1" dirty="0" smtClean="0">
                <a:solidFill>
                  <a:srgbClr val="640000"/>
                </a:solidFill>
                <a:latin typeface="GE Dinar Two" pitchFamily="18" charset="-78"/>
                <a:ea typeface="GE Dinar Two" pitchFamily="18" charset="-78"/>
                <a:cs typeface="GE Dinar Two" pitchFamily="18" charset="-78"/>
              </a:rPr>
              <a:t>تقديم تعليم مميز، وإنتاج بحوث إبداعية تخدم المجتمع وتسهم في بناء اقتصاد المعرفة من خلال  إيجاد بيئة محفزة للتعليم والإبداع الفكري والتوظيف الأمثل للتقنية والشراكة المحلية والعالمية الفاعلة.</a:t>
            </a:r>
          </a:p>
        </p:txBody>
      </p:sp>
      <p:sp>
        <p:nvSpPr>
          <p:cNvPr id="8" name="TextBox 7"/>
          <p:cNvSpPr txBox="1">
            <a:spLocks noChangeArrowheads="1"/>
          </p:cNvSpPr>
          <p:nvPr/>
        </p:nvSpPr>
        <p:spPr bwMode="auto">
          <a:xfrm>
            <a:off x="304800" y="152400"/>
            <a:ext cx="7467600" cy="3208571"/>
          </a:xfrm>
          <a:prstGeom prst="rect">
            <a:avLst/>
          </a:prstGeom>
          <a:noFill/>
          <a:ln w="9525">
            <a:noFill/>
            <a:miter lim="800000"/>
            <a:headEnd/>
            <a:tailEnd/>
          </a:ln>
        </p:spPr>
        <p:txBody>
          <a:bodyPr wrap="square">
            <a:spAutoFit/>
          </a:bodyPr>
          <a:lstStyle/>
          <a:p>
            <a:pPr algn="ctr">
              <a:lnSpc>
                <a:spcPct val="125000"/>
              </a:lnSpc>
            </a:pPr>
            <a:r>
              <a:rPr lang="ar-SA" sz="3600" b="1" dirty="0" smtClean="0">
                <a:solidFill>
                  <a:srgbClr val="640000"/>
                </a:solidFill>
                <a:latin typeface="GE Dinar Two" pitchFamily="18" charset="-78"/>
                <a:ea typeface="GE Dinar Two" pitchFamily="18" charset="-78"/>
                <a:cs typeface="GE Dinar Two" pitchFamily="18" charset="-78"/>
              </a:rPr>
              <a:t>رسالة شركة ”مايكروسوفت“</a:t>
            </a:r>
          </a:p>
          <a:p>
            <a:pPr algn="ctr">
              <a:lnSpc>
                <a:spcPct val="125000"/>
              </a:lnSpc>
            </a:pPr>
            <a:endParaRPr lang="ar-SA" sz="1400" dirty="0" smtClean="0">
              <a:solidFill>
                <a:srgbClr val="C00000"/>
              </a:solidFill>
              <a:cs typeface="DecoType Naskh Variants" pitchFamily="2" charset="-78"/>
            </a:endParaRPr>
          </a:p>
          <a:p>
            <a:pPr algn="just" rtl="1">
              <a:lnSpc>
                <a:spcPct val="125000"/>
              </a:lnSpc>
            </a:pPr>
            <a:r>
              <a:rPr lang="ar-SA" sz="2800" b="1" dirty="0" smtClean="0">
                <a:solidFill>
                  <a:srgbClr val="640000"/>
                </a:solidFill>
                <a:latin typeface="GE Dinar Two" pitchFamily="18" charset="-78"/>
                <a:ea typeface="GE Dinar Two" pitchFamily="18" charset="-78"/>
                <a:cs typeface="GE Dinar Two" pitchFamily="18" charset="-78"/>
              </a:rPr>
              <a:t>نحن في شركة مايكروسوفت، تتمحور رسالتنا وقيمنا في مساعدة جميع الأفراد والمؤسسات حول العالم على تحقيق أقصى طموحاتهم وتطلعاتهم.</a:t>
            </a:r>
            <a:endParaRPr lang="en-US" sz="2800" b="1" dirty="0" smtClean="0">
              <a:solidFill>
                <a:srgbClr val="640000"/>
              </a:solidFill>
              <a:latin typeface="GE Dinar Two" pitchFamily="18" charset="-78"/>
              <a:ea typeface="GE Dinar Two" pitchFamily="18" charset="-78"/>
              <a:cs typeface="GE Dinar Two" pitchFamily="18" charset="-78"/>
            </a:endParaRPr>
          </a:p>
        </p:txBody>
      </p:sp>
      <p:pic>
        <p:nvPicPr>
          <p:cNvPr id="10" name="Picture 2" descr="alt"/>
          <p:cNvPicPr>
            <a:picLocks noChangeAspect="1" noChangeArrowheads="1"/>
          </p:cNvPicPr>
          <p:nvPr/>
        </p:nvPicPr>
        <p:blipFill>
          <a:blip r:embed="rId2">
            <a:clrChange>
              <a:clrFrom>
                <a:srgbClr val="FFFFFF"/>
              </a:clrFrom>
              <a:clrTo>
                <a:srgbClr val="FFFFFF">
                  <a:alpha val="0"/>
                </a:srgbClr>
              </a:clrTo>
            </a:clrChange>
          </a:blip>
          <a:srcRect l="46174" b="9938"/>
          <a:stretch>
            <a:fillRect/>
          </a:stretch>
        </p:blipFill>
        <p:spPr bwMode="auto">
          <a:xfrm>
            <a:off x="7848600" y="228600"/>
            <a:ext cx="1295400" cy="169333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609600" y="1371600"/>
            <a:ext cx="6705600" cy="4154984"/>
          </a:xfrm>
          <a:prstGeom prst="rect">
            <a:avLst/>
          </a:prstGeom>
        </p:spPr>
        <p:txBody>
          <a:bodyPr wrap="square">
            <a:spAutoFit/>
          </a:bodyPr>
          <a:lstStyle/>
          <a:p>
            <a:pPr algn="ctr"/>
            <a:r>
              <a:rPr lang="ar-SA" sz="3600" b="1" dirty="0" smtClean="0">
                <a:solidFill>
                  <a:srgbClr val="640000"/>
                </a:solidFill>
                <a:latin typeface="GE Dinar Two" pitchFamily="18" charset="-78"/>
                <a:ea typeface="GE Dinar Two" pitchFamily="18" charset="-78"/>
                <a:cs typeface="GE Dinar Two" pitchFamily="18" charset="-78"/>
              </a:rPr>
              <a:t>الرؤية</a:t>
            </a:r>
            <a:r>
              <a:rPr lang="en-US" sz="3600" b="1" dirty="0" smtClean="0">
                <a:solidFill>
                  <a:srgbClr val="640000"/>
                </a:solidFill>
                <a:latin typeface="GE Dinar Two" pitchFamily="18" charset="-78"/>
                <a:ea typeface="GE Dinar Two" pitchFamily="18" charset="-78"/>
                <a:cs typeface="GE Dinar Two" pitchFamily="18" charset="-78"/>
              </a:rPr>
              <a:t> </a:t>
            </a:r>
            <a:r>
              <a:rPr lang="en-US" sz="4400" b="1" dirty="0" smtClean="0">
                <a:solidFill>
                  <a:srgbClr val="640000"/>
                </a:solidFill>
                <a:latin typeface="Agency FB" pitchFamily="34" charset="0"/>
                <a:ea typeface="GE Dinar Two" pitchFamily="18" charset="-78"/>
                <a:cs typeface="GE Dinar Two" pitchFamily="18" charset="-78"/>
              </a:rPr>
              <a:t>Vision</a:t>
            </a:r>
            <a:r>
              <a:rPr lang="en-US" sz="3600" b="1" dirty="0" smtClean="0">
                <a:solidFill>
                  <a:srgbClr val="640000"/>
                </a:solidFill>
                <a:latin typeface="GE Dinar Two" pitchFamily="18" charset="-78"/>
                <a:ea typeface="GE Dinar Two" pitchFamily="18" charset="-78"/>
                <a:cs typeface="GE Dinar Two" pitchFamily="18" charset="-78"/>
              </a:rPr>
              <a:t> </a:t>
            </a:r>
            <a:r>
              <a:rPr lang="ar-SA" sz="2400" dirty="0" smtClean="0"/>
              <a:t> </a:t>
            </a:r>
          </a:p>
          <a:p>
            <a:pPr algn="just"/>
            <a:endParaRPr lang="ar-SA" sz="2400" dirty="0" smtClean="0">
              <a:solidFill>
                <a:srgbClr val="C00000"/>
              </a:solidFill>
              <a:cs typeface="DecoType Naskh Variants" pitchFamily="2" charset="-78"/>
            </a:endParaRPr>
          </a:p>
          <a:p>
            <a:pPr algn="just"/>
            <a:endParaRPr lang="ar-SA" sz="2800" b="1" dirty="0" smtClean="0">
              <a:solidFill>
                <a:srgbClr val="640000"/>
              </a:solidFill>
              <a:latin typeface="GE Dinar Two" pitchFamily="18" charset="-78"/>
              <a:ea typeface="GE Dinar Two" pitchFamily="18" charset="-78"/>
              <a:cs typeface="GE Dinar Two" pitchFamily="18" charset="-78"/>
            </a:endParaRPr>
          </a:p>
          <a:p>
            <a:pPr marL="4763" indent="4763" algn="just"/>
            <a:r>
              <a:rPr lang="ar-SA" sz="2800" b="1" dirty="0" smtClean="0">
                <a:solidFill>
                  <a:srgbClr val="640000"/>
                </a:solidFill>
                <a:latin typeface="GE Dinar Two" pitchFamily="18" charset="-78"/>
                <a:ea typeface="GE Dinar Two" pitchFamily="18" charset="-78"/>
                <a:cs typeface="GE Dinar Two" pitchFamily="18" charset="-78"/>
              </a:rPr>
              <a:t>تحدد الرغبة أو حالة المستقبل المرجوة للمؤسسة بالنسبة إلى الأهداف الأساسية أو التوجه الاستراتيجي لها.</a:t>
            </a:r>
          </a:p>
          <a:p>
            <a:pPr marL="4763" indent="4763" algn="just"/>
            <a:endParaRPr lang="ar-SA" sz="2800" b="1" dirty="0" smtClean="0">
              <a:solidFill>
                <a:srgbClr val="640000"/>
              </a:solidFill>
              <a:latin typeface="GE Dinar Two" pitchFamily="18" charset="-78"/>
              <a:ea typeface="GE Dinar Two" pitchFamily="18" charset="-78"/>
              <a:cs typeface="GE Dinar Two" pitchFamily="18" charset="-78"/>
            </a:endParaRPr>
          </a:p>
          <a:p>
            <a:pPr marL="4763" indent="4763" algn="just"/>
            <a:r>
              <a:rPr lang="ar-SA" sz="2800" b="1" dirty="0" smtClean="0">
                <a:solidFill>
                  <a:srgbClr val="640000"/>
                </a:solidFill>
                <a:latin typeface="GE Dinar Two" pitchFamily="18" charset="-78"/>
                <a:ea typeface="GE Dinar Two" pitchFamily="18" charset="-78"/>
                <a:cs typeface="GE Dinar Two" pitchFamily="18" charset="-78"/>
              </a:rPr>
              <a:t> و هي نظرة بعيدة المدى، وأحيانا تصف رؤية المؤسسة لما تحب ان ترى عليه نفسها.</a:t>
            </a:r>
          </a:p>
        </p:txBody>
      </p:sp>
      <p:pic>
        <p:nvPicPr>
          <p:cNvPr id="8" name="Picture 2" descr="http://www.jazanu.edu.sa/Administrations/vpofgsar/PublishingImages/V.gif"/>
          <p:cNvPicPr>
            <a:picLocks noChangeAspect="1" noChangeArrowheads="1"/>
          </p:cNvPicPr>
          <p:nvPr/>
        </p:nvPicPr>
        <p:blipFill>
          <a:blip r:embed="rId2"/>
          <a:srcRect/>
          <a:stretch>
            <a:fillRect/>
          </a:stretch>
        </p:blipFill>
        <p:spPr bwMode="auto">
          <a:xfrm>
            <a:off x="7772400" y="533400"/>
            <a:ext cx="1176950" cy="123824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8" name="Picture 2" descr="http://www.jazanu.edu.sa/Administrations/vpofgsar/PublishingImages/V.gif"/>
          <p:cNvPicPr>
            <a:picLocks noChangeAspect="1" noChangeArrowheads="1"/>
          </p:cNvPicPr>
          <p:nvPr/>
        </p:nvPicPr>
        <p:blipFill>
          <a:blip r:embed="rId2"/>
          <a:srcRect/>
          <a:stretch>
            <a:fillRect/>
          </a:stretch>
        </p:blipFill>
        <p:spPr bwMode="auto">
          <a:xfrm>
            <a:off x="7772400" y="533400"/>
            <a:ext cx="1176950" cy="1238248"/>
          </a:xfrm>
          <a:prstGeom prst="rect">
            <a:avLst/>
          </a:prstGeom>
          <a:noFill/>
        </p:spPr>
      </p:pic>
      <p:sp>
        <p:nvSpPr>
          <p:cNvPr id="9" name="مستطيل 8"/>
          <p:cNvSpPr/>
          <p:nvPr/>
        </p:nvSpPr>
        <p:spPr>
          <a:xfrm>
            <a:off x="533400" y="152400"/>
            <a:ext cx="7010400" cy="2277547"/>
          </a:xfrm>
          <a:prstGeom prst="rect">
            <a:avLst/>
          </a:prstGeom>
        </p:spPr>
        <p:txBody>
          <a:bodyPr wrap="square">
            <a:spAutoFit/>
          </a:bodyPr>
          <a:lstStyle/>
          <a:p>
            <a:pPr algn="ctr"/>
            <a:r>
              <a:rPr lang="ar-SA" sz="3600" b="1" dirty="0" smtClean="0">
                <a:solidFill>
                  <a:srgbClr val="640000"/>
                </a:solidFill>
                <a:latin typeface="GE Dinar Two" pitchFamily="18" charset="-78"/>
                <a:ea typeface="GE Dinar Two" pitchFamily="18" charset="-78"/>
                <a:cs typeface="GE Dinar Two" pitchFamily="18" charset="-78"/>
              </a:rPr>
              <a:t>رؤية شركة مايكروسوفت</a:t>
            </a:r>
          </a:p>
          <a:p>
            <a:pPr algn="ctr"/>
            <a:endParaRPr lang="ar-SA" sz="1400" dirty="0" smtClean="0">
              <a:solidFill>
                <a:srgbClr val="C00000"/>
              </a:solidFill>
              <a:cs typeface="DecoType Naskh Variants" pitchFamily="2" charset="-78"/>
            </a:endParaRPr>
          </a:p>
          <a:p>
            <a:pPr marL="4763" indent="4763"/>
            <a:r>
              <a:rPr lang="ar-SA" sz="3600" dirty="0" smtClean="0">
                <a:solidFill>
                  <a:srgbClr val="C00000"/>
                </a:solidFill>
                <a:cs typeface="DecoType Naskh Variants" pitchFamily="2" charset="-78"/>
              </a:rPr>
              <a:t>   </a:t>
            </a:r>
            <a:r>
              <a:rPr lang="ar-SA" sz="2800" b="1" dirty="0" smtClean="0">
                <a:solidFill>
                  <a:srgbClr val="640000"/>
                </a:solidFill>
                <a:latin typeface="GE Dinar Two" pitchFamily="18" charset="-78"/>
                <a:ea typeface="GE Dinar Two" pitchFamily="18" charset="-78"/>
                <a:cs typeface="GE Dinar Two" pitchFamily="18" charset="-78"/>
              </a:rPr>
              <a:t>هناك رؤية واحدة وراء كل ما نفعله؛</a:t>
            </a:r>
          </a:p>
          <a:p>
            <a:pPr marL="4763" indent="4763"/>
            <a:r>
              <a:rPr lang="ar-SA" sz="2800" b="1" dirty="0" smtClean="0">
                <a:solidFill>
                  <a:srgbClr val="640000"/>
                </a:solidFill>
                <a:latin typeface="GE Dinar Two" pitchFamily="18" charset="-78"/>
                <a:ea typeface="GE Dinar Two" pitchFamily="18" charset="-78"/>
                <a:cs typeface="GE Dinar Two" pitchFamily="18" charset="-78"/>
              </a:rPr>
              <a:t>كمبيوتر لكل مكتب وفي كل منزل يستخدم برامجنا كأداة لتحقيق الفاعلية والقيمة.</a:t>
            </a:r>
          </a:p>
        </p:txBody>
      </p:sp>
      <p:sp>
        <p:nvSpPr>
          <p:cNvPr id="10" name="مستطيل 9"/>
          <p:cNvSpPr/>
          <p:nvPr/>
        </p:nvSpPr>
        <p:spPr>
          <a:xfrm>
            <a:off x="-76200" y="3733800"/>
            <a:ext cx="7848600" cy="2185214"/>
          </a:xfrm>
          <a:prstGeom prst="rect">
            <a:avLst/>
          </a:prstGeom>
        </p:spPr>
        <p:txBody>
          <a:bodyPr wrap="square">
            <a:spAutoFit/>
          </a:bodyPr>
          <a:lstStyle/>
          <a:p>
            <a:pPr algn="ctr"/>
            <a:r>
              <a:rPr lang="ar-SA" sz="3600" b="1" dirty="0" smtClean="0">
                <a:solidFill>
                  <a:srgbClr val="640000"/>
                </a:solidFill>
                <a:latin typeface="GE Dinar Two" pitchFamily="18" charset="-78"/>
                <a:ea typeface="GE Dinar Two" pitchFamily="18" charset="-78"/>
                <a:cs typeface="GE Dinar Two" pitchFamily="18" charset="-78"/>
              </a:rPr>
              <a:t>رؤية جامعة الملك سعود</a:t>
            </a:r>
          </a:p>
          <a:p>
            <a:endParaRPr lang="ar-SA" sz="3600" dirty="0" smtClean="0"/>
          </a:p>
          <a:p>
            <a:r>
              <a:rPr lang="ar-SA" sz="2800" b="1" dirty="0" smtClean="0">
                <a:solidFill>
                  <a:srgbClr val="640000"/>
                </a:solidFill>
                <a:latin typeface="GE Dinar Two" pitchFamily="18" charset="-78"/>
                <a:ea typeface="GE Dinar Two" pitchFamily="18" charset="-78"/>
                <a:cs typeface="GE Dinar Two" pitchFamily="18" charset="-78"/>
              </a:rPr>
              <a:t>الريادة العالمية والتميز في بناء مجتمع المعرفة</a:t>
            </a:r>
          </a:p>
          <a:p>
            <a:pPr marL="4763" indent="4763"/>
            <a:endParaRPr lang="ar-SA" sz="3600" dirty="0" smtClean="0">
              <a:solidFill>
                <a:srgbClr val="C00000"/>
              </a:solidFill>
              <a:cs typeface="DecoType Naskh Variants"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1447800"/>
            <a:ext cx="7772400" cy="3908762"/>
          </a:xfrm>
          <a:prstGeom prst="rect">
            <a:avLst/>
          </a:prstGeom>
        </p:spPr>
        <p:txBody>
          <a:bodyPr wrap="square">
            <a:spAutoFit/>
          </a:bodyPr>
          <a:lstStyle/>
          <a:p>
            <a:pPr fontAlgn="base">
              <a:spcBef>
                <a:spcPct val="0"/>
              </a:spcBef>
              <a:spcAft>
                <a:spcPct val="0"/>
              </a:spcAft>
            </a:pPr>
            <a:endParaRPr lang="ar-SA" sz="3200" b="1" dirty="0" smtClean="0">
              <a:solidFill>
                <a:srgbClr val="640000"/>
              </a:solidFill>
              <a:latin typeface="GE Dinar Two" pitchFamily="18" charset="-78"/>
              <a:ea typeface="GE Dinar Two" pitchFamily="18" charset="-78"/>
              <a:cs typeface="GE Dinar Two" pitchFamily="18" charset="-78"/>
            </a:endParaRPr>
          </a:p>
          <a:p>
            <a:pPr algn="ctr" fontAlgn="base">
              <a:spcBef>
                <a:spcPct val="0"/>
              </a:spcBef>
              <a:spcAft>
                <a:spcPct val="0"/>
              </a:spcAft>
            </a:pPr>
            <a:r>
              <a:rPr lang="ar-SA" sz="4400" b="1" dirty="0" smtClean="0">
                <a:solidFill>
                  <a:srgbClr val="640000"/>
                </a:solidFill>
                <a:latin typeface="GE Dinar Two" pitchFamily="18" charset="-78"/>
                <a:ea typeface="GE Dinar Two" pitchFamily="18" charset="-78"/>
                <a:cs typeface="GE Dinar Two" pitchFamily="18" charset="-78"/>
              </a:rPr>
              <a:t>التحليل الرباعي</a:t>
            </a:r>
          </a:p>
          <a:p>
            <a:pPr algn="ctr" fontAlgn="base">
              <a:spcBef>
                <a:spcPct val="0"/>
              </a:spcBef>
              <a:spcAft>
                <a:spcPct val="0"/>
              </a:spcAft>
            </a:pPr>
            <a:endParaRPr lang="ar-SA" sz="4400" b="1" dirty="0" smtClean="0">
              <a:solidFill>
                <a:srgbClr val="640000"/>
              </a:solidFill>
              <a:latin typeface="GE Dinar Two" pitchFamily="18" charset="-78"/>
              <a:ea typeface="GE Dinar Two" pitchFamily="18" charset="-78"/>
              <a:cs typeface="GE Dinar Two" pitchFamily="18" charset="-78"/>
            </a:endParaRPr>
          </a:p>
          <a:p>
            <a:pP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 نقاط القوة</a:t>
            </a:r>
          </a:p>
          <a:p>
            <a:pP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 نقاط الضعف </a:t>
            </a:r>
          </a:p>
          <a:p>
            <a:pP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 الفرص</a:t>
            </a:r>
          </a:p>
          <a:p>
            <a:pP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 التحديات</a:t>
            </a:r>
            <a:endParaRPr lang="ar-SA" sz="3200" dirty="0">
              <a:latin typeface="Arial" charset="0"/>
              <a:cs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7" name="Picture 6" descr="http://cdn.free-power-point-templates.com/articles/wp-content/uploads/2013/12/What-is-a-SWOT-Analysis.jpg"/>
          <p:cNvPicPr>
            <a:picLocks noChangeAspect="1" noChangeArrowheads="1"/>
          </p:cNvPicPr>
          <p:nvPr/>
        </p:nvPicPr>
        <p:blipFill>
          <a:blip r:embed="rId2"/>
          <a:srcRect/>
          <a:stretch>
            <a:fillRect/>
          </a:stretch>
        </p:blipFill>
        <p:spPr bwMode="auto">
          <a:xfrm>
            <a:off x="838200" y="1143000"/>
            <a:ext cx="5791200" cy="46329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32181"/>
            <a:ext cx="7772401" cy="6309420"/>
          </a:xfrm>
          <a:prstGeom prst="rect">
            <a:avLst/>
          </a:prstGeom>
          <a:noFill/>
        </p:spPr>
        <p:txBody>
          <a:bodyPr wrap="square" rtlCol="1">
            <a:spAutoFit/>
          </a:bodyPr>
          <a:lstStyle/>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just"/>
            <a:r>
              <a:rPr lang="ar-SA" sz="4000" dirty="0">
                <a:solidFill>
                  <a:schemeClr val="accent6">
                    <a:lumMod val="75000"/>
                  </a:schemeClr>
                </a:solidFill>
                <a:latin typeface="GE Dinar Two" pitchFamily="18" charset="-78"/>
                <a:ea typeface="GE Dinar Two" pitchFamily="18" charset="-78"/>
                <a:cs typeface="GE Dinar Two" pitchFamily="18" charset="-78"/>
              </a:rPr>
              <a:t>أعضاء </a:t>
            </a:r>
            <a:r>
              <a:rPr lang="ar-SA" sz="4000" dirty="0" smtClean="0">
                <a:solidFill>
                  <a:schemeClr val="accent6">
                    <a:lumMod val="75000"/>
                  </a:schemeClr>
                </a:solidFill>
                <a:latin typeface="GE Dinar Two" pitchFamily="18" charset="-78"/>
                <a:ea typeface="GE Dinar Two" pitchFamily="18" charset="-78"/>
                <a:cs typeface="GE Dinar Two" pitchFamily="18" charset="-78"/>
              </a:rPr>
              <a:t>الهيئة</a:t>
            </a:r>
          </a:p>
          <a:p>
            <a:pPr algn="just"/>
            <a:r>
              <a:rPr lang="ar-SA" sz="4000" dirty="0" smtClean="0">
                <a:solidFill>
                  <a:schemeClr val="accent6">
                    <a:lumMod val="75000"/>
                  </a:schemeClr>
                </a:solidFill>
                <a:latin typeface="GE Dinar Two" pitchFamily="18" charset="-78"/>
                <a:ea typeface="GE Dinar Two" pitchFamily="18" charset="-78"/>
                <a:cs typeface="GE Dinar Two" pitchFamily="18" charset="-78"/>
              </a:rPr>
              <a:t> </a:t>
            </a:r>
            <a:r>
              <a:rPr lang="ar-SA" sz="3600" dirty="0" smtClean="0">
                <a:solidFill>
                  <a:srgbClr val="640000"/>
                </a:solidFill>
                <a:latin typeface="GE Dinar Two" pitchFamily="18" charset="-78"/>
                <a:ea typeface="GE Dinar Two" pitchFamily="18" charset="-78"/>
                <a:cs typeface="GE Dinar Two" pitchFamily="18" charset="-78"/>
              </a:rPr>
              <a:t>وهي الهيئات الوطنية التي تعتبر الأكثر تمثيلا للمعايير في كل بلد.</a:t>
            </a:r>
          </a:p>
          <a:p>
            <a:pPr algn="just"/>
            <a:r>
              <a:rPr lang="ar-SA" sz="3600" dirty="0" smtClean="0">
                <a:solidFill>
                  <a:srgbClr val="640000"/>
                </a:solidFill>
                <a:latin typeface="GE Dinar Two" pitchFamily="18" charset="-78"/>
                <a:ea typeface="GE Dinar Two" pitchFamily="18" charset="-78"/>
                <a:cs typeface="GE Dinar Two" pitchFamily="18" charset="-78"/>
              </a:rPr>
              <a:t> هذه الأعضاء  هي فقط أعضاء منظمة الآيزو التي يحق لها التصويت</a:t>
            </a:r>
            <a:r>
              <a:rPr lang="ar-SA" sz="3600" dirty="0" smtClean="0">
                <a:solidFill>
                  <a:srgbClr val="640000"/>
                </a:solidFill>
                <a:latin typeface="GE Dinar Two" pitchFamily="18" charset="-78"/>
                <a:ea typeface="GE Dinar Two" pitchFamily="18" charset="-78"/>
                <a:cs typeface="GE Dinar Two" pitchFamily="18" charset="-78"/>
              </a:rPr>
              <a:t>.</a:t>
            </a:r>
          </a:p>
          <a:p>
            <a:pPr algn="just"/>
            <a:endParaRPr lang="ar-SA" sz="3600" dirty="0" smtClean="0">
              <a:solidFill>
                <a:srgbClr val="640000"/>
              </a:solidFill>
              <a:latin typeface="GE Dinar Two" pitchFamily="18" charset="-78"/>
              <a:ea typeface="GE Dinar Two" pitchFamily="18" charset="-78"/>
              <a:cs typeface="GE Dinar Two" pitchFamily="18" charset="-78"/>
            </a:endParaRPr>
          </a:p>
          <a:p>
            <a:pPr algn="just"/>
            <a:r>
              <a:rPr lang="ar-SA" sz="3600" dirty="0" smtClean="0">
                <a:solidFill>
                  <a:srgbClr val="640000"/>
                </a:solidFill>
                <a:latin typeface="GE Dinar Two" pitchFamily="18" charset="-78"/>
                <a:ea typeface="GE Dinar Two" pitchFamily="18" charset="-78"/>
                <a:cs typeface="GE Dinar Two" pitchFamily="18" charset="-78"/>
              </a:rPr>
              <a:t>انضمت </a:t>
            </a:r>
            <a:r>
              <a:rPr lang="ar-SA" sz="3600" dirty="0">
                <a:solidFill>
                  <a:srgbClr val="640000"/>
                </a:solidFill>
                <a:latin typeface="GE Dinar Two" pitchFamily="18" charset="-78"/>
                <a:ea typeface="GE Dinar Two" pitchFamily="18" charset="-78"/>
                <a:cs typeface="GE Dinar Two" pitchFamily="18" charset="-78"/>
              </a:rPr>
              <a:t>المملكة </a:t>
            </a:r>
            <a:r>
              <a:rPr lang="ar-SA" sz="3600" dirty="0" smtClean="0">
                <a:solidFill>
                  <a:srgbClr val="640000"/>
                </a:solidFill>
                <a:latin typeface="GE Dinar Two" pitchFamily="18" charset="-78"/>
                <a:ea typeface="GE Dinar Two" pitchFamily="18" charset="-78"/>
                <a:cs typeface="GE Dinar Two" pitchFamily="18" charset="-78"/>
              </a:rPr>
              <a:t>العربية السعودية ممثلةً </a:t>
            </a:r>
            <a:r>
              <a:rPr lang="ar-SA" sz="3600" dirty="0">
                <a:solidFill>
                  <a:srgbClr val="640000"/>
                </a:solidFill>
                <a:latin typeface="GE Dinar Two" pitchFamily="18" charset="-78"/>
                <a:ea typeface="GE Dinar Two" pitchFamily="18" charset="-78"/>
                <a:cs typeface="GE Dinar Two" pitchFamily="18" charset="-78"/>
              </a:rPr>
              <a:t>بالهيئة السعودية للمواصفات والمقاييس والجودة إلى هذه المنظمة في العام </a:t>
            </a:r>
            <a:r>
              <a:rPr lang="en-US" sz="3600" dirty="0" smtClean="0">
                <a:solidFill>
                  <a:srgbClr val="640000"/>
                </a:solidFill>
                <a:latin typeface="Agency FB" panose="020B0503020202020204" pitchFamily="34" charset="0"/>
                <a:ea typeface="GE Dinar Two" pitchFamily="18" charset="-78"/>
                <a:cs typeface="GE Dinar Two" pitchFamily="18" charset="-78"/>
              </a:rPr>
              <a:t>1972</a:t>
            </a:r>
            <a:r>
              <a:rPr lang="ar-SA" sz="3600" dirty="0" smtClean="0">
                <a:solidFill>
                  <a:srgbClr val="640000"/>
                </a:solidFill>
                <a:latin typeface="GE Dinar Two" pitchFamily="18" charset="-78"/>
                <a:ea typeface="GE Dinar Two" pitchFamily="18" charset="-78"/>
                <a:cs typeface="GE Dinar Two" pitchFamily="18" charset="-78"/>
              </a:rPr>
              <a:t>م</a:t>
            </a:r>
            <a:r>
              <a:rPr lang="ar-SA" sz="3600" dirty="0">
                <a:solidFill>
                  <a:srgbClr val="640000"/>
                </a:solidFill>
                <a:latin typeface="GE Dinar Two" pitchFamily="18" charset="-78"/>
                <a:ea typeface="GE Dinar Two" pitchFamily="18" charset="-78"/>
                <a:cs typeface="GE Dinar Two" pitchFamily="18" charset="-78"/>
              </a:rPr>
              <a:t>.</a:t>
            </a:r>
            <a:endParaRPr lang="ar-SA" sz="3600" dirty="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3750623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2362200"/>
            <a:ext cx="7772400" cy="2246769"/>
          </a:xfrm>
          <a:prstGeom prst="rect">
            <a:avLst/>
          </a:prstGeom>
        </p:spPr>
        <p:txBody>
          <a:bodyPr wrap="square">
            <a:spAutoFit/>
          </a:bodyPr>
          <a:lstStyle/>
          <a:p>
            <a:r>
              <a:rPr lang="ar-SA" sz="2800" dirty="0" smtClean="0">
                <a:solidFill>
                  <a:srgbClr val="740000"/>
                </a:solidFill>
                <a:latin typeface="GE Dinar Two" pitchFamily="18" charset="-78"/>
                <a:ea typeface="GE Dinar Two" pitchFamily="18" charset="-78"/>
                <a:cs typeface="GE Dinar Two" pitchFamily="18" charset="-78"/>
              </a:rPr>
              <a:t>أسلوب تحليلي في علم التخطيط لتحديد عوامل</a:t>
            </a:r>
          </a:p>
          <a:p>
            <a:endParaRPr lang="ar-SA" sz="2800" dirty="0" smtClean="0">
              <a:solidFill>
                <a:srgbClr val="740000"/>
              </a:solidFill>
              <a:latin typeface="GE Dinar Two" pitchFamily="18" charset="-78"/>
              <a:ea typeface="GE Dinar Two" pitchFamily="18" charset="-78"/>
              <a:cs typeface="GE Dinar Two" pitchFamily="18" charset="-78"/>
            </a:endParaRPr>
          </a:p>
          <a:p>
            <a:r>
              <a:rPr lang="ar-SA" sz="2800" dirty="0" smtClean="0">
                <a:solidFill>
                  <a:srgbClr val="740000"/>
                </a:solidFill>
                <a:latin typeface="GE Dinar Two" pitchFamily="18" charset="-78"/>
                <a:ea typeface="GE Dinar Two" pitchFamily="18" charset="-78"/>
                <a:cs typeface="GE Dinar Two" pitchFamily="18" charset="-78"/>
              </a:rPr>
              <a:t> القوة وعوامل الضعف ولتحديد الفرص والمخاطر</a:t>
            </a:r>
          </a:p>
          <a:p>
            <a:endParaRPr lang="ar-SA" sz="2800" dirty="0" smtClean="0">
              <a:solidFill>
                <a:srgbClr val="740000"/>
              </a:solidFill>
              <a:latin typeface="GE Dinar Two" pitchFamily="18" charset="-78"/>
              <a:ea typeface="GE Dinar Two" pitchFamily="18" charset="-78"/>
              <a:cs typeface="GE Dinar Two" pitchFamily="18" charset="-78"/>
            </a:endParaRPr>
          </a:p>
          <a:p>
            <a:r>
              <a:rPr lang="ar-SA" sz="2800" dirty="0" smtClean="0">
                <a:solidFill>
                  <a:srgbClr val="740000"/>
                </a:solidFill>
                <a:latin typeface="GE Dinar Two" pitchFamily="18" charset="-78"/>
                <a:ea typeface="GE Dinar Two" pitchFamily="18" charset="-78"/>
                <a:cs typeface="GE Dinar Two" pitchFamily="18" charset="-78"/>
              </a:rPr>
              <a:t> والوقوف على الوضع الراهن للمؤسسة.</a:t>
            </a:r>
          </a:p>
        </p:txBody>
      </p:sp>
      <p:sp>
        <p:nvSpPr>
          <p:cNvPr id="7" name="مستطيل 6"/>
          <p:cNvSpPr/>
          <p:nvPr/>
        </p:nvSpPr>
        <p:spPr>
          <a:xfrm>
            <a:off x="0" y="609600"/>
            <a:ext cx="7772400" cy="523220"/>
          </a:xfrm>
          <a:prstGeom prst="rect">
            <a:avLst/>
          </a:prstGeom>
        </p:spPr>
        <p:txBody>
          <a:bodyPr wrap="square">
            <a:spAutoFit/>
          </a:bodyPr>
          <a:lstStyle/>
          <a:p>
            <a:r>
              <a:rPr lang="ar-SA" sz="2400" b="1" dirty="0" smtClean="0">
                <a:solidFill>
                  <a:srgbClr val="740000"/>
                </a:solidFill>
                <a:latin typeface="GE Dinar Two" pitchFamily="18" charset="-78"/>
                <a:ea typeface="GE Dinar Two" pitchFamily="18" charset="-78"/>
                <a:cs typeface="GE Dinar Two" pitchFamily="18" charset="-78"/>
              </a:rPr>
              <a:t>التحليل الإستراتيجي (التحليل الرباعي) </a:t>
            </a:r>
            <a:r>
              <a:rPr lang="en-US" sz="2800" b="1" i="1" dirty="0" smtClean="0">
                <a:solidFill>
                  <a:srgbClr val="740000"/>
                </a:solidFill>
                <a:latin typeface="Agency FB" pitchFamily="34" charset="0"/>
              </a:rPr>
              <a:t>SWOT  Analysis</a:t>
            </a:r>
            <a:endParaRPr lang="ar-SA" sz="6600" b="1" i="1" dirty="0" smtClean="0">
              <a:solidFill>
                <a:srgbClr val="740000"/>
              </a:solidFill>
              <a:latin typeface="Agency FB"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1524000"/>
            <a:ext cx="7772400" cy="3970318"/>
          </a:xfrm>
          <a:prstGeom prst="rect">
            <a:avLst/>
          </a:prstGeom>
        </p:spPr>
        <p:txBody>
          <a:bodyPr wrap="square">
            <a:spAutoFit/>
          </a:bodyPr>
          <a:lstStyle/>
          <a:p>
            <a:endParaRPr lang="ar-SA" sz="2800" dirty="0" smtClean="0">
              <a:solidFill>
                <a:srgbClr val="740000"/>
              </a:solidFill>
              <a:latin typeface="GE Dinar Two" pitchFamily="18" charset="-78"/>
              <a:ea typeface="GE Dinar Two" pitchFamily="18" charset="-78"/>
              <a:cs typeface="GE Dinar Two" pitchFamily="18" charset="-78"/>
            </a:endParaRPr>
          </a:p>
          <a:p>
            <a:pPr marL="714375">
              <a:buFont typeface="Wingdings" pitchFamily="2" charset="2"/>
              <a:buChar char="×"/>
            </a:pPr>
            <a:r>
              <a:rPr lang="ar-SA" sz="3600" dirty="0" smtClean="0">
                <a:solidFill>
                  <a:srgbClr val="740000"/>
                </a:solidFill>
                <a:cs typeface="DecoType Naskh Variants" pitchFamily="2" charset="-78"/>
              </a:rPr>
              <a:t>      </a:t>
            </a:r>
            <a:r>
              <a:rPr lang="ar-SA" sz="2800" dirty="0" smtClean="0">
                <a:solidFill>
                  <a:srgbClr val="740000"/>
                </a:solidFill>
                <a:latin typeface="GE Dinar Two" pitchFamily="18" charset="-78"/>
                <a:ea typeface="GE Dinar Two" pitchFamily="18" charset="-78"/>
                <a:cs typeface="GE Dinar Two" pitchFamily="18" charset="-78"/>
              </a:rPr>
              <a:t>تحديد نقاط القوة</a:t>
            </a:r>
            <a:r>
              <a:rPr lang="ar-SA" sz="2800" dirty="0" smtClean="0">
                <a:solidFill>
                  <a:srgbClr val="740000"/>
                </a:solidFill>
                <a:latin typeface="Agency FB" pitchFamily="34" charset="0"/>
                <a:ea typeface="GE Dinar Two" pitchFamily="18" charset="-78"/>
                <a:cs typeface="GE Dinar Two" pitchFamily="18" charset="-78"/>
              </a:rPr>
              <a:t> </a:t>
            </a:r>
            <a:r>
              <a:rPr lang="ar-SA" sz="4000" i="1" dirty="0" smtClean="0">
                <a:solidFill>
                  <a:srgbClr val="740000"/>
                </a:solidFill>
                <a:latin typeface="Agency FB" pitchFamily="34" charset="0"/>
              </a:rPr>
              <a:t>(</a:t>
            </a:r>
            <a:r>
              <a:rPr lang="en-US" sz="4000" b="1" i="1" dirty="0" smtClean="0">
                <a:solidFill>
                  <a:srgbClr val="740000"/>
                </a:solidFill>
                <a:latin typeface="Agency FB" pitchFamily="34" charset="0"/>
              </a:rPr>
              <a:t>Strengths</a:t>
            </a:r>
            <a:r>
              <a:rPr lang="ar-SA" sz="4000" i="1" dirty="0" smtClean="0">
                <a:solidFill>
                  <a:srgbClr val="740000"/>
                </a:solidFill>
                <a:latin typeface="Agency FB" pitchFamily="34" charset="0"/>
              </a:rPr>
              <a:t>) </a:t>
            </a:r>
            <a:r>
              <a:rPr lang="ar-SA" sz="2800" dirty="0" smtClean="0">
                <a:solidFill>
                  <a:srgbClr val="740000"/>
                </a:solidFill>
                <a:latin typeface="GE Dinar Two" pitchFamily="18" charset="-78"/>
                <a:ea typeface="GE Dinar Two" pitchFamily="18" charset="-78"/>
                <a:cs typeface="GE Dinar Two" pitchFamily="18" charset="-78"/>
              </a:rPr>
              <a:t>وهي الميزات والقدرات التي تتميز    </a:t>
            </a:r>
            <a:r>
              <a:rPr lang="ar-SA" sz="2800" dirty="0" err="1" smtClean="0">
                <a:solidFill>
                  <a:srgbClr val="740000"/>
                </a:solidFill>
                <a:latin typeface="GE Dinar Two" pitchFamily="18" charset="-78"/>
                <a:ea typeface="GE Dinar Two" pitchFamily="18" charset="-78"/>
                <a:cs typeface="GE Dinar Two" pitchFamily="18" charset="-78"/>
              </a:rPr>
              <a:t>بها</a:t>
            </a:r>
            <a:r>
              <a:rPr lang="ar-SA" sz="2800" dirty="0" smtClean="0">
                <a:solidFill>
                  <a:srgbClr val="740000"/>
                </a:solidFill>
                <a:latin typeface="GE Dinar Two" pitchFamily="18" charset="-78"/>
                <a:ea typeface="GE Dinar Two" pitchFamily="18" charset="-78"/>
                <a:cs typeface="GE Dinar Two" pitchFamily="18" charset="-78"/>
              </a:rPr>
              <a:t> المؤسسة وتساهم في تعزيز موقفها التنافسي.</a:t>
            </a:r>
          </a:p>
          <a:p>
            <a:pPr marL="714375">
              <a:buFont typeface="Wingdings" pitchFamily="2" charset="2"/>
              <a:buChar char="×"/>
            </a:pPr>
            <a:r>
              <a:rPr lang="ar-SA" sz="3600" dirty="0" smtClean="0">
                <a:solidFill>
                  <a:srgbClr val="740000"/>
                </a:solidFill>
                <a:cs typeface="DecoType Naskh Variants" pitchFamily="2" charset="-78"/>
              </a:rPr>
              <a:t>     </a:t>
            </a:r>
            <a:r>
              <a:rPr lang="ar-SA" sz="2800" dirty="0" smtClean="0">
                <a:solidFill>
                  <a:srgbClr val="740000"/>
                </a:solidFill>
                <a:latin typeface="GE Dinar Two" pitchFamily="18" charset="-78"/>
                <a:ea typeface="GE Dinar Two" pitchFamily="18" charset="-78"/>
                <a:cs typeface="GE Dinar Two" pitchFamily="18" charset="-78"/>
              </a:rPr>
              <a:t>تحديد نقاط الضعف </a:t>
            </a:r>
            <a:r>
              <a:rPr lang="ar-SA" sz="4000" i="1" dirty="0" smtClean="0">
                <a:solidFill>
                  <a:srgbClr val="740000"/>
                </a:solidFill>
                <a:latin typeface="Gabriola" pitchFamily="82" charset="0"/>
              </a:rPr>
              <a:t>(</a:t>
            </a:r>
            <a:r>
              <a:rPr lang="en-US" sz="4000" b="1" i="1" dirty="0" smtClean="0">
                <a:solidFill>
                  <a:srgbClr val="740000"/>
                </a:solidFill>
                <a:latin typeface="Agency FB" pitchFamily="34" charset="0"/>
              </a:rPr>
              <a:t>Weaknesses</a:t>
            </a:r>
            <a:r>
              <a:rPr lang="ar-SA" sz="4000" i="1" dirty="0" smtClean="0">
                <a:solidFill>
                  <a:srgbClr val="740000"/>
                </a:solidFill>
                <a:latin typeface="Agency FB" pitchFamily="34" charset="0"/>
              </a:rPr>
              <a:t>) </a:t>
            </a:r>
            <a:r>
              <a:rPr lang="ar-SA" sz="2800" dirty="0" smtClean="0">
                <a:solidFill>
                  <a:srgbClr val="740000"/>
                </a:solidFill>
                <a:latin typeface="GE Dinar Two" pitchFamily="18" charset="-78"/>
                <a:ea typeface="GE Dinar Two" pitchFamily="18" charset="-78"/>
                <a:cs typeface="GE Dinar Two" pitchFamily="18" charset="-78"/>
              </a:rPr>
              <a:t>وهي</a:t>
            </a:r>
            <a:r>
              <a:rPr lang="ar-SA" sz="3600" dirty="0" smtClean="0">
                <a:solidFill>
                  <a:srgbClr val="740000"/>
                </a:solidFill>
                <a:cs typeface="DecoType Naskh Variants" pitchFamily="2" charset="-78"/>
              </a:rPr>
              <a:t> </a:t>
            </a:r>
            <a:r>
              <a:rPr lang="ar-SA" sz="2800" dirty="0" smtClean="0">
                <a:solidFill>
                  <a:srgbClr val="740000"/>
                </a:solidFill>
                <a:latin typeface="GE Dinar Two" pitchFamily="18" charset="-78"/>
                <a:ea typeface="GE Dinar Two" pitchFamily="18" charset="-78"/>
                <a:cs typeface="GE Dinar Two" pitchFamily="18" charset="-78"/>
              </a:rPr>
              <a:t>جوانب الخلل والقصور والضعف في بنية المؤسسة التنظيمية وفي مواردها وقدرتها على المنافسة.</a:t>
            </a:r>
          </a:p>
        </p:txBody>
      </p:sp>
      <p:sp>
        <p:nvSpPr>
          <p:cNvPr id="5" name="مستطيل 4"/>
          <p:cNvSpPr/>
          <p:nvPr/>
        </p:nvSpPr>
        <p:spPr>
          <a:xfrm>
            <a:off x="0" y="558225"/>
            <a:ext cx="7772400" cy="584775"/>
          </a:xfrm>
          <a:prstGeom prst="rect">
            <a:avLst/>
          </a:prstGeom>
        </p:spPr>
        <p:txBody>
          <a:bodyPr wrap="square">
            <a:spAutoFit/>
          </a:bodyPr>
          <a:lstStyle/>
          <a:p>
            <a:pPr>
              <a:buFont typeface="Wingdings" pitchFamily="2" charset="2"/>
              <a:buChar char=""/>
            </a:pPr>
            <a:r>
              <a:rPr lang="ar-SA" sz="3200" dirty="0" smtClean="0">
                <a:solidFill>
                  <a:srgbClr val="740000"/>
                </a:solidFill>
                <a:latin typeface="GE Dinar Two" pitchFamily="18" charset="-78"/>
                <a:ea typeface="GE Dinar Two" pitchFamily="18" charset="-78"/>
                <a:cs typeface="GE Dinar Two" pitchFamily="18" charset="-78"/>
              </a:rPr>
              <a:t>دراسة وتحليل القدرات الداخلية للمؤسسة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dirty="0">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457200"/>
            <a:ext cx="7772400" cy="584775"/>
          </a:xfrm>
          <a:prstGeom prst="rect">
            <a:avLst/>
          </a:prstGeom>
        </p:spPr>
        <p:txBody>
          <a:bodyPr wrap="square">
            <a:spAutoFit/>
          </a:bodyPr>
          <a:lstStyle/>
          <a:p>
            <a:pPr>
              <a:buFont typeface="Wingdings" pitchFamily="2" charset="2"/>
              <a:buChar char=""/>
            </a:pPr>
            <a:r>
              <a:rPr lang="ar-SA" sz="3200" dirty="0" smtClean="0">
                <a:solidFill>
                  <a:srgbClr val="740000"/>
                </a:solidFill>
                <a:latin typeface="GE Dinar Two" pitchFamily="18" charset="-78"/>
                <a:ea typeface="GE Dinar Two" pitchFamily="18" charset="-78"/>
                <a:cs typeface="GE Dinar Two" pitchFamily="18" charset="-78"/>
              </a:rPr>
              <a:t>دراسة وتحليل العوامل الخارجية</a:t>
            </a:r>
          </a:p>
        </p:txBody>
      </p:sp>
      <p:sp>
        <p:nvSpPr>
          <p:cNvPr id="5" name="مستطيل 4"/>
          <p:cNvSpPr/>
          <p:nvPr/>
        </p:nvSpPr>
        <p:spPr>
          <a:xfrm>
            <a:off x="0" y="1917680"/>
            <a:ext cx="7772400" cy="4401205"/>
          </a:xfrm>
          <a:prstGeom prst="rect">
            <a:avLst/>
          </a:prstGeom>
        </p:spPr>
        <p:txBody>
          <a:bodyPr wrap="square">
            <a:spAutoFit/>
          </a:bodyPr>
          <a:lstStyle/>
          <a:p>
            <a:pPr marL="714375" indent="542925">
              <a:buFont typeface="Wingdings" pitchFamily="2" charset="2"/>
              <a:buChar char="×"/>
            </a:pPr>
            <a:r>
              <a:rPr lang="ar-SA" sz="2800" dirty="0" smtClean="0">
                <a:solidFill>
                  <a:srgbClr val="740000"/>
                </a:solidFill>
                <a:latin typeface="GE Dinar Two" pitchFamily="18" charset="-78"/>
                <a:ea typeface="GE Dinar Two" pitchFamily="18" charset="-78"/>
                <a:cs typeface="GE Dinar Two" pitchFamily="18" charset="-78"/>
              </a:rPr>
              <a:t>التعرف على الفرص المتاحة </a:t>
            </a:r>
            <a:r>
              <a:rPr lang="ar-SA" sz="2800" i="1" dirty="0" smtClean="0">
                <a:solidFill>
                  <a:srgbClr val="740000"/>
                </a:solidFill>
                <a:latin typeface="Agency FB" pitchFamily="34" charset="0"/>
              </a:rPr>
              <a:t>(</a:t>
            </a:r>
            <a:r>
              <a:rPr lang="en-US" sz="2800" b="1" i="1" dirty="0" smtClean="0">
                <a:solidFill>
                  <a:srgbClr val="740000"/>
                </a:solidFill>
                <a:latin typeface="Agency FB" pitchFamily="34" charset="0"/>
              </a:rPr>
              <a:t>Opportunities</a:t>
            </a:r>
            <a:r>
              <a:rPr lang="ar-SA" sz="2800" i="1" dirty="0" smtClean="0">
                <a:solidFill>
                  <a:srgbClr val="740000"/>
                </a:solidFill>
                <a:latin typeface="Agency FB" pitchFamily="34" charset="0"/>
              </a:rPr>
              <a:t>) </a:t>
            </a:r>
            <a:r>
              <a:rPr lang="ar-SA" sz="2800" dirty="0" smtClean="0">
                <a:solidFill>
                  <a:srgbClr val="740000"/>
                </a:solidFill>
                <a:latin typeface="GE Dinar Two" pitchFamily="18" charset="-78"/>
                <a:ea typeface="GE Dinar Two" pitchFamily="18" charset="-78"/>
                <a:cs typeface="GE Dinar Two" pitchFamily="18" charset="-78"/>
              </a:rPr>
              <a:t>وهي عوامل خارجية حالية أو مستقبلية في المجتمع المحيط بالمؤسسة والسوق الداخلي والخارجي يساهم استغلالها والاستفادة منها في تحقيق أهداف المؤسسة. </a:t>
            </a:r>
          </a:p>
          <a:p>
            <a:pPr marL="714375">
              <a:buFont typeface="Wingdings" pitchFamily="2" charset="2"/>
              <a:buChar char="×"/>
            </a:pPr>
            <a:r>
              <a:rPr lang="ar-SA" sz="2800" dirty="0" smtClean="0">
                <a:solidFill>
                  <a:srgbClr val="740000"/>
                </a:solidFill>
                <a:latin typeface="GE Dinar Two" pitchFamily="18" charset="-78"/>
                <a:ea typeface="GE Dinar Two" pitchFamily="18" charset="-78"/>
                <a:cs typeface="GE Dinar Two" pitchFamily="18" charset="-78"/>
              </a:rPr>
              <a:t>التعرف على الأخطار والتهديدات </a:t>
            </a:r>
            <a:r>
              <a:rPr lang="ar-SA" sz="2800" i="1" dirty="0" smtClean="0">
                <a:solidFill>
                  <a:srgbClr val="740000"/>
                </a:solidFill>
                <a:latin typeface="Agency FB" pitchFamily="34" charset="0"/>
              </a:rPr>
              <a:t>(</a:t>
            </a:r>
            <a:r>
              <a:rPr lang="en-US" sz="2800" b="1" i="1" dirty="0" smtClean="0">
                <a:solidFill>
                  <a:srgbClr val="740000"/>
                </a:solidFill>
                <a:latin typeface="Agency FB" pitchFamily="34" charset="0"/>
              </a:rPr>
              <a:t>Threats</a:t>
            </a:r>
            <a:r>
              <a:rPr lang="ar-SA" sz="2800" i="1" dirty="0" smtClean="0">
                <a:solidFill>
                  <a:srgbClr val="740000"/>
                </a:solidFill>
                <a:latin typeface="Agency FB" pitchFamily="34" charset="0"/>
              </a:rPr>
              <a:t>) </a:t>
            </a:r>
            <a:r>
              <a:rPr lang="ar-SA" sz="2800" dirty="0" smtClean="0">
                <a:solidFill>
                  <a:srgbClr val="740000"/>
                </a:solidFill>
                <a:latin typeface="GE Dinar Two" pitchFamily="18" charset="-78"/>
                <a:ea typeface="GE Dinar Two" pitchFamily="18" charset="-78"/>
                <a:cs typeface="GE Dinar Two" pitchFamily="18" charset="-78"/>
              </a:rPr>
              <a:t>وهي العوامل الخارجية المحيطة بالمؤسسة حالية أو مستقبلية قد تؤدي إلى تعثر أو فشل المؤسسة في تحقيق أهدافها وقد تكون هذه الأخطار نابعة عن المجتمع أو تنظيمات رسمية أو منافسين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590800"/>
            <a:ext cx="7772400" cy="1015663"/>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سياسة الجودة</a:t>
            </a:r>
            <a:endParaRPr lang="en-US" sz="5400" b="1" dirty="0" smtClean="0">
              <a:solidFill>
                <a:srgbClr val="640000"/>
              </a:solidFill>
              <a:latin typeface="Agency FB" pitchFamily="34" charset="0"/>
              <a:ea typeface="GE Dinar Two" pitchFamily="18" charset="-78"/>
              <a:cs typeface="GE Dinar Two" pitchFamily="18" charset="-78"/>
            </a:endParaRPr>
          </a:p>
        </p:txBody>
      </p:sp>
    </p:spTree>
    <p:extLst>
      <p:ext uri="{BB962C8B-B14F-4D97-AF65-F5344CB8AC3E}">
        <p14:creationId xmlns:p14="http://schemas.microsoft.com/office/powerpoint/2010/main" val="5458387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3477875"/>
          </a:xfrm>
          <a:prstGeom prst="rect">
            <a:avLst/>
          </a:prstGeom>
        </p:spPr>
        <p:txBody>
          <a:bodyPr wrap="square">
            <a:spAutoFit/>
          </a:bodyPr>
          <a:lstStyle/>
          <a:p>
            <a:r>
              <a:rPr lang="ar-SA" sz="4400" dirty="0" smtClean="0">
                <a:solidFill>
                  <a:srgbClr val="FFC1CD"/>
                </a:solidFill>
                <a:cs typeface="DecoType Naskh Variants" pitchFamily="2" charset="-78"/>
              </a:rPr>
              <a:t>نظم إدارة الجودة — المتطلبات</a:t>
            </a:r>
          </a:p>
          <a:p>
            <a:r>
              <a:rPr lang="en-US" sz="4400" dirty="0" smtClean="0">
                <a:solidFill>
                  <a:srgbClr val="FFC1CD"/>
                </a:solidFill>
                <a:cs typeface="DecoType Naskh Variants" pitchFamily="2" charset="-78"/>
              </a:rPr>
              <a:t> 5</a:t>
            </a:r>
            <a:r>
              <a:rPr lang="ar-SA" sz="4400" dirty="0" smtClean="0">
                <a:solidFill>
                  <a:srgbClr val="FFC1CD"/>
                </a:solidFill>
                <a:cs typeface="DecoType Naskh Variants" pitchFamily="2" charset="-78"/>
              </a:rPr>
              <a:t>القيادة</a:t>
            </a:r>
          </a:p>
          <a:p>
            <a:r>
              <a:rPr lang="en-US" sz="4400" dirty="0" smtClean="0">
                <a:solidFill>
                  <a:srgbClr val="640013"/>
                </a:solidFill>
                <a:cs typeface="DecoType Naskh Variants" pitchFamily="2" charset="-78"/>
              </a:rPr>
              <a:t>5.2</a:t>
            </a:r>
            <a:r>
              <a:rPr lang="ar-SA" sz="4400" dirty="0" smtClean="0">
                <a:solidFill>
                  <a:srgbClr val="640013"/>
                </a:solidFill>
                <a:cs typeface="DecoType Naskh Variants" pitchFamily="2" charset="-78"/>
              </a:rPr>
              <a:t> السياسة</a:t>
            </a:r>
          </a:p>
          <a:p>
            <a:r>
              <a:rPr lang="en-US" sz="4400" dirty="0" smtClean="0">
                <a:solidFill>
                  <a:srgbClr val="640013"/>
                </a:solidFill>
                <a:cs typeface="DecoType Naskh Variants" pitchFamily="2" charset="-78"/>
              </a:rPr>
              <a:t>5.2.1</a:t>
            </a:r>
            <a:r>
              <a:rPr lang="ar-SA" sz="4400" dirty="0" smtClean="0">
                <a:solidFill>
                  <a:srgbClr val="640013"/>
                </a:solidFill>
                <a:cs typeface="DecoType Naskh Variants" pitchFamily="2" charset="-78"/>
              </a:rPr>
              <a:t> إنشاء سياسة الجودة</a:t>
            </a:r>
          </a:p>
          <a:p>
            <a:endParaRPr lang="ar-SA" sz="4400" dirty="0" smtClean="0">
              <a:solidFill>
                <a:srgbClr val="640013"/>
              </a:solidFill>
              <a:cs typeface="DecoType Naskh Variants" pitchFamily="2" charset="-78"/>
            </a:endParaRPr>
          </a:p>
        </p:txBody>
      </p:sp>
      <p:sp>
        <p:nvSpPr>
          <p:cNvPr id="5" name="مستطيل 4"/>
          <p:cNvSpPr/>
          <p:nvPr/>
        </p:nvSpPr>
        <p:spPr>
          <a:xfrm>
            <a:off x="76200" y="2895600"/>
            <a:ext cx="7620000" cy="2893100"/>
          </a:xfrm>
          <a:prstGeom prst="rect">
            <a:avLst/>
          </a:prstGeom>
        </p:spPr>
        <p:txBody>
          <a:bodyPr wrap="square">
            <a:spAutoFit/>
          </a:bodyPr>
          <a:lstStyle/>
          <a:p>
            <a:r>
              <a:rPr lang="ar-SA" sz="5400" dirty="0" smtClean="0">
                <a:solidFill>
                  <a:srgbClr val="640013"/>
                </a:solidFill>
                <a:cs typeface="DecoType Naskh Variants" pitchFamily="2" charset="-78"/>
              </a:rPr>
              <a:t>يجب</a:t>
            </a:r>
            <a:r>
              <a:rPr lang="ar-SA" sz="3600" dirty="0" smtClean="0"/>
              <a:t> </a:t>
            </a:r>
            <a:r>
              <a:rPr lang="ar-SA" sz="3100" dirty="0" smtClean="0">
                <a:solidFill>
                  <a:srgbClr val="640013"/>
                </a:solidFill>
                <a:cs typeface="DecoType Naskh Variants" pitchFamily="2" charset="-78"/>
              </a:rPr>
              <a:t>على الإدارة العليا إنشاء وتطبيق سياسة الجودة والتأكد من أنها </a:t>
            </a:r>
            <a:r>
              <a:rPr lang="ar-SA" sz="3600" dirty="0" smtClean="0"/>
              <a:t>:</a:t>
            </a:r>
          </a:p>
          <a:p>
            <a:pPr marL="514350" indent="-514350">
              <a:buFont typeface="+mj-cs"/>
              <a:buAutoNum type="arabic2Minus"/>
            </a:pPr>
            <a:r>
              <a:rPr lang="ar-SA" sz="3200" dirty="0" smtClean="0">
                <a:solidFill>
                  <a:srgbClr val="640013"/>
                </a:solidFill>
                <a:cs typeface="DecoType Naskh Variants" pitchFamily="2" charset="-78"/>
              </a:rPr>
              <a:t>مناسبة لغرض وسياق المؤسسة وتدعم توجهها الاستراتيجي؛</a:t>
            </a:r>
          </a:p>
          <a:p>
            <a:pPr marL="514350" indent="-514350">
              <a:buFont typeface="+mj-cs"/>
              <a:buAutoNum type="arabic2Minus"/>
            </a:pPr>
            <a:r>
              <a:rPr lang="ar-SA" sz="3200" dirty="0" smtClean="0">
                <a:solidFill>
                  <a:srgbClr val="640013"/>
                </a:solidFill>
                <a:cs typeface="DecoType Naskh Variants" pitchFamily="2" charset="-78"/>
              </a:rPr>
              <a:t>تحدد إطار عمل لتحديد أهداف الجودة؛</a:t>
            </a:r>
          </a:p>
          <a:p>
            <a:pPr marL="514350" indent="-514350">
              <a:buFont typeface="+mj-cs"/>
              <a:buAutoNum type="arabic2Minus"/>
            </a:pPr>
            <a:r>
              <a:rPr lang="ar-SA" sz="3200" dirty="0" smtClean="0">
                <a:solidFill>
                  <a:srgbClr val="640013"/>
                </a:solidFill>
                <a:cs typeface="DecoType Naskh Variants" pitchFamily="2" charset="-78"/>
              </a:rPr>
              <a:t>تتضمن التزاماً باستيفاء المتطلبات المعمول </a:t>
            </a:r>
            <a:r>
              <a:rPr lang="ar-SA" sz="3200" dirty="0" err="1" smtClean="0">
                <a:solidFill>
                  <a:srgbClr val="640013"/>
                </a:solidFill>
                <a:cs typeface="DecoType Naskh Variants" pitchFamily="2" charset="-78"/>
              </a:rPr>
              <a:t>بها</a:t>
            </a:r>
            <a:r>
              <a:rPr lang="ar-SA" sz="3200" dirty="0" smtClean="0">
                <a:solidFill>
                  <a:srgbClr val="640013"/>
                </a:solidFill>
                <a:cs typeface="DecoType Naskh Variants" pitchFamily="2" charset="-78"/>
              </a:rPr>
              <a:t>؛</a:t>
            </a:r>
          </a:p>
          <a:p>
            <a:pPr marL="514350" indent="-514350">
              <a:buFont typeface="+mj-cs"/>
              <a:buAutoNum type="arabic2Minus"/>
            </a:pPr>
            <a:r>
              <a:rPr lang="ar-SA" sz="3200" dirty="0" smtClean="0">
                <a:solidFill>
                  <a:srgbClr val="640013"/>
                </a:solidFill>
                <a:cs typeface="DecoType Naskh Variants" pitchFamily="2" charset="-78"/>
              </a:rPr>
              <a:t>تتضمن التزاماً بالتحسين المستمر لنظام إدارة الجودة .</a:t>
            </a:r>
          </a:p>
        </p:txBody>
      </p:sp>
      <p:sp>
        <p:nvSpPr>
          <p:cNvPr id="6" name="مربع نص 5"/>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138202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7E00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0" y="0"/>
            <a:ext cx="7772400" cy="3477875"/>
          </a:xfrm>
          <a:prstGeom prst="rect">
            <a:avLst/>
          </a:prstGeom>
        </p:spPr>
        <p:txBody>
          <a:bodyPr wrap="square">
            <a:spAutoFit/>
          </a:bodyPr>
          <a:lstStyle/>
          <a:p>
            <a:r>
              <a:rPr lang="ar-SA" sz="4400" dirty="0" smtClean="0">
                <a:solidFill>
                  <a:srgbClr val="FFC1CD"/>
                </a:solidFill>
                <a:cs typeface="DecoType Naskh Variants" pitchFamily="2" charset="-78"/>
              </a:rPr>
              <a:t>نظم إدارة الجودة — المتطلبات</a:t>
            </a:r>
          </a:p>
          <a:p>
            <a:r>
              <a:rPr lang="en-US" sz="4400" dirty="0" smtClean="0">
                <a:solidFill>
                  <a:srgbClr val="FFC1CD"/>
                </a:solidFill>
                <a:cs typeface="DecoType Naskh Variants" pitchFamily="2" charset="-78"/>
              </a:rPr>
              <a:t> 5</a:t>
            </a:r>
            <a:r>
              <a:rPr lang="ar-SA" sz="4400" dirty="0" smtClean="0">
                <a:solidFill>
                  <a:srgbClr val="FFC1CD"/>
                </a:solidFill>
                <a:cs typeface="DecoType Naskh Variants" pitchFamily="2" charset="-78"/>
              </a:rPr>
              <a:t>القيادة</a:t>
            </a:r>
          </a:p>
          <a:p>
            <a:r>
              <a:rPr lang="en-US" sz="4400" dirty="0" smtClean="0">
                <a:solidFill>
                  <a:srgbClr val="FFC1CD"/>
                </a:solidFill>
                <a:cs typeface="DecoType Naskh Variants" pitchFamily="2" charset="-78"/>
              </a:rPr>
              <a:t>5.2</a:t>
            </a:r>
            <a:r>
              <a:rPr lang="ar-SA" sz="4400" dirty="0" smtClean="0">
                <a:solidFill>
                  <a:srgbClr val="FFC1CD"/>
                </a:solidFill>
                <a:cs typeface="DecoType Naskh Variants" pitchFamily="2" charset="-78"/>
              </a:rPr>
              <a:t> السياسة</a:t>
            </a:r>
          </a:p>
          <a:p>
            <a:r>
              <a:rPr lang="en-US" sz="4400" dirty="0" smtClean="0">
                <a:solidFill>
                  <a:srgbClr val="640013"/>
                </a:solidFill>
                <a:cs typeface="DecoType Naskh Variants" pitchFamily="2" charset="-78"/>
              </a:rPr>
              <a:t>5.2.2</a:t>
            </a:r>
            <a:r>
              <a:rPr lang="ar-SA" sz="4400" dirty="0" smtClean="0">
                <a:solidFill>
                  <a:srgbClr val="640013"/>
                </a:solidFill>
                <a:cs typeface="DecoType Naskh Variants" pitchFamily="2" charset="-78"/>
              </a:rPr>
              <a:t> إعلان سياسة الجودة</a:t>
            </a:r>
          </a:p>
          <a:p>
            <a:endParaRPr lang="ar-SA" sz="4400" dirty="0" smtClean="0">
              <a:solidFill>
                <a:srgbClr val="640013"/>
              </a:solidFill>
              <a:cs typeface="DecoType Naskh Variants" pitchFamily="2" charset="-78"/>
            </a:endParaRPr>
          </a:p>
        </p:txBody>
      </p:sp>
      <p:sp>
        <p:nvSpPr>
          <p:cNvPr id="5" name="مستطيل 4"/>
          <p:cNvSpPr/>
          <p:nvPr/>
        </p:nvSpPr>
        <p:spPr>
          <a:xfrm>
            <a:off x="76200" y="2895600"/>
            <a:ext cx="7620000" cy="2400657"/>
          </a:xfrm>
          <a:prstGeom prst="rect">
            <a:avLst/>
          </a:prstGeom>
        </p:spPr>
        <p:txBody>
          <a:bodyPr wrap="square">
            <a:spAutoFit/>
          </a:bodyPr>
          <a:lstStyle/>
          <a:p>
            <a:r>
              <a:rPr lang="ar-SA" sz="5400" dirty="0" smtClean="0">
                <a:solidFill>
                  <a:srgbClr val="640013"/>
                </a:solidFill>
                <a:cs typeface="DecoType Naskh Variants" pitchFamily="2" charset="-78"/>
              </a:rPr>
              <a:t>يجب</a:t>
            </a:r>
            <a:r>
              <a:rPr lang="ar-SA" sz="3600" dirty="0" smtClean="0"/>
              <a:t> </a:t>
            </a:r>
            <a:r>
              <a:rPr lang="ar-SA" sz="3100" dirty="0" smtClean="0">
                <a:solidFill>
                  <a:srgbClr val="640013"/>
                </a:solidFill>
                <a:cs typeface="DecoType Naskh Variants" pitchFamily="2" charset="-78"/>
              </a:rPr>
              <a:t>أن تكون سياسة الجودة :</a:t>
            </a:r>
          </a:p>
          <a:p>
            <a:pPr marL="514350" indent="-514350">
              <a:buFont typeface="+mj-cs"/>
              <a:buAutoNum type="arabic2Minus"/>
            </a:pPr>
            <a:r>
              <a:rPr lang="ar-SA" sz="3100" dirty="0" smtClean="0">
                <a:solidFill>
                  <a:srgbClr val="640013"/>
                </a:solidFill>
                <a:cs typeface="DecoType Naskh Variants" pitchFamily="2" charset="-78"/>
              </a:rPr>
              <a:t>متاحة ومحتفظاً </a:t>
            </a:r>
            <a:r>
              <a:rPr lang="ar-SA" sz="3100" dirty="0" err="1" smtClean="0">
                <a:solidFill>
                  <a:srgbClr val="640013"/>
                </a:solidFill>
                <a:cs typeface="DecoType Naskh Variants" pitchFamily="2" charset="-78"/>
              </a:rPr>
              <a:t>بها</a:t>
            </a:r>
            <a:r>
              <a:rPr lang="ar-SA" sz="3100" dirty="0" smtClean="0">
                <a:solidFill>
                  <a:srgbClr val="640013"/>
                </a:solidFill>
                <a:cs typeface="DecoType Naskh Variants" pitchFamily="2" charset="-78"/>
              </a:rPr>
              <a:t> كمعلومات موثقة؛</a:t>
            </a:r>
          </a:p>
          <a:p>
            <a:pPr marL="514350" indent="-514350">
              <a:buFont typeface="+mj-cs"/>
              <a:buAutoNum type="arabic2Minus"/>
            </a:pPr>
            <a:r>
              <a:rPr lang="ar-SA" sz="3100" dirty="0" smtClean="0">
                <a:solidFill>
                  <a:srgbClr val="640013"/>
                </a:solidFill>
                <a:cs typeface="DecoType Naskh Variants" pitchFamily="2" charset="-78"/>
              </a:rPr>
              <a:t>مُعلنة ومفهومة ومُطبقة داخل المؤسسة؛</a:t>
            </a:r>
          </a:p>
          <a:p>
            <a:pPr marL="514350" indent="-514350">
              <a:buFont typeface="+mj-cs"/>
              <a:buAutoNum type="arabic2Minus"/>
            </a:pPr>
            <a:r>
              <a:rPr lang="ar-SA" sz="3100" dirty="0" smtClean="0">
                <a:solidFill>
                  <a:srgbClr val="640013"/>
                </a:solidFill>
                <a:cs typeface="DecoType Naskh Variants" pitchFamily="2" charset="-78"/>
              </a:rPr>
              <a:t>متاحة للأطراف المعنيين ذوي الصلة، حسب الاقتضاء.</a:t>
            </a:r>
          </a:p>
        </p:txBody>
      </p:sp>
      <p:sp>
        <p:nvSpPr>
          <p:cNvPr id="6" name="مربع نص 5"/>
          <p:cNvSpPr txBox="1"/>
          <p:nvPr/>
        </p:nvSpPr>
        <p:spPr>
          <a:xfrm>
            <a:off x="6915506" y="6488668"/>
            <a:ext cx="2228494" cy="400110"/>
          </a:xfrm>
          <a:prstGeom prst="rect">
            <a:avLst/>
          </a:prstGeom>
          <a:noFill/>
        </p:spPr>
        <p:txBody>
          <a:bodyPr wrap="none" rtlCol="1">
            <a:spAutoFit/>
          </a:bodyPr>
          <a:lstStyle/>
          <a:p>
            <a:r>
              <a:rPr lang="ar-SA" sz="2000" dirty="0" smtClean="0">
                <a:solidFill>
                  <a:srgbClr val="640000"/>
                </a:solidFill>
                <a:cs typeface="DecoType Naskh Variants" pitchFamily="2" charset="-78"/>
              </a:rPr>
              <a:t>الدكتور هشام عادل </a:t>
            </a:r>
            <a:r>
              <a:rPr lang="ar-SA" sz="2000" dirty="0" err="1" smtClean="0">
                <a:solidFill>
                  <a:srgbClr val="640000"/>
                </a:solidFill>
                <a:cs typeface="DecoType Naskh Variants" pitchFamily="2" charset="-78"/>
              </a:rPr>
              <a:t>عبهري</a:t>
            </a:r>
            <a:endParaRPr lang="ar-SA" sz="2000" dirty="0" smtClean="0">
              <a:solidFill>
                <a:srgbClr val="640000"/>
              </a:solidFill>
              <a:cs typeface="DecoType Naskh Variants" pitchFamily="2" charset="-78"/>
            </a:endParaRPr>
          </a:p>
        </p:txBody>
      </p:sp>
      <p:sp>
        <p:nvSpPr>
          <p:cNvPr id="7" name="زر إجراء: الوراء أو السابق 6">
            <a:hlinkClick r:id="" action="ppaction://hlinkshowjump?jump=nextslide" highlightClick="1"/>
          </p:cNvPr>
          <p:cNvSpPr/>
          <p:nvPr/>
        </p:nvSpPr>
        <p:spPr>
          <a:xfrm>
            <a:off x="0" y="6477000"/>
            <a:ext cx="838200" cy="381000"/>
          </a:xfrm>
          <a:prstGeom prst="actionButtonBackPrevious">
            <a:avLst/>
          </a:prstGeom>
          <a:solidFill>
            <a:srgbClr val="7E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a:ln w="18000">
                <a:solidFill>
                  <a:srgbClr val="C00000"/>
                </a:solidFill>
                <a:prstDash val="solid"/>
                <a:miter lim="800000"/>
              </a:ln>
              <a:noFill/>
              <a:effectLst>
                <a:outerShdw blurRad="25500" dist="23000" dir="7020000" algn="tl">
                  <a:srgbClr val="000000">
                    <a:alpha val="50000"/>
                  </a:srgbClr>
                </a:outerShdw>
              </a:effectLst>
            </a:endParaRPr>
          </a:p>
        </p:txBody>
      </p:sp>
      <p:sp>
        <p:nvSpPr>
          <p:cNvPr id="8" name="مستطيل 7"/>
          <p:cNvSpPr/>
          <p:nvPr/>
        </p:nvSpPr>
        <p:spPr>
          <a:xfrm>
            <a:off x="0" y="0"/>
            <a:ext cx="9144000" cy="6858000"/>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654309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0"/>
            <a:ext cx="7772400" cy="6555641"/>
          </a:xfrm>
          <a:prstGeom prst="rect">
            <a:avLst/>
          </a:prstGeom>
        </p:spPr>
        <p:txBody>
          <a:bodyPr wrap="square">
            <a:spAutoFit/>
          </a:bodyPr>
          <a:lstStyle/>
          <a:p>
            <a:pPr algn="ctr"/>
            <a:r>
              <a:rPr lang="ar-SA" sz="3600" dirty="0" smtClean="0">
                <a:solidFill>
                  <a:srgbClr val="640000"/>
                </a:solidFill>
                <a:latin typeface="GE Dinar Two" pitchFamily="18" charset="-78"/>
                <a:ea typeface="GE Dinar Two" pitchFamily="18" charset="-78"/>
                <a:cs typeface="GE Dinar Two" pitchFamily="18" charset="-78"/>
              </a:rPr>
              <a:t>سياسة الجودة  </a:t>
            </a:r>
            <a:r>
              <a:rPr lang="en-US" sz="3600" dirty="0" smtClean="0">
                <a:solidFill>
                  <a:srgbClr val="640000"/>
                </a:solidFill>
                <a:latin typeface="GE Dinar Two" pitchFamily="18" charset="-78"/>
                <a:ea typeface="GE Dinar Two" pitchFamily="18" charset="-78"/>
                <a:cs typeface="GE Dinar Two" pitchFamily="18" charset="-78"/>
              </a:rPr>
              <a:t>  </a:t>
            </a:r>
            <a:r>
              <a:rPr lang="en-US" sz="3600" b="1" dirty="0" smtClean="0">
                <a:solidFill>
                  <a:srgbClr val="640000"/>
                </a:solidFill>
                <a:latin typeface="Agency FB" pitchFamily="34" charset="0"/>
                <a:ea typeface="GE Dinar Two" pitchFamily="18" charset="-78"/>
                <a:cs typeface="GE Dinar Two" pitchFamily="18" charset="-78"/>
              </a:rPr>
              <a:t>Quality policy </a:t>
            </a:r>
            <a:endParaRPr lang="ar-SA" sz="3600" b="1" dirty="0" smtClean="0">
              <a:solidFill>
                <a:srgbClr val="640000"/>
              </a:solidFill>
              <a:latin typeface="Agency FB" pitchFamily="34" charset="0"/>
              <a:ea typeface="GE Dinar Two" pitchFamily="18" charset="-78"/>
              <a:cs typeface="GE Dinar Two" pitchFamily="18" charset="-78"/>
            </a:endParaRPr>
          </a:p>
          <a:p>
            <a:pPr algn="ctr"/>
            <a:endParaRPr lang="ar-SA" sz="2400" dirty="0" smtClean="0">
              <a:solidFill>
                <a:srgbClr val="640000"/>
              </a:solidFill>
              <a:latin typeface="Agency FB" pitchFamily="34" charset="0"/>
              <a:ea typeface="GE Dinar Two" pitchFamily="18" charset="-78"/>
              <a:cs typeface="GE Dinar Two" pitchFamily="18" charset="-78"/>
            </a:endParaRPr>
          </a:p>
          <a:p>
            <a:pPr algn="just"/>
            <a:r>
              <a:rPr lang="ar-SA" sz="2000" dirty="0" smtClean="0">
                <a:solidFill>
                  <a:srgbClr val="640000"/>
                </a:solidFill>
                <a:latin typeface="GE Dinar Two" pitchFamily="18" charset="-78"/>
                <a:ea typeface="GE Dinar Two" pitchFamily="18" charset="-78"/>
                <a:cs typeface="GE Dinar Two" pitchFamily="18" charset="-78"/>
              </a:rPr>
              <a:t>هي وثيقة أو بيان رسمي من القيادة  وترتبط ارتباطا وثيقا بالخطة الإستراتيجية للمؤسسات، وتتم إدارتها على المدى الطويل، وهي رسالة </a:t>
            </a:r>
            <a:r>
              <a:rPr lang="ar-SA" sz="2000" dirty="0" err="1" smtClean="0">
                <a:solidFill>
                  <a:srgbClr val="640000"/>
                </a:solidFill>
                <a:latin typeface="GE Dinar Two" pitchFamily="18" charset="-78"/>
                <a:ea typeface="GE Dinar Two" pitchFamily="18" charset="-78"/>
                <a:cs typeface="GE Dinar Two" pitchFamily="18" charset="-78"/>
              </a:rPr>
              <a:t>الى</a:t>
            </a:r>
            <a:r>
              <a:rPr lang="ar-SA" sz="2000" dirty="0" smtClean="0">
                <a:solidFill>
                  <a:srgbClr val="640000"/>
                </a:solidFill>
                <a:latin typeface="GE Dinar Two" pitchFamily="18" charset="-78"/>
                <a:ea typeface="GE Dinar Two" pitchFamily="18" charset="-78"/>
                <a:cs typeface="GE Dinar Two" pitchFamily="18" charset="-78"/>
              </a:rPr>
              <a:t> المستفيدين، تعبر عن مدى فاعلية نظام إدارة في المؤسسة</a:t>
            </a:r>
            <a:r>
              <a:rPr lang="ar-SA" sz="2000" dirty="0" smtClean="0"/>
              <a:t>.</a:t>
            </a:r>
          </a:p>
          <a:p>
            <a:endParaRPr lang="ar-SA" sz="2000" dirty="0" smtClean="0"/>
          </a:p>
          <a:p>
            <a:pPr algn="just"/>
            <a:r>
              <a:rPr lang="ar-SA" sz="2000" dirty="0" smtClean="0"/>
              <a:t> </a:t>
            </a:r>
            <a:r>
              <a:rPr lang="ar-SA" sz="2000" dirty="0" smtClean="0">
                <a:solidFill>
                  <a:srgbClr val="640000"/>
                </a:solidFill>
                <a:latin typeface="GE Dinar Two" pitchFamily="18" charset="-78"/>
                <a:ea typeface="GE Dinar Two" pitchFamily="18" charset="-78"/>
                <a:cs typeface="GE Dinar Two" pitchFamily="18" charset="-78"/>
              </a:rPr>
              <a:t>وتعتبر سياسة الجودة هي خارطة الطريق لتحقيق الأهداف الإستراتيجية للمؤسسات، </a:t>
            </a:r>
            <a:r>
              <a:rPr lang="ar-SA" sz="2000" dirty="0" err="1" smtClean="0">
                <a:solidFill>
                  <a:srgbClr val="640000"/>
                </a:solidFill>
                <a:latin typeface="GE Dinar Two" pitchFamily="18" charset="-78"/>
                <a:ea typeface="GE Dinar Two" pitchFamily="18" charset="-78"/>
                <a:cs typeface="GE Dinar Two" pitchFamily="18" charset="-78"/>
              </a:rPr>
              <a:t>و</a:t>
            </a:r>
            <a:r>
              <a:rPr lang="ar-SA" sz="2000" dirty="0" smtClean="0">
                <a:solidFill>
                  <a:srgbClr val="640000"/>
                </a:solidFill>
                <a:latin typeface="GE Dinar Two" pitchFamily="18" charset="-78"/>
                <a:ea typeface="GE Dinar Two" pitchFamily="18" charset="-78"/>
                <a:cs typeface="GE Dinar Two" pitchFamily="18" charset="-78"/>
              </a:rPr>
              <a:t> تعبّر عن أهداف الجودة للمؤسسة .</a:t>
            </a:r>
          </a:p>
          <a:p>
            <a:endParaRPr lang="ar-SA" sz="2000" dirty="0" smtClean="0">
              <a:solidFill>
                <a:srgbClr val="640000"/>
              </a:solidFill>
              <a:latin typeface="GE Dinar Two" pitchFamily="18" charset="-78"/>
              <a:ea typeface="GE Dinar Two" pitchFamily="18" charset="-78"/>
              <a:cs typeface="GE Dinar Two" pitchFamily="18" charset="-78"/>
            </a:endParaRPr>
          </a:p>
          <a:p>
            <a:pPr algn="just"/>
            <a:r>
              <a:rPr lang="ar-SA" sz="2000" dirty="0" smtClean="0">
                <a:solidFill>
                  <a:srgbClr val="640000"/>
                </a:solidFill>
                <a:latin typeface="GE Dinar Two" pitchFamily="18" charset="-78"/>
                <a:ea typeface="GE Dinar Two" pitchFamily="18" charset="-78"/>
                <a:cs typeface="GE Dinar Two" pitchFamily="18" charset="-78"/>
              </a:rPr>
              <a:t>تعتبر سياسة الجودة  وثيقة من وثائق نظام إدارة الجودة ، يتم صياغتها بعبارات بسيطة.</a:t>
            </a:r>
          </a:p>
          <a:p>
            <a:endParaRPr lang="ar-SA" sz="2000" dirty="0" smtClean="0">
              <a:solidFill>
                <a:srgbClr val="640000"/>
              </a:solidFill>
              <a:latin typeface="GE Dinar Two" pitchFamily="18" charset="-78"/>
              <a:ea typeface="GE Dinar Two" pitchFamily="18" charset="-78"/>
              <a:cs typeface="GE Dinar Two" pitchFamily="18" charset="-78"/>
            </a:endParaRPr>
          </a:p>
          <a:p>
            <a:r>
              <a:rPr lang="ar-SA" sz="2000" b="1" dirty="0" smtClean="0">
                <a:solidFill>
                  <a:srgbClr val="640000"/>
                </a:solidFill>
                <a:latin typeface="GE Dinar Two" pitchFamily="18" charset="-78"/>
                <a:ea typeface="GE Dinar Two" pitchFamily="18" charset="-78"/>
                <a:cs typeface="GE Dinar Two" pitchFamily="18" charset="-78"/>
              </a:rPr>
              <a:t>تتضمن سياسة الجودة التزام القيادة :</a:t>
            </a:r>
          </a:p>
          <a:p>
            <a:pPr marL="457200">
              <a:buFont typeface="Arial" pitchFamily="34" charset="0"/>
              <a:buChar char="•"/>
            </a:pPr>
            <a:r>
              <a:rPr lang="ar-SA" sz="2000" dirty="0" smtClean="0">
                <a:solidFill>
                  <a:srgbClr val="640000"/>
                </a:solidFill>
                <a:latin typeface="GE Dinar Two" pitchFamily="18" charset="-78"/>
                <a:ea typeface="GE Dinar Two" pitchFamily="18" charset="-78"/>
                <a:cs typeface="GE Dinar Two" pitchFamily="18" charset="-78"/>
              </a:rPr>
              <a:t>بتطبيق متطلبات المواصفة </a:t>
            </a:r>
            <a:r>
              <a:rPr lang="en-US" sz="2000" dirty="0" smtClean="0">
                <a:solidFill>
                  <a:srgbClr val="640000"/>
                </a:solidFill>
                <a:latin typeface="Agency FB" pitchFamily="34" charset="0"/>
                <a:ea typeface="GE Dinar Two" pitchFamily="18" charset="-78"/>
                <a:cs typeface="GE Dinar Two" pitchFamily="18" charset="-78"/>
              </a:rPr>
              <a:t>ISO 9001 : 2015</a:t>
            </a:r>
            <a:r>
              <a:rPr lang="ar-SA" sz="2000" dirty="0" smtClean="0">
                <a:solidFill>
                  <a:srgbClr val="640000"/>
                </a:solidFill>
                <a:latin typeface="Agency FB" pitchFamily="34" charset="0"/>
                <a:ea typeface="GE Dinar Two" pitchFamily="18" charset="-78"/>
                <a:cs typeface="GE Dinar Two" pitchFamily="18" charset="-78"/>
              </a:rPr>
              <a:t>.</a:t>
            </a:r>
          </a:p>
          <a:p>
            <a:pPr marL="457200">
              <a:buFont typeface="Arial" pitchFamily="34" charset="0"/>
              <a:buChar char="•"/>
            </a:pPr>
            <a:r>
              <a:rPr lang="ar-SA" sz="2000" dirty="0" smtClean="0">
                <a:solidFill>
                  <a:srgbClr val="640000"/>
                </a:solidFill>
                <a:latin typeface="GE Dinar Two" pitchFamily="18" charset="-78"/>
                <a:ea typeface="GE Dinar Two" pitchFamily="18" charset="-78"/>
                <a:cs typeface="GE Dinar Two" pitchFamily="18" charset="-78"/>
              </a:rPr>
              <a:t>بالتحسين المستمر لنظام إدارة الجودة وفق متطلبات المواصفة </a:t>
            </a:r>
            <a:r>
              <a:rPr lang="en-US" sz="2000" dirty="0" smtClean="0">
                <a:solidFill>
                  <a:srgbClr val="640000"/>
                </a:solidFill>
                <a:latin typeface="Agency FB" pitchFamily="34" charset="0"/>
                <a:ea typeface="GE Dinar Two" pitchFamily="18" charset="-78"/>
                <a:cs typeface="GE Dinar Two" pitchFamily="18" charset="-78"/>
              </a:rPr>
              <a:t>ISO 9001 : 2015</a:t>
            </a:r>
            <a:r>
              <a:rPr lang="ar-SA" sz="2000" dirty="0" smtClean="0">
                <a:solidFill>
                  <a:srgbClr val="640000"/>
                </a:solidFill>
                <a:latin typeface="Agency FB" pitchFamily="34" charset="0"/>
                <a:ea typeface="GE Dinar Two" pitchFamily="18" charset="-78"/>
                <a:cs typeface="GE Dinar Two" pitchFamily="18" charset="-78"/>
              </a:rPr>
              <a:t>.</a:t>
            </a:r>
          </a:p>
          <a:p>
            <a:pPr marL="457200">
              <a:buFont typeface="Arial" pitchFamily="34" charset="0"/>
              <a:buChar char="•"/>
            </a:pPr>
            <a:r>
              <a:rPr lang="ar-SA" sz="2000" dirty="0" smtClean="0">
                <a:solidFill>
                  <a:srgbClr val="640000"/>
                </a:solidFill>
                <a:latin typeface="GE Dinar Two" pitchFamily="18" charset="-78"/>
                <a:ea typeface="GE Dinar Two" pitchFamily="18" charset="-78"/>
                <a:cs typeface="GE Dinar Two" pitchFamily="18" charset="-78"/>
              </a:rPr>
              <a:t>بالتدريب المستمر لجميع منسوبي المؤسسة لرفع الكفاءة والمهارة </a:t>
            </a:r>
          </a:p>
          <a:p>
            <a:pPr marL="457200">
              <a:buFont typeface="Arial" pitchFamily="34" charset="0"/>
              <a:buChar char="•"/>
            </a:pPr>
            <a:r>
              <a:rPr lang="ar-SA" sz="2000" dirty="0" smtClean="0">
                <a:solidFill>
                  <a:srgbClr val="640000"/>
                </a:solidFill>
                <a:latin typeface="GE Dinar Two" pitchFamily="18" charset="-78"/>
                <a:ea typeface="GE Dinar Two" pitchFamily="18" charset="-78"/>
                <a:cs typeface="GE Dinar Two" pitchFamily="18" charset="-78"/>
              </a:rPr>
              <a:t>بإجراء والمراجعات والتقييم وإرضاء العملاء .</a:t>
            </a:r>
          </a:p>
          <a:p>
            <a:pPr marL="457200">
              <a:buFont typeface="Arial" pitchFamily="34" charset="0"/>
              <a:buChar char="•"/>
            </a:pPr>
            <a:r>
              <a:rPr lang="ar-SA" sz="2000" dirty="0" smtClean="0">
                <a:solidFill>
                  <a:srgbClr val="640000"/>
                </a:solidFill>
                <a:latin typeface="GE Dinar Two" pitchFamily="18" charset="-78"/>
                <a:ea typeface="GE Dinar Two" pitchFamily="18" charset="-78"/>
                <a:cs typeface="GE Dinar Two" pitchFamily="18" charset="-78"/>
              </a:rPr>
              <a:t>بتقديم خدمات تفي باحتياجات المستفيدين، وفقاً لمعايير نظام إدارة الجودة.</a:t>
            </a:r>
          </a:p>
        </p:txBody>
      </p:sp>
    </p:spTree>
    <p:extLst>
      <p:ext uri="{BB962C8B-B14F-4D97-AF65-F5344CB8AC3E}">
        <p14:creationId xmlns:p14="http://schemas.microsoft.com/office/powerpoint/2010/main" val="42092722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7486656" y="5200656"/>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64514" name="Picture 2"/>
          <p:cNvPicPr>
            <a:picLocks noChangeAspect="1" noChangeArrowheads="1"/>
          </p:cNvPicPr>
          <p:nvPr/>
        </p:nvPicPr>
        <p:blipFill>
          <a:blip r:embed="rId2"/>
          <a:srcRect l="353"/>
          <a:stretch>
            <a:fillRect/>
          </a:stretch>
        </p:blipFill>
        <p:spPr bwMode="auto">
          <a:xfrm>
            <a:off x="2209800" y="108037"/>
            <a:ext cx="4653345" cy="6597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45100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63490" name="Picture 2"/>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152400" y="381000"/>
            <a:ext cx="7467600" cy="5630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53167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7486656" y="5200656"/>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65538" name="Picture 2"/>
          <p:cNvPicPr>
            <a:picLocks noChangeAspect="1" noChangeArrowheads="1"/>
          </p:cNvPicPr>
          <p:nvPr/>
        </p:nvPicPr>
        <p:blipFill>
          <a:blip r:embed="rId2"/>
          <a:srcRect r="1569" b="10000"/>
          <a:stretch>
            <a:fillRect/>
          </a:stretch>
        </p:blipFill>
        <p:spPr bwMode="auto">
          <a:xfrm>
            <a:off x="2209800" y="228600"/>
            <a:ext cx="4780257"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6325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ربع نص 3"/>
          <p:cNvSpPr txBox="1"/>
          <p:nvPr/>
        </p:nvSpPr>
        <p:spPr>
          <a:xfrm>
            <a:off x="0" y="1535936"/>
            <a:ext cx="7772401" cy="3493264"/>
          </a:xfrm>
          <a:prstGeom prst="rect">
            <a:avLst/>
          </a:prstGeom>
          <a:noFill/>
        </p:spPr>
        <p:txBody>
          <a:bodyPr wrap="square" rtlCol="1">
            <a:spAutoFit/>
          </a:bodyPr>
          <a:lstStyle/>
          <a:p>
            <a:pPr algn="just"/>
            <a:endParaRPr lang="ar-SA" dirty="0" smtClean="0">
              <a:solidFill>
                <a:srgbClr val="640000"/>
              </a:solidFill>
              <a:latin typeface="GE Dinar Two" pitchFamily="18" charset="-78"/>
              <a:ea typeface="GE Dinar Two" pitchFamily="18" charset="-78"/>
              <a:cs typeface="GE Dinar Two" pitchFamily="18" charset="-78"/>
            </a:endParaRPr>
          </a:p>
          <a:p>
            <a:pPr algn="just"/>
            <a:r>
              <a:rPr lang="ar-SA" sz="4000" dirty="0">
                <a:solidFill>
                  <a:schemeClr val="accent6">
                    <a:lumMod val="75000"/>
                  </a:schemeClr>
                </a:solidFill>
                <a:latin typeface="GE Dinar Two" pitchFamily="18" charset="-78"/>
                <a:ea typeface="GE Dinar Two" pitchFamily="18" charset="-78"/>
                <a:cs typeface="GE Dinar Two" pitchFamily="18" charset="-78"/>
              </a:rPr>
              <a:t>أعضاء </a:t>
            </a:r>
            <a:r>
              <a:rPr lang="ar-SA" sz="4000" dirty="0" smtClean="0">
                <a:solidFill>
                  <a:schemeClr val="accent6">
                    <a:lumMod val="75000"/>
                  </a:schemeClr>
                </a:solidFill>
                <a:latin typeface="GE Dinar Two" pitchFamily="18" charset="-78"/>
                <a:ea typeface="GE Dinar Two" pitchFamily="18" charset="-78"/>
                <a:cs typeface="GE Dinar Two" pitchFamily="18" charset="-78"/>
              </a:rPr>
              <a:t>بالمراسلة</a:t>
            </a:r>
          </a:p>
          <a:p>
            <a:pPr algn="just"/>
            <a:r>
              <a:rPr lang="ar-SA" sz="4000" dirty="0" smtClean="0">
                <a:solidFill>
                  <a:schemeClr val="accent6">
                    <a:lumMod val="75000"/>
                  </a:schemeClr>
                </a:solidFill>
                <a:latin typeface="GE Dinar Two" pitchFamily="18" charset="-78"/>
                <a:ea typeface="GE Dinar Two" pitchFamily="18" charset="-78"/>
                <a:cs typeface="GE Dinar Two" pitchFamily="18" charset="-78"/>
              </a:rPr>
              <a:t> </a:t>
            </a:r>
            <a:r>
              <a:rPr lang="ar-SA" sz="3500" dirty="0" smtClean="0">
                <a:solidFill>
                  <a:srgbClr val="640000"/>
                </a:solidFill>
                <a:latin typeface="GE Dinar Two" pitchFamily="18" charset="-78"/>
                <a:ea typeface="GE Dinar Two" pitchFamily="18" charset="-78"/>
                <a:cs typeface="GE Dinar Two" pitchFamily="18" charset="-78"/>
              </a:rPr>
              <a:t>هي الدول التي ليس لديها هيئة وطنية للمعايير.</a:t>
            </a:r>
          </a:p>
          <a:p>
            <a:pPr algn="just"/>
            <a:r>
              <a:rPr lang="ar-SA" sz="3500" dirty="0" smtClean="0">
                <a:solidFill>
                  <a:srgbClr val="640000"/>
                </a:solidFill>
                <a:latin typeface="GE Dinar Two" pitchFamily="18" charset="-78"/>
                <a:ea typeface="GE Dinar Two" pitchFamily="18" charset="-78"/>
                <a:cs typeface="GE Dinar Two" pitchFamily="18" charset="-78"/>
              </a:rPr>
              <a:t> هؤلاء الأعضاء على علم بأعمال المنظمة، ولكنها لا تشارك  في إصدار المعايير.</a:t>
            </a:r>
          </a:p>
          <a:p>
            <a:pPr algn="just"/>
            <a:endParaRPr lang="ar-SA" dirty="0" smtClean="0">
              <a:solidFill>
                <a:srgbClr val="640000"/>
              </a:solidFill>
              <a:latin typeface="GE Dinar Two" pitchFamily="18" charset="-78"/>
              <a:ea typeface="GE Dinar Two" pitchFamily="18" charset="-78"/>
              <a:cs typeface="GE Dinar Two" pitchFamily="18"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rot="16200000">
            <a:off x="7486656" y="5200656"/>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155650" name="Picture 2" descr="F:\الهارد الأصل\برامج التدريبية\البرامج التدريبية - جودة\محتويات نظام إدارة الجودة بتاريخ 30-07-2018\سياسة الجودة للجامعة مصممة ومعتمدة من معالي مدير الجامعة\سياسة الجودة للجامعة مصممة ومعتمدة من معالي مدير الجامعة.jpg"/>
          <p:cNvPicPr>
            <a:picLocks noChangeAspect="1" noChangeArrowheads="1"/>
          </p:cNvPicPr>
          <p:nvPr/>
        </p:nvPicPr>
        <p:blipFill>
          <a:blip r:embed="rId2"/>
          <a:srcRect/>
          <a:stretch>
            <a:fillRect/>
          </a:stretch>
        </p:blipFill>
        <p:spPr bwMode="auto">
          <a:xfrm>
            <a:off x="1765935" y="0"/>
            <a:ext cx="4843463" cy="6858000"/>
          </a:xfrm>
          <a:prstGeom prst="rect">
            <a:avLst/>
          </a:prstGeom>
          <a:noFill/>
        </p:spPr>
      </p:pic>
    </p:spTree>
    <p:extLst>
      <p:ext uri="{BB962C8B-B14F-4D97-AF65-F5344CB8AC3E}">
        <p14:creationId xmlns:p14="http://schemas.microsoft.com/office/powerpoint/2010/main" val="11395462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590800"/>
            <a:ext cx="7772400" cy="1015663"/>
          </a:xfrm>
          <a:prstGeom prst="rect">
            <a:avLst/>
          </a:prstGeom>
        </p:spPr>
        <p:txBody>
          <a:bodyPr wrap="square">
            <a:spAutoFit/>
          </a:bodyPr>
          <a:lstStyle/>
          <a:p>
            <a:pPr algn="ctr"/>
            <a:r>
              <a:rPr lang="ar-SA" sz="6000" dirty="0" smtClean="0">
                <a:solidFill>
                  <a:srgbClr val="640000"/>
                </a:solidFill>
                <a:latin typeface="GE Dinar Two" pitchFamily="18" charset="-78"/>
                <a:ea typeface="GE Dinar Two" pitchFamily="18" charset="-78"/>
                <a:cs typeface="GE Dinar Two" pitchFamily="18" charset="-78"/>
              </a:rPr>
              <a:t>الهيكلة التنظيمية</a:t>
            </a:r>
            <a:endParaRPr lang="en-US" sz="5400" b="1" dirty="0" smtClean="0">
              <a:solidFill>
                <a:srgbClr val="640000"/>
              </a:solidFill>
              <a:latin typeface="Agency FB" pitchFamily="34" charset="0"/>
              <a:ea typeface="GE Dinar Two" pitchFamily="18" charset="-78"/>
              <a:cs typeface="GE Dinar Two" pitchFamily="18" charset="-78"/>
            </a:endParaRPr>
          </a:p>
        </p:txBody>
      </p:sp>
    </p:spTree>
    <p:extLst>
      <p:ext uri="{BB962C8B-B14F-4D97-AF65-F5344CB8AC3E}">
        <p14:creationId xmlns:p14="http://schemas.microsoft.com/office/powerpoint/2010/main" val="6666582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1987" name="Rectangle 3"/>
          <p:cNvSpPr>
            <a:spLocks noChangeArrowheads="1"/>
          </p:cNvSpPr>
          <p:nvPr/>
        </p:nvSpPr>
        <p:spPr bwMode="auto">
          <a:xfrm>
            <a:off x="0" y="1143000"/>
            <a:ext cx="7772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 typeface="Wingdings" pitchFamily="2" charset="2"/>
              <a:buChar char=""/>
              <a:tabLst/>
            </a:pPr>
            <a:r>
              <a:rPr lang="ar-SA" sz="3200" b="1" dirty="0" smtClean="0">
                <a:solidFill>
                  <a:srgbClr val="640000"/>
                </a:solidFill>
                <a:latin typeface="GE Dinar Two" pitchFamily="18" charset="-78"/>
                <a:ea typeface="GE Dinar Two" pitchFamily="18" charset="-78"/>
                <a:cs typeface="GE Dinar Two" pitchFamily="18" charset="-78"/>
              </a:rPr>
              <a:t>الهيكلة التنظيمية حسب الكيانات الإدارية</a:t>
            </a:r>
          </a:p>
          <a:p>
            <a:pPr marL="0" marR="0" lvl="0" indent="0" algn="ctr" defTabSz="914400" rtl="1" eaLnBrk="1" fontAlgn="base" latinLnBrk="0" hangingPunct="1">
              <a:lnSpc>
                <a:spcPct val="100000"/>
              </a:lnSpc>
              <a:spcBef>
                <a:spcPct val="0"/>
              </a:spcBef>
              <a:spcAft>
                <a:spcPct val="0"/>
              </a:spcAft>
              <a:buClrTx/>
              <a:buSzTx/>
              <a:buFont typeface="Wingdings" pitchFamily="2" charset="2"/>
              <a:buChar char="Ø"/>
              <a:tabLst/>
            </a:pPr>
            <a:endParaRPr lang="ar-SA" sz="3200" b="1" dirty="0" smtClean="0">
              <a:solidFill>
                <a:srgbClr val="640000"/>
              </a:solidFill>
              <a:latin typeface="GE Dinar Two" pitchFamily="18" charset="-78"/>
              <a:ea typeface="GE Dinar Two" pitchFamily="18" charset="-78"/>
              <a:cs typeface="GE Dinar Two" pitchFamily="18" charset="-78"/>
            </a:endParaRPr>
          </a:p>
          <a:p>
            <a:pPr marL="0" marR="0" lvl="0" indent="0" algn="ctr" defTabSz="914400" rtl="1" eaLnBrk="1" fontAlgn="base" latinLnBrk="0" hangingPunct="1">
              <a:lnSpc>
                <a:spcPct val="100000"/>
              </a:lnSpc>
              <a:spcBef>
                <a:spcPct val="0"/>
              </a:spcBef>
              <a:spcAft>
                <a:spcPct val="0"/>
              </a:spcAft>
              <a:buClrTx/>
              <a:buSzTx/>
              <a:buFont typeface="Wingdings" pitchFamily="2" charset="2"/>
              <a:buChar char="Ø"/>
              <a:tabLst/>
            </a:pPr>
            <a:endParaRPr lang="ar-SA" sz="3200" b="1" dirty="0" smtClean="0">
              <a:solidFill>
                <a:srgbClr val="640000"/>
              </a:solidFill>
              <a:latin typeface="GE Dinar Two" pitchFamily="18" charset="-78"/>
              <a:ea typeface="GE Dinar Two" pitchFamily="18" charset="-78"/>
              <a:cs typeface="GE Dinar Two" pitchFamily="18" charset="-78"/>
            </a:endParaRPr>
          </a:p>
          <a:p>
            <a:pPr marL="0" marR="0" lvl="0" indent="0" algn="ctr" defTabSz="914400" rtl="1" eaLnBrk="1" fontAlgn="base" latinLnBrk="0" hangingPunct="1">
              <a:lnSpc>
                <a:spcPct val="100000"/>
              </a:lnSpc>
              <a:spcBef>
                <a:spcPct val="0"/>
              </a:spcBef>
              <a:spcAft>
                <a:spcPct val="0"/>
              </a:spcAft>
              <a:buClrTx/>
              <a:buSzTx/>
              <a:buFont typeface="Wingdings" pitchFamily="2" charset="2"/>
              <a:buChar char="Ø"/>
              <a:tabLst/>
            </a:pPr>
            <a:endParaRPr lang="ar-SA" sz="3200" b="1" dirty="0" smtClean="0">
              <a:solidFill>
                <a:srgbClr val="640000"/>
              </a:solidFill>
              <a:latin typeface="GE Dinar Two" pitchFamily="18" charset="-78"/>
              <a:ea typeface="GE Dinar Two" pitchFamily="18" charset="-78"/>
              <a:cs typeface="GE Dinar Two" pitchFamily="18" charset="-78"/>
            </a:endParaRPr>
          </a:p>
          <a:p>
            <a:pPr algn="ct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الهيكلة التنظيمية حسب المناصب الإدارية</a:t>
            </a:r>
          </a:p>
          <a:p>
            <a:pPr marL="0" marR="0" lvl="0" indent="0" algn="ctr" defTabSz="914400" rtl="1" eaLnBrk="1" fontAlgn="base" latinLnBrk="0" hangingPunct="1">
              <a:lnSpc>
                <a:spcPct val="100000"/>
              </a:lnSpc>
              <a:spcBef>
                <a:spcPct val="0"/>
              </a:spcBef>
              <a:spcAft>
                <a:spcPct val="0"/>
              </a:spcAft>
              <a:buClrTx/>
              <a:buSzTx/>
              <a:buFont typeface="Wingdings" pitchFamily="2" charset="2"/>
              <a:buChar char="×"/>
              <a:tabLst/>
            </a:pPr>
            <a:endParaRPr lang="ar-SA" sz="3200" b="1" dirty="0" smtClean="0">
              <a:solidFill>
                <a:srgbClr val="640000"/>
              </a:solidFill>
              <a:latin typeface="GE Dinar Two" pitchFamily="18" charset="-78"/>
              <a:ea typeface="GE Dinar Two" pitchFamily="18" charset="-78"/>
              <a:cs typeface="GE Dinar Two" pitchFamily="18" charset="-78"/>
            </a:endParaRPr>
          </a:p>
          <a:p>
            <a:pPr marL="0" marR="0" lvl="0" indent="0" algn="ctr" defTabSz="914400" rtl="1" eaLnBrk="1" fontAlgn="base" latinLnBrk="0" hangingPunct="1">
              <a:lnSpc>
                <a:spcPct val="100000"/>
              </a:lnSpc>
              <a:spcBef>
                <a:spcPct val="0"/>
              </a:spcBef>
              <a:spcAft>
                <a:spcPct val="0"/>
              </a:spcAft>
              <a:buClrTx/>
              <a:buSzTx/>
              <a:buFont typeface="Wingdings" pitchFamily="2" charset="2"/>
              <a:buChar char="×"/>
              <a:tabLst/>
            </a:pPr>
            <a:endParaRPr lang="ar-SA" sz="3200" b="1" dirty="0" smtClean="0">
              <a:solidFill>
                <a:srgbClr val="640000"/>
              </a:solidFill>
              <a:latin typeface="GE Dinar Two" pitchFamily="18" charset="-78"/>
              <a:ea typeface="GE Dinar Two" pitchFamily="18" charset="-78"/>
              <a:cs typeface="GE Dinar Two" pitchFamily="18" charset="-78"/>
            </a:endParaRPr>
          </a:p>
          <a:p>
            <a:pPr algn="ctr" fontAlgn="base">
              <a:spcBef>
                <a:spcPct val="0"/>
              </a:spcBef>
              <a:spcAft>
                <a:spcPct val="0"/>
              </a:spcAft>
              <a:buFont typeface="Wingdings" pitchFamily="2" charset="2"/>
              <a:buChar char="×"/>
            </a:pPr>
            <a:r>
              <a:rPr lang="ar-SA" sz="3200" b="1" dirty="0" smtClean="0">
                <a:solidFill>
                  <a:srgbClr val="640000"/>
                </a:solidFill>
                <a:latin typeface="GE Dinar Two" pitchFamily="18" charset="-78"/>
                <a:ea typeface="GE Dinar Two" pitchFamily="18" charset="-78"/>
                <a:cs typeface="GE Dinar Two" pitchFamily="18" charset="-78"/>
              </a:rPr>
              <a:t>الهيكلة التنظيمية حسب الأرقام المرجعية</a:t>
            </a:r>
          </a:p>
          <a:p>
            <a:pPr marL="0" marR="0" lvl="0" indent="0" algn="ctr" defTabSz="914400" rtl="1" eaLnBrk="1" fontAlgn="base" latinLnBrk="0" hangingPunct="1">
              <a:lnSpc>
                <a:spcPct val="100000"/>
              </a:lnSpc>
              <a:spcBef>
                <a:spcPct val="0"/>
              </a:spcBef>
              <a:spcAft>
                <a:spcPct val="0"/>
              </a:spcAft>
              <a:buClrTx/>
              <a:buSzTx/>
              <a:buFontTx/>
              <a:buNone/>
              <a:tabLst/>
            </a:pPr>
            <a:endParaRPr lang="ar-SA" sz="32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237514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4" name="مستطيل 3"/>
          <p:cNvSpPr/>
          <p:nvPr/>
        </p:nvSpPr>
        <p:spPr>
          <a:xfrm>
            <a:off x="0" y="2438400"/>
            <a:ext cx="7772400" cy="1754326"/>
          </a:xfrm>
          <a:prstGeom prst="rect">
            <a:avLst/>
          </a:prstGeom>
        </p:spPr>
        <p:txBody>
          <a:bodyPr wrap="square">
            <a:spAutoFit/>
          </a:bodyPr>
          <a:lstStyle/>
          <a:p>
            <a:pPr lvl="0" algn="ctr" fontAlgn="base">
              <a:spcBef>
                <a:spcPct val="0"/>
              </a:spcBef>
              <a:spcAft>
                <a:spcPct val="0"/>
              </a:spcAft>
            </a:pPr>
            <a:r>
              <a:rPr lang="ar-SA" sz="5400" b="1" dirty="0" smtClean="0">
                <a:solidFill>
                  <a:srgbClr val="640000"/>
                </a:solidFill>
                <a:latin typeface="GE Dinar Two" pitchFamily="18" charset="-78"/>
                <a:ea typeface="GE Dinar Two" pitchFamily="18" charset="-78"/>
                <a:cs typeface="GE Dinar Two" pitchFamily="18" charset="-78"/>
              </a:rPr>
              <a:t>الهيكلة التنظيمية حسب</a:t>
            </a:r>
          </a:p>
          <a:p>
            <a:pPr lvl="0" algn="ctr" fontAlgn="base">
              <a:spcBef>
                <a:spcPct val="0"/>
              </a:spcBef>
              <a:spcAft>
                <a:spcPct val="0"/>
              </a:spcAft>
            </a:pPr>
            <a:r>
              <a:rPr lang="ar-SA" sz="5400" b="1" dirty="0" smtClean="0">
                <a:solidFill>
                  <a:srgbClr val="640000"/>
                </a:solidFill>
                <a:latin typeface="GE Dinar Two" pitchFamily="18" charset="-78"/>
                <a:ea typeface="GE Dinar Two" pitchFamily="18" charset="-78"/>
                <a:cs typeface="GE Dinar Two" pitchFamily="18" charset="-78"/>
              </a:rPr>
              <a:t> الكيانات الإدارية</a:t>
            </a:r>
          </a:p>
        </p:txBody>
      </p:sp>
    </p:spTree>
    <p:extLst>
      <p:ext uri="{BB962C8B-B14F-4D97-AF65-F5344CB8AC3E}">
        <p14:creationId xmlns:p14="http://schemas.microsoft.com/office/powerpoint/2010/main" val="24640699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pic>
        <p:nvPicPr>
          <p:cNvPr id="36866" name="Picture 2"/>
          <p:cNvPicPr>
            <a:picLocks noChangeAspect="1" noChangeArrowheads="1"/>
          </p:cNvPicPr>
          <p:nvPr/>
        </p:nvPicPr>
        <p:blipFill>
          <a:blip r:embed="rId2"/>
          <a:srcRect/>
          <a:stretch>
            <a:fillRect/>
          </a:stretch>
        </p:blipFill>
        <p:spPr bwMode="auto">
          <a:xfrm>
            <a:off x="0" y="990600"/>
            <a:ext cx="7757886" cy="5486400"/>
          </a:xfrm>
          <a:prstGeom prst="rect">
            <a:avLst/>
          </a:prstGeom>
          <a:noFill/>
          <a:ln w="9525">
            <a:noFill/>
            <a:miter lim="800000"/>
            <a:headEnd/>
            <a:tailEnd/>
          </a:ln>
          <a:effectLst/>
        </p:spPr>
      </p:pic>
      <p:sp>
        <p:nvSpPr>
          <p:cNvPr id="5" name="مستطيل 4"/>
          <p:cNvSpPr/>
          <p:nvPr/>
        </p:nvSpPr>
        <p:spPr>
          <a:xfrm>
            <a:off x="0" y="0"/>
            <a:ext cx="7772400" cy="954107"/>
          </a:xfrm>
          <a:prstGeom prst="rect">
            <a:avLst/>
          </a:prstGeom>
        </p:spPr>
        <p:txBody>
          <a:bodyPr wrap="square">
            <a:spAutoFit/>
          </a:bodyPr>
          <a:lstStyle/>
          <a:p>
            <a:pPr algn="ctr"/>
            <a:r>
              <a:rPr lang="ar-SA" sz="2800" dirty="0" smtClean="0">
                <a:solidFill>
                  <a:srgbClr val="640000"/>
                </a:solidFill>
                <a:latin typeface="GE Dinar Two" pitchFamily="18" charset="-78"/>
                <a:ea typeface="GE Dinar Two" pitchFamily="18" charset="-78"/>
                <a:cs typeface="GE Dinar Two" pitchFamily="18" charset="-78"/>
              </a:rPr>
              <a:t>الهيكل التنظيمي الموحد للكليات حسب الكيانات الإدارية</a:t>
            </a:r>
            <a:endParaRPr lang="en-US" sz="2400" b="1" dirty="0" smtClean="0">
              <a:solidFill>
                <a:srgbClr val="640000"/>
              </a:solidFill>
              <a:latin typeface="Agency FB" pitchFamily="34" charset="0"/>
              <a:ea typeface="GE Dinar Two" pitchFamily="18" charset="-78"/>
              <a:cs typeface="GE Dinar Two" pitchFamily="18" charset="-78"/>
            </a:endParaRPr>
          </a:p>
        </p:txBody>
      </p:sp>
    </p:spTree>
    <p:extLst>
      <p:ext uri="{BB962C8B-B14F-4D97-AF65-F5344CB8AC3E}">
        <p14:creationId xmlns:p14="http://schemas.microsoft.com/office/powerpoint/2010/main" val="38593949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5" name="مستطيل 4"/>
          <p:cNvSpPr/>
          <p:nvPr/>
        </p:nvSpPr>
        <p:spPr>
          <a:xfrm>
            <a:off x="0" y="0"/>
            <a:ext cx="7772400" cy="954107"/>
          </a:xfrm>
          <a:prstGeom prst="rect">
            <a:avLst/>
          </a:prstGeom>
        </p:spPr>
        <p:txBody>
          <a:bodyPr wrap="square">
            <a:spAutoFit/>
          </a:bodyPr>
          <a:lstStyle/>
          <a:p>
            <a:pPr algn="ctr"/>
            <a:r>
              <a:rPr lang="ar-SA" sz="2800" dirty="0" smtClean="0">
                <a:solidFill>
                  <a:srgbClr val="640000"/>
                </a:solidFill>
                <a:latin typeface="GE Dinar Two" pitchFamily="18" charset="-78"/>
                <a:ea typeface="GE Dinar Two" pitchFamily="18" charset="-78"/>
                <a:cs typeface="GE Dinar Two" pitchFamily="18" charset="-78"/>
              </a:rPr>
              <a:t>الهيكل التنظيمي الموحد </a:t>
            </a:r>
            <a:r>
              <a:rPr lang="ar-SA" sz="2800" dirty="0" err="1" smtClean="0">
                <a:solidFill>
                  <a:srgbClr val="640000"/>
                </a:solidFill>
                <a:latin typeface="GE Dinar Two" pitchFamily="18" charset="-78"/>
                <a:ea typeface="GE Dinar Two" pitchFamily="18" charset="-78"/>
                <a:cs typeface="GE Dinar Two" pitchFamily="18" charset="-78"/>
              </a:rPr>
              <a:t>للعمادات</a:t>
            </a:r>
            <a:r>
              <a:rPr lang="ar-SA" sz="2800" dirty="0" smtClean="0">
                <a:solidFill>
                  <a:srgbClr val="640000"/>
                </a:solidFill>
                <a:latin typeface="GE Dinar Two" pitchFamily="18" charset="-78"/>
                <a:ea typeface="GE Dinar Two" pitchFamily="18" charset="-78"/>
                <a:cs typeface="GE Dinar Two" pitchFamily="18" charset="-78"/>
              </a:rPr>
              <a:t> المساندة حسب الكيانات الإدارية</a:t>
            </a:r>
            <a:endParaRPr lang="en-US" sz="2400" b="1" dirty="0" smtClean="0">
              <a:solidFill>
                <a:srgbClr val="640000"/>
              </a:solidFill>
              <a:latin typeface="Agency FB" pitchFamily="34" charset="0"/>
              <a:ea typeface="GE Dinar Two" pitchFamily="18" charset="-78"/>
              <a:cs typeface="GE Dinar Two" pitchFamily="18" charset="-78"/>
            </a:endParaRPr>
          </a:p>
        </p:txBody>
      </p:sp>
      <p:pic>
        <p:nvPicPr>
          <p:cNvPr id="37891" name="Picture 3"/>
          <p:cNvPicPr>
            <a:picLocks noChangeAspect="1" noChangeArrowheads="1"/>
          </p:cNvPicPr>
          <p:nvPr/>
        </p:nvPicPr>
        <p:blipFill>
          <a:blip r:embed="rId2"/>
          <a:srcRect/>
          <a:stretch>
            <a:fillRect/>
          </a:stretch>
        </p:blipFill>
        <p:spPr bwMode="auto">
          <a:xfrm>
            <a:off x="0" y="838200"/>
            <a:ext cx="7741077" cy="5485996"/>
          </a:xfrm>
          <a:prstGeom prst="rect">
            <a:avLst/>
          </a:prstGeom>
          <a:noFill/>
          <a:ln w="9525">
            <a:noFill/>
            <a:miter lim="800000"/>
            <a:headEnd/>
            <a:tailEnd/>
          </a:ln>
          <a:effectLst/>
        </p:spPr>
      </p:pic>
    </p:spTree>
    <p:extLst>
      <p:ext uri="{BB962C8B-B14F-4D97-AF65-F5344CB8AC3E}">
        <p14:creationId xmlns:p14="http://schemas.microsoft.com/office/powerpoint/2010/main" val="21795839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2819400"/>
            <a:ext cx="7772400" cy="1154162"/>
          </a:xfrm>
          <a:prstGeom prst="rect">
            <a:avLst/>
          </a:prstGeom>
        </p:spPr>
        <p:txBody>
          <a:bodyPr wrap="square">
            <a:spAutoFit/>
          </a:bodyPr>
          <a:lstStyle/>
          <a:p>
            <a:pPr lvl="0" algn="ctr">
              <a:lnSpc>
                <a:spcPct val="115000"/>
              </a:lnSpc>
              <a:defRPr/>
            </a:pPr>
            <a:r>
              <a:rPr lang="ar-SA" sz="6000" b="1" dirty="0" smtClean="0">
                <a:solidFill>
                  <a:srgbClr val="640000"/>
                </a:solidFill>
                <a:latin typeface="GE Dinar Two" pitchFamily="18" charset="-78"/>
                <a:ea typeface="GE Dinar Two" pitchFamily="18" charset="-78"/>
                <a:cs typeface="GE Dinar Two" pitchFamily="18" charset="-78"/>
              </a:rPr>
              <a:t>تحليل وتقييم المخاطر</a:t>
            </a:r>
            <a:endParaRPr lang="en-US" sz="6000" b="1" dirty="0" smtClean="0">
              <a:solidFill>
                <a:srgbClr val="640000"/>
              </a:solidFill>
              <a:latin typeface="GE Dinar Two" pitchFamily="18" charset="-78"/>
              <a:ea typeface="GE Dinar Two" pitchFamily="18" charset="-78"/>
              <a:cs typeface="GE Dinar Two" pitchFamily="18" charset="-78"/>
            </a:endParaRPr>
          </a:p>
        </p:txBody>
      </p:sp>
    </p:spTree>
    <p:extLst>
      <p:ext uri="{BB962C8B-B14F-4D97-AF65-F5344CB8AC3E}">
        <p14:creationId xmlns:p14="http://schemas.microsoft.com/office/powerpoint/2010/main" val="16868612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1039404"/>
            <a:ext cx="7772400" cy="941796"/>
          </a:xfrm>
          <a:prstGeom prst="rect">
            <a:avLst/>
          </a:prstGeom>
        </p:spPr>
        <p:txBody>
          <a:bodyPr wrap="square">
            <a:spAutoFit/>
          </a:bodyPr>
          <a:lstStyle/>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جدول المخاطر ذات العلاقة</a:t>
            </a:r>
          </a:p>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 بالقضايا الداخلية والخارجية التي تواجهها المؤسسة</a:t>
            </a:r>
            <a:endParaRPr lang="en-US" sz="2400" b="1" dirty="0">
              <a:solidFill>
                <a:srgbClr val="640000"/>
              </a:solidFill>
              <a:latin typeface="GE Dinar Two" pitchFamily="18" charset="-78"/>
              <a:ea typeface="GE Dinar Two" pitchFamily="18" charset="-78"/>
              <a:cs typeface="GE Dinar Two" pitchFamily="18" charset="-78"/>
            </a:endParaRPr>
          </a:p>
        </p:txBody>
      </p:sp>
      <p:sp>
        <p:nvSpPr>
          <p:cNvPr id="10" name="مربع نص 9"/>
          <p:cNvSpPr txBox="1"/>
          <p:nvPr/>
        </p:nvSpPr>
        <p:spPr>
          <a:xfrm>
            <a:off x="3657600" y="48804"/>
            <a:ext cx="801823" cy="923330"/>
          </a:xfrm>
          <a:prstGeom prst="rect">
            <a:avLst/>
          </a:prstGeom>
          <a:noFill/>
        </p:spPr>
        <p:txBody>
          <a:bodyPr wrap="none" rtlCol="1">
            <a:spAutoFit/>
          </a:bodyPr>
          <a:lstStyle/>
          <a:p>
            <a:r>
              <a:rPr lang="ar-SA" sz="5400" dirty="0" smtClean="0">
                <a:solidFill>
                  <a:schemeClr val="accent2">
                    <a:lumMod val="50000"/>
                  </a:schemeClr>
                </a:solidFill>
                <a:latin typeface="Agency FB" pitchFamily="34" charset="0"/>
                <a:sym typeface="Wingdings"/>
              </a:rPr>
              <a:t></a:t>
            </a:r>
            <a:endParaRPr lang="ar-SA" sz="5400" dirty="0">
              <a:solidFill>
                <a:schemeClr val="accent2">
                  <a:lumMod val="50000"/>
                </a:schemeClr>
              </a:solidFill>
              <a:latin typeface="Agency FB" pitchFamily="34" charset="0"/>
            </a:endParaRPr>
          </a:p>
        </p:txBody>
      </p:sp>
      <p:pic>
        <p:nvPicPr>
          <p:cNvPr id="37892" name="Picture 4"/>
          <p:cNvPicPr>
            <a:picLocks noChangeAspect="1" noChangeArrowheads="1"/>
          </p:cNvPicPr>
          <p:nvPr/>
        </p:nvPicPr>
        <p:blipFill>
          <a:blip r:embed="rId2"/>
          <a:srcRect/>
          <a:stretch>
            <a:fillRect/>
          </a:stretch>
        </p:blipFill>
        <p:spPr bwMode="auto">
          <a:xfrm>
            <a:off x="1" y="1981200"/>
            <a:ext cx="7772399" cy="4436099"/>
          </a:xfrm>
          <a:prstGeom prst="rect">
            <a:avLst/>
          </a:prstGeom>
          <a:noFill/>
          <a:ln w="9525">
            <a:noFill/>
            <a:miter lim="800000"/>
            <a:headEnd/>
            <a:tailEnd/>
          </a:ln>
          <a:effectLst/>
        </p:spPr>
      </p:pic>
    </p:spTree>
    <p:extLst>
      <p:ext uri="{BB962C8B-B14F-4D97-AF65-F5344CB8AC3E}">
        <p14:creationId xmlns:p14="http://schemas.microsoft.com/office/powerpoint/2010/main" val="35886875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7" name="مستطيل 6"/>
          <p:cNvSpPr/>
          <p:nvPr/>
        </p:nvSpPr>
        <p:spPr>
          <a:xfrm>
            <a:off x="0" y="1066800"/>
            <a:ext cx="7772400" cy="941796"/>
          </a:xfrm>
          <a:prstGeom prst="rect">
            <a:avLst/>
          </a:prstGeom>
        </p:spPr>
        <p:txBody>
          <a:bodyPr wrap="square">
            <a:spAutoFit/>
          </a:bodyPr>
          <a:lstStyle/>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جدول المخاطر التي تتعلق</a:t>
            </a:r>
          </a:p>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بالعمليات</a:t>
            </a:r>
            <a:endParaRPr lang="en-US" sz="2400" b="1" dirty="0">
              <a:solidFill>
                <a:srgbClr val="640000"/>
              </a:solidFill>
              <a:latin typeface="GE Dinar Two" pitchFamily="18" charset="-78"/>
              <a:ea typeface="GE Dinar Two" pitchFamily="18" charset="-78"/>
              <a:cs typeface="GE Dinar Two" pitchFamily="18" charset="-78"/>
            </a:endParaRPr>
          </a:p>
        </p:txBody>
      </p:sp>
      <p:sp>
        <p:nvSpPr>
          <p:cNvPr id="9" name="مربع نص 8"/>
          <p:cNvSpPr txBox="1"/>
          <p:nvPr/>
        </p:nvSpPr>
        <p:spPr>
          <a:xfrm>
            <a:off x="3657602" y="76200"/>
            <a:ext cx="801822" cy="923330"/>
          </a:xfrm>
          <a:prstGeom prst="rect">
            <a:avLst/>
          </a:prstGeom>
          <a:noFill/>
        </p:spPr>
        <p:txBody>
          <a:bodyPr wrap="none" rtlCol="1">
            <a:spAutoFit/>
          </a:bodyPr>
          <a:lstStyle/>
          <a:p>
            <a:r>
              <a:rPr lang="ar-SA" sz="5400" dirty="0" smtClean="0">
                <a:solidFill>
                  <a:schemeClr val="accent2">
                    <a:lumMod val="50000"/>
                  </a:schemeClr>
                </a:solidFill>
                <a:latin typeface="Agency FB" pitchFamily="34" charset="0"/>
                <a:sym typeface="Wingdings"/>
              </a:rPr>
              <a:t></a:t>
            </a:r>
            <a:endParaRPr lang="ar-SA" sz="5400" dirty="0">
              <a:solidFill>
                <a:schemeClr val="accent2">
                  <a:lumMod val="50000"/>
                </a:schemeClr>
              </a:solidFill>
              <a:latin typeface="Agency FB" pitchFamily="34" charset="0"/>
            </a:endParaRPr>
          </a:p>
        </p:txBody>
      </p:sp>
      <p:pic>
        <p:nvPicPr>
          <p:cNvPr id="39938" name="Picture 2"/>
          <p:cNvPicPr>
            <a:picLocks noChangeAspect="1" noChangeArrowheads="1"/>
          </p:cNvPicPr>
          <p:nvPr/>
        </p:nvPicPr>
        <p:blipFill>
          <a:blip r:embed="rId2"/>
          <a:srcRect/>
          <a:stretch>
            <a:fillRect/>
          </a:stretch>
        </p:blipFill>
        <p:spPr bwMode="auto">
          <a:xfrm>
            <a:off x="0" y="1876748"/>
            <a:ext cx="7772400" cy="4428801"/>
          </a:xfrm>
          <a:prstGeom prst="rect">
            <a:avLst/>
          </a:prstGeom>
          <a:noFill/>
          <a:ln w="9525">
            <a:noFill/>
            <a:miter lim="800000"/>
            <a:headEnd/>
            <a:tailEnd/>
          </a:ln>
          <a:effectLst/>
        </p:spPr>
      </p:pic>
    </p:spTree>
    <p:extLst>
      <p:ext uri="{BB962C8B-B14F-4D97-AF65-F5344CB8AC3E}">
        <p14:creationId xmlns:p14="http://schemas.microsoft.com/office/powerpoint/2010/main" val="66728449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72400" y="0"/>
            <a:ext cx="1371600" cy="6858000"/>
          </a:xfrm>
          <a:prstGeom prst="rect">
            <a:avLst/>
          </a:prstGeom>
          <a:solidFill>
            <a:srgbClr val="FFDECD"/>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fontAlgn="base">
              <a:spcBef>
                <a:spcPct val="0"/>
              </a:spcBef>
              <a:spcAft>
                <a:spcPct val="0"/>
              </a:spcAft>
            </a:pPr>
            <a:endParaRPr lang="ar-SA">
              <a:solidFill>
                <a:schemeClr val="tx1"/>
              </a:solidFill>
              <a:latin typeface="Arial" charset="0"/>
              <a:cs typeface="Arial" charset="0"/>
            </a:endParaRPr>
          </a:p>
        </p:txBody>
      </p:sp>
      <p:sp>
        <p:nvSpPr>
          <p:cNvPr id="6" name="مربع نص 5"/>
          <p:cNvSpPr txBox="1"/>
          <p:nvPr/>
        </p:nvSpPr>
        <p:spPr>
          <a:xfrm>
            <a:off x="6229424" y="6396335"/>
            <a:ext cx="2914579" cy="400110"/>
          </a:xfrm>
          <a:prstGeom prst="rect">
            <a:avLst/>
          </a:prstGeom>
          <a:noFill/>
        </p:spPr>
        <p:txBody>
          <a:bodyPr wrap="none" rtlCol="1">
            <a:spAutoFit/>
          </a:bodyPr>
          <a:lstStyle/>
          <a:p>
            <a:r>
              <a:rPr lang="ar-SA" sz="2000" dirty="0">
                <a:solidFill>
                  <a:srgbClr val="740000"/>
                </a:solidFill>
                <a:latin typeface="GE Dinar Two" pitchFamily="18" charset="-78"/>
                <a:ea typeface="GE Dinar Two" pitchFamily="18" charset="-78"/>
                <a:cs typeface="GE Dinar Two" pitchFamily="18" charset="-78"/>
              </a:rPr>
              <a:t>الدكتور هشام عادل عبهري</a:t>
            </a:r>
          </a:p>
        </p:txBody>
      </p:sp>
      <p:sp>
        <p:nvSpPr>
          <p:cNvPr id="9" name="مستطيل 8"/>
          <p:cNvSpPr/>
          <p:nvPr/>
        </p:nvSpPr>
        <p:spPr>
          <a:xfrm>
            <a:off x="0" y="990600"/>
            <a:ext cx="7772400" cy="941796"/>
          </a:xfrm>
          <a:prstGeom prst="rect">
            <a:avLst/>
          </a:prstGeom>
        </p:spPr>
        <p:txBody>
          <a:bodyPr wrap="square">
            <a:spAutoFit/>
          </a:bodyPr>
          <a:lstStyle/>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جدول المخاطر التي تتعلق</a:t>
            </a:r>
          </a:p>
          <a:p>
            <a:pPr algn="ctr">
              <a:lnSpc>
                <a:spcPct val="115000"/>
              </a:lnSpc>
            </a:pPr>
            <a:r>
              <a:rPr lang="ar-SA" sz="2400" b="1" dirty="0" smtClean="0">
                <a:solidFill>
                  <a:srgbClr val="640000"/>
                </a:solidFill>
                <a:latin typeface="GE Dinar Two" pitchFamily="18" charset="-78"/>
                <a:ea typeface="GE Dinar Two" pitchFamily="18" charset="-78"/>
                <a:cs typeface="GE Dinar Two" pitchFamily="18" charset="-78"/>
              </a:rPr>
              <a:t>بتوقعات المستفيدين</a:t>
            </a:r>
            <a:endParaRPr lang="en-US" sz="2400" b="1" dirty="0">
              <a:solidFill>
                <a:srgbClr val="640000"/>
              </a:solidFill>
              <a:latin typeface="GE Dinar Two" pitchFamily="18" charset="-78"/>
              <a:ea typeface="GE Dinar Two" pitchFamily="18" charset="-78"/>
              <a:cs typeface="GE Dinar Two" pitchFamily="18" charset="-78"/>
            </a:endParaRPr>
          </a:p>
        </p:txBody>
      </p:sp>
      <p:sp>
        <p:nvSpPr>
          <p:cNvPr id="10" name="مربع نص 9"/>
          <p:cNvSpPr txBox="1"/>
          <p:nvPr/>
        </p:nvSpPr>
        <p:spPr>
          <a:xfrm>
            <a:off x="3657602" y="0"/>
            <a:ext cx="801822" cy="923330"/>
          </a:xfrm>
          <a:prstGeom prst="rect">
            <a:avLst/>
          </a:prstGeom>
          <a:noFill/>
        </p:spPr>
        <p:txBody>
          <a:bodyPr wrap="none" rtlCol="1">
            <a:spAutoFit/>
          </a:bodyPr>
          <a:lstStyle/>
          <a:p>
            <a:r>
              <a:rPr lang="ar-SA" sz="5400" dirty="0" smtClean="0">
                <a:solidFill>
                  <a:schemeClr val="accent2">
                    <a:lumMod val="50000"/>
                  </a:schemeClr>
                </a:solidFill>
                <a:latin typeface="Agency FB" pitchFamily="34" charset="0"/>
                <a:sym typeface="Wingdings"/>
              </a:rPr>
              <a:t></a:t>
            </a:r>
            <a:endParaRPr lang="ar-SA" sz="5400" dirty="0">
              <a:solidFill>
                <a:schemeClr val="accent2">
                  <a:lumMod val="50000"/>
                </a:schemeClr>
              </a:solidFill>
              <a:latin typeface="Agency FB" pitchFamily="34" charset="0"/>
            </a:endParaRPr>
          </a:p>
        </p:txBody>
      </p:sp>
      <p:pic>
        <p:nvPicPr>
          <p:cNvPr id="12" name="Picture 2"/>
          <p:cNvPicPr>
            <a:picLocks noChangeAspect="1" noChangeArrowheads="1"/>
          </p:cNvPicPr>
          <p:nvPr/>
        </p:nvPicPr>
        <p:blipFill>
          <a:blip r:embed="rId3"/>
          <a:srcRect/>
          <a:stretch>
            <a:fillRect/>
          </a:stretch>
        </p:blipFill>
        <p:spPr bwMode="auto">
          <a:xfrm>
            <a:off x="0" y="1883537"/>
            <a:ext cx="7696200" cy="4412488"/>
          </a:xfrm>
          <a:prstGeom prst="rect">
            <a:avLst/>
          </a:prstGeom>
          <a:noFill/>
          <a:ln w="9525">
            <a:noFill/>
            <a:miter lim="800000"/>
            <a:headEnd/>
            <a:tailEnd/>
          </a:ln>
          <a:effectLst/>
        </p:spPr>
      </p:pic>
    </p:spTree>
    <p:extLst>
      <p:ext uri="{BB962C8B-B14F-4D97-AF65-F5344CB8AC3E}">
        <p14:creationId xmlns:p14="http://schemas.microsoft.com/office/powerpoint/2010/main" val="2045005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110569</TotalTime>
  <Words>4993</Words>
  <Application>Microsoft Office PowerPoint</Application>
  <PresentationFormat>عرض على الشاشة (4:3)</PresentationFormat>
  <Paragraphs>883</Paragraphs>
  <Slides>144</Slides>
  <Notes>3</Notes>
  <HiddenSlides>0</HiddenSlides>
  <MMClips>0</MMClips>
  <ScaleCrop>false</ScaleCrop>
  <HeadingPairs>
    <vt:vector size="8" baseType="variant">
      <vt:variant>
        <vt:lpstr>الخطوط المستخدمة</vt:lpstr>
      </vt:variant>
      <vt:variant>
        <vt:i4>12</vt:i4>
      </vt:variant>
      <vt:variant>
        <vt:lpstr>نسق</vt:lpstr>
      </vt:variant>
      <vt:variant>
        <vt:i4>1</vt:i4>
      </vt:variant>
      <vt:variant>
        <vt:lpstr>خوادم OLE مضمنة</vt:lpstr>
      </vt:variant>
      <vt:variant>
        <vt:i4>1</vt:i4>
      </vt:variant>
      <vt:variant>
        <vt:lpstr>عناوين الشرائح</vt:lpstr>
      </vt:variant>
      <vt:variant>
        <vt:i4>144</vt:i4>
      </vt:variant>
    </vt:vector>
  </HeadingPairs>
  <TitlesOfParts>
    <vt:vector size="158" baseType="lpstr">
      <vt:lpstr>Yu Gothic Medium</vt:lpstr>
      <vt:lpstr>Agency FB</vt:lpstr>
      <vt:lpstr>Arial</vt:lpstr>
      <vt:lpstr>Calibri</vt:lpstr>
      <vt:lpstr>Courier New</vt:lpstr>
      <vt:lpstr>DecoType Naskh Variants</vt:lpstr>
      <vt:lpstr>Gabriola</vt:lpstr>
      <vt:lpstr>GE Dinar Two</vt:lpstr>
      <vt:lpstr>Times New Roman</vt:lpstr>
      <vt:lpstr>Traditional Arabic</vt:lpstr>
      <vt:lpstr>Wingdings</vt:lpstr>
      <vt:lpstr>Wingdings 2</vt:lpstr>
      <vt:lpstr>سمة Office</vt:lpstr>
      <vt:lpstr>Equation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DrHisham</dc:creator>
  <cp:lastModifiedBy>هشام  عبهيري</cp:lastModifiedBy>
  <cp:revision>1519</cp:revision>
  <dcterms:created xsi:type="dcterms:W3CDTF">2017-09-12T10:18:53Z</dcterms:created>
  <dcterms:modified xsi:type="dcterms:W3CDTF">2023-10-31T11:00:28Z</dcterms:modified>
</cp:coreProperties>
</file>