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5" r:id="rId17"/>
    <p:sldId id="276" r:id="rId18"/>
    <p:sldId id="272" r:id="rId19"/>
    <p:sldId id="273" r:id="rId20"/>
    <p:sldId id="274" r:id="rId21"/>
    <p:sldId id="292" r:id="rId22"/>
    <p:sldId id="293" r:id="rId23"/>
    <p:sldId id="302" r:id="rId24"/>
    <p:sldId id="313" r:id="rId25"/>
    <p:sldId id="303" r:id="rId26"/>
    <p:sldId id="304" r:id="rId27"/>
    <p:sldId id="305" r:id="rId28"/>
    <p:sldId id="294" r:id="rId29"/>
    <p:sldId id="306" r:id="rId30"/>
    <p:sldId id="295" r:id="rId31"/>
    <p:sldId id="307" r:id="rId32"/>
    <p:sldId id="308" r:id="rId33"/>
    <p:sldId id="309" r:id="rId34"/>
    <p:sldId id="314" r:id="rId35"/>
    <p:sldId id="310" r:id="rId36"/>
    <p:sldId id="279" r:id="rId37"/>
    <p:sldId id="284" r:id="rId38"/>
    <p:sldId id="280" r:id="rId39"/>
    <p:sldId id="281" r:id="rId40"/>
    <p:sldId id="282" r:id="rId41"/>
    <p:sldId id="278" r:id="rId42"/>
    <p:sldId id="311" r:id="rId43"/>
    <p:sldId id="312" r:id="rId44"/>
    <p:sldId id="283" r:id="rId45"/>
    <p:sldId id="285" r:id="rId46"/>
    <p:sldId id="291" r:id="rId47"/>
    <p:sldId id="286" r:id="rId48"/>
    <p:sldId id="287" r:id="rId49"/>
    <p:sldId id="315" r:id="rId5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403" autoAdjust="0"/>
  </p:normalViewPr>
  <p:slideViewPr>
    <p:cSldViewPr>
      <p:cViewPr>
        <p:scale>
          <a:sx n="69" d="100"/>
          <a:sy n="69" d="100"/>
        </p:scale>
        <p:origin x="-1110" y="-73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E2F7834-657C-4EBF-A00E-5224E34E9A2E}" type="datetimeFigureOut">
              <a:rPr lang="ar-SA" smtClean="0"/>
              <a:pPr/>
              <a:t>01/01/1438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E2F7834-657C-4EBF-A00E-5224E34E9A2E}" type="datetimeFigureOut">
              <a:rPr lang="ar-SA" smtClean="0"/>
              <a:pPr/>
              <a:t>01/01/1438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E2F7834-657C-4EBF-A00E-5224E34E9A2E}" type="datetimeFigureOut">
              <a:rPr lang="ar-SA" smtClean="0"/>
              <a:pPr/>
              <a:t>01/01/1438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E2F7834-657C-4EBF-A00E-5224E34E9A2E}" type="datetimeFigureOut">
              <a:rPr lang="ar-SA" smtClean="0"/>
              <a:pPr/>
              <a:t>01/01/1438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E2F7834-657C-4EBF-A00E-5224E34E9A2E}" type="datetimeFigureOut">
              <a:rPr lang="ar-SA" smtClean="0"/>
              <a:pPr/>
              <a:t>01/01/1438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E2F7834-657C-4EBF-A00E-5224E34E9A2E}" type="datetimeFigureOut">
              <a:rPr lang="ar-SA" smtClean="0"/>
              <a:pPr/>
              <a:t>01/01/1438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E2F7834-657C-4EBF-A00E-5224E34E9A2E}" type="datetimeFigureOut">
              <a:rPr lang="ar-SA" smtClean="0"/>
              <a:pPr/>
              <a:t>01/01/1438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E2F7834-657C-4EBF-A00E-5224E34E9A2E}" type="datetimeFigureOut">
              <a:rPr lang="ar-SA" smtClean="0"/>
              <a:pPr/>
              <a:t>01/01/1438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E2F7834-657C-4EBF-A00E-5224E34E9A2E}" type="datetimeFigureOut">
              <a:rPr lang="ar-SA" smtClean="0"/>
              <a:pPr/>
              <a:t>01/01/1438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E2F7834-657C-4EBF-A00E-5224E34E9A2E}" type="datetimeFigureOut">
              <a:rPr lang="ar-SA" smtClean="0"/>
              <a:pPr/>
              <a:t>01/01/1438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E2F7834-657C-4EBF-A00E-5224E34E9A2E}" type="datetimeFigureOut">
              <a:rPr lang="ar-SA" smtClean="0"/>
              <a:pPr/>
              <a:t>01/01/1438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5C4210F-56CC-475D-BF09-2E913B01588A}"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E2F7834-657C-4EBF-A00E-5224E34E9A2E}" type="datetimeFigureOut">
              <a:rPr lang="ar-SA" smtClean="0"/>
              <a:pPr/>
              <a:t>01/01/1438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5C4210F-56CC-475D-BF09-2E913B01588A}"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3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5" Type="http://schemas.openxmlformats.org/officeDocument/2006/relationships/image" Target="../media/image24.png"/><Relationship Id="rId4" Type="http://schemas.openxmlformats.org/officeDocument/2006/relationships/image" Target="../media/image23.png"/></Relationships>
</file>

<file path=ppt/slides/_rels/slide3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7.bin"/></Relationships>
</file>

<file path=ppt/slides/_rels/slide45.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9.bin"/></Relationships>
</file>

<file path=ppt/slides/_rels/slide47.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39.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2133600"/>
            <a:ext cx="9144000" cy="2123658"/>
          </a:xfrm>
          <a:prstGeom prst="rect">
            <a:avLst/>
          </a:prstGeom>
        </p:spPr>
        <p:txBody>
          <a:bodyPr wrap="square">
            <a:spAutoFit/>
          </a:bodyPr>
          <a:lstStyle/>
          <a:p>
            <a:pPr algn="ctr" rtl="0"/>
            <a:r>
              <a:rPr lang="en-US" sz="6600" i="1" dirty="0">
                <a:solidFill>
                  <a:srgbClr val="17375E"/>
                </a:solidFill>
                <a:latin typeface="Gabriola" pitchFamily="82" charset="0"/>
              </a:rPr>
              <a:t>An Introduction To </a:t>
            </a:r>
            <a:endParaRPr lang="en-US" sz="6600" i="1" dirty="0" smtClean="0">
              <a:solidFill>
                <a:srgbClr val="17375E"/>
              </a:solidFill>
              <a:latin typeface="Gabriola" pitchFamily="82" charset="0"/>
            </a:endParaRPr>
          </a:p>
          <a:p>
            <a:pPr algn="ctr" rtl="0"/>
            <a:r>
              <a:rPr lang="en-US" sz="6600" i="1" dirty="0" smtClean="0">
                <a:solidFill>
                  <a:srgbClr val="17375E"/>
                </a:solidFill>
                <a:latin typeface="Gabriola" pitchFamily="82" charset="0"/>
              </a:rPr>
              <a:t>Numerical </a:t>
            </a:r>
            <a:r>
              <a:rPr lang="en-US" sz="6600" i="1" dirty="0">
                <a:solidFill>
                  <a:srgbClr val="17375E"/>
                </a:solidFill>
                <a:latin typeface="Gabriola" pitchFamily="82" charset="0"/>
              </a:rPr>
              <a:t>Methods </a:t>
            </a:r>
            <a:r>
              <a:rPr lang="en-US" sz="6600" i="1" dirty="0" smtClean="0">
                <a:solidFill>
                  <a:srgbClr val="17375E"/>
                </a:solidFill>
                <a:latin typeface="Gabriola" pitchFamily="82" charset="0"/>
              </a:rPr>
              <a:t>and Analysis</a:t>
            </a:r>
            <a:endParaRPr lang="ar-SA" sz="6600" i="1" dirty="0">
              <a:solidFill>
                <a:srgbClr val="17375E"/>
              </a:solidFill>
              <a:latin typeface="Gabriola"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685800"/>
            <a:ext cx="9144000" cy="4832092"/>
          </a:xfrm>
          <a:prstGeom prst="rect">
            <a:avLst/>
          </a:prstGeom>
        </p:spPr>
        <p:txBody>
          <a:bodyPr wrap="square">
            <a:spAutoFit/>
          </a:bodyPr>
          <a:lstStyle/>
          <a:p>
            <a:pPr algn="l" rtl="0"/>
            <a:r>
              <a:rPr lang="en-US" sz="4400" i="1" dirty="0">
                <a:solidFill>
                  <a:srgbClr val="C00000"/>
                </a:solidFill>
                <a:latin typeface="Adobe Garamond Pro Bold" pitchFamily="18" charset="0"/>
              </a:rPr>
              <a:t>II. </a:t>
            </a:r>
            <a:r>
              <a:rPr lang="en-US" sz="4400" i="1" dirty="0">
                <a:solidFill>
                  <a:srgbClr val="C00000"/>
                </a:solidFill>
                <a:latin typeface="Gabriola" pitchFamily="82" charset="0"/>
              </a:rPr>
              <a:t>Given nonlinear equation must be put in the following </a:t>
            </a:r>
            <a:r>
              <a:rPr lang="en-US" sz="4400" i="1" dirty="0" smtClean="0">
                <a:solidFill>
                  <a:srgbClr val="C00000"/>
                </a:solidFill>
                <a:latin typeface="Gabriola" pitchFamily="82" charset="0"/>
              </a:rPr>
              <a:t>form</a:t>
            </a:r>
          </a:p>
          <a:p>
            <a:pPr algn="l" rtl="0"/>
            <a:r>
              <a:rPr lang="en-US" sz="4400" i="1" dirty="0" smtClean="0">
                <a:solidFill>
                  <a:srgbClr val="C00000"/>
                </a:solidFill>
                <a:latin typeface="Gabriola" pitchFamily="82" charset="0"/>
              </a:rPr>
              <a:t>  </a:t>
            </a:r>
          </a:p>
          <a:p>
            <a:pPr algn="ctr" rtl="0"/>
            <a:r>
              <a:rPr lang="en-US" sz="4400" i="1" dirty="0" smtClean="0">
                <a:solidFill>
                  <a:srgbClr val="C00000"/>
                </a:solidFill>
                <a:latin typeface="Gabriola" pitchFamily="82" charset="0"/>
              </a:rPr>
              <a:t>f(x</a:t>
            </a:r>
            <a:r>
              <a:rPr lang="en-US" sz="4400" i="1" dirty="0">
                <a:solidFill>
                  <a:srgbClr val="C00000"/>
                </a:solidFill>
                <a:latin typeface="Gabriola" pitchFamily="82" charset="0"/>
              </a:rPr>
              <a:t>) = 0</a:t>
            </a:r>
            <a:r>
              <a:rPr lang="en-US" sz="4400" i="1" dirty="0" smtClean="0">
                <a:solidFill>
                  <a:srgbClr val="C00000"/>
                </a:solidFill>
                <a:latin typeface="Gabriola" pitchFamily="82" charset="0"/>
              </a:rPr>
              <a:t>,</a:t>
            </a:r>
          </a:p>
          <a:p>
            <a:pPr algn="ctr" rtl="0"/>
            <a:r>
              <a:rPr lang="en-US" sz="4400" i="1" dirty="0" smtClean="0">
                <a:solidFill>
                  <a:srgbClr val="C00000"/>
                </a:solidFill>
                <a:latin typeface="Gabriola" pitchFamily="82" charset="0"/>
              </a:rPr>
              <a:t> </a:t>
            </a:r>
          </a:p>
          <a:p>
            <a:pPr algn="l" rtl="0"/>
            <a:r>
              <a:rPr lang="en-US" sz="4400" i="1" dirty="0" smtClean="0">
                <a:solidFill>
                  <a:srgbClr val="C00000"/>
                </a:solidFill>
                <a:latin typeface="Gabriola" pitchFamily="82" charset="0"/>
              </a:rPr>
              <a:t> where </a:t>
            </a:r>
            <a:r>
              <a:rPr lang="en-US" sz="4400" i="1" dirty="0">
                <a:solidFill>
                  <a:srgbClr val="C00000"/>
                </a:solidFill>
                <a:latin typeface="Gabriola" pitchFamily="82" charset="0"/>
              </a:rPr>
              <a:t>f(x) must be nonlinear function</a:t>
            </a:r>
            <a:r>
              <a:rPr lang="en-US" sz="4400" i="1" dirty="0" smtClean="0">
                <a:solidFill>
                  <a:srgbClr val="C00000"/>
                </a:solidFill>
                <a:latin typeface="Gabriola" pitchFamily="82" charset="0"/>
              </a:rPr>
              <a:t>.</a:t>
            </a:r>
          </a:p>
          <a:p>
            <a:pPr algn="l" rtl="0"/>
            <a:endParaRPr lang="en-US" sz="4400" i="1" dirty="0">
              <a:solidFill>
                <a:srgbClr val="C00000"/>
              </a:solidFill>
              <a:latin typeface="Gabriola" pitchFamily="82"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1143000"/>
            <a:ext cx="9144000" cy="4154984"/>
          </a:xfrm>
          <a:prstGeom prst="rect">
            <a:avLst/>
          </a:prstGeom>
        </p:spPr>
        <p:txBody>
          <a:bodyPr wrap="square">
            <a:spAutoFit/>
          </a:bodyPr>
          <a:lstStyle/>
          <a:p>
            <a:pPr algn="just" rtl="0"/>
            <a:r>
              <a:rPr lang="en-US" sz="4400" i="1" dirty="0">
                <a:solidFill>
                  <a:srgbClr val="C00000"/>
                </a:solidFill>
                <a:latin typeface="Adobe Garamond Pro Bold" pitchFamily="18" charset="0"/>
              </a:rPr>
              <a:t>III. </a:t>
            </a:r>
            <a:r>
              <a:rPr lang="en-US" sz="4400" i="1" dirty="0">
                <a:solidFill>
                  <a:srgbClr val="C00000"/>
                </a:solidFill>
                <a:latin typeface="Gabriola" pitchFamily="82" charset="0"/>
              </a:rPr>
              <a:t>There may be many roots of the given nonlinear equation but we will seek the </a:t>
            </a:r>
            <a:r>
              <a:rPr lang="en-US" sz="4400" i="1" dirty="0" smtClean="0">
                <a:solidFill>
                  <a:srgbClr val="C00000"/>
                </a:solidFill>
                <a:latin typeface="Gabriola" pitchFamily="82" charset="0"/>
              </a:rPr>
              <a:t>approximation of </a:t>
            </a:r>
            <a:r>
              <a:rPr lang="en-US" sz="4400" i="1" dirty="0">
                <a:solidFill>
                  <a:srgbClr val="C00000"/>
                </a:solidFill>
                <a:latin typeface="Gabriola" pitchFamily="82" charset="0"/>
              </a:rPr>
              <a:t>only one of its real root </a:t>
            </a:r>
            <a:r>
              <a:rPr lang="en-US" sz="4400" b="1" i="1" dirty="0">
                <a:solidFill>
                  <a:srgbClr val="C00000"/>
                </a:solidFill>
                <a:latin typeface="Gabriola" pitchFamily="82" charset="0"/>
              </a:rPr>
              <a:t>α</a:t>
            </a:r>
            <a:r>
              <a:rPr lang="en-US" sz="4400" i="1" dirty="0">
                <a:solidFill>
                  <a:srgbClr val="C00000"/>
                </a:solidFill>
                <a:latin typeface="Gabriola" pitchFamily="82" charset="0"/>
              </a:rPr>
              <a:t> lies in the given interval [a, b], that is </a:t>
            </a:r>
            <a:endParaRPr lang="en-US" sz="4400" i="1" dirty="0" smtClean="0">
              <a:solidFill>
                <a:srgbClr val="C00000"/>
              </a:solidFill>
              <a:latin typeface="Gabriola" pitchFamily="82" charset="0"/>
            </a:endParaRPr>
          </a:p>
          <a:p>
            <a:pPr algn="just" rtl="0"/>
            <a:endParaRPr lang="en-US" sz="4400" i="1" dirty="0" smtClean="0">
              <a:solidFill>
                <a:srgbClr val="C00000"/>
              </a:solidFill>
              <a:latin typeface="Gabriola" pitchFamily="82" charset="0"/>
            </a:endParaRPr>
          </a:p>
          <a:p>
            <a:pPr algn="ctr" rtl="0"/>
            <a:r>
              <a:rPr lang="en-US" sz="4400" i="1" dirty="0" smtClean="0">
                <a:solidFill>
                  <a:srgbClr val="C00000"/>
                </a:solidFill>
                <a:latin typeface="Gabriola" pitchFamily="82" charset="0"/>
              </a:rPr>
              <a:t> </a:t>
            </a:r>
            <a:r>
              <a:rPr lang="en-US" sz="4400" i="1" dirty="0">
                <a:solidFill>
                  <a:srgbClr val="C00000"/>
                </a:solidFill>
                <a:latin typeface="Gabriola" pitchFamily="82" charset="0"/>
              </a:rPr>
              <a:t>f(</a:t>
            </a:r>
            <a:r>
              <a:rPr lang="en-US" sz="4400" b="1" i="1" dirty="0">
                <a:solidFill>
                  <a:srgbClr val="C00000"/>
                </a:solidFill>
                <a:latin typeface="Gabriola" pitchFamily="82" charset="0"/>
              </a:rPr>
              <a:t>α</a:t>
            </a:r>
            <a:r>
              <a:rPr lang="en-US" sz="4400" i="1" dirty="0">
                <a:solidFill>
                  <a:srgbClr val="C00000"/>
                </a:solidFill>
                <a:latin typeface="Gabriola" pitchFamily="82" charset="0"/>
              </a:rPr>
              <a:t>) = 0, where </a:t>
            </a:r>
            <a:r>
              <a:rPr lang="en-US" sz="4400" b="1" i="1" dirty="0">
                <a:solidFill>
                  <a:srgbClr val="C00000"/>
                </a:solidFill>
                <a:latin typeface="Gabriola" pitchFamily="82" charset="0"/>
              </a:rPr>
              <a:t>α</a:t>
            </a:r>
            <a:r>
              <a:rPr lang="en-US" sz="4400" i="1" dirty="0">
                <a:solidFill>
                  <a:srgbClr val="C00000"/>
                </a:solidFill>
                <a:latin typeface="Gabriola" pitchFamily="82" charset="0"/>
              </a:rPr>
              <a:t> ∈ [a, b].</a:t>
            </a:r>
            <a:endParaRPr lang="ar-SA" sz="4400" i="1" dirty="0">
              <a:solidFill>
                <a:srgbClr val="C00000"/>
              </a:solidFill>
              <a:latin typeface="Gabriola" pitchFamily="82"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1371600"/>
            <a:ext cx="9144000" cy="2800767"/>
          </a:xfrm>
          <a:prstGeom prst="rect">
            <a:avLst/>
          </a:prstGeom>
        </p:spPr>
        <p:txBody>
          <a:bodyPr wrap="square">
            <a:spAutoFit/>
          </a:bodyPr>
          <a:lstStyle/>
          <a:p>
            <a:pPr algn="l" rtl="0"/>
            <a:r>
              <a:rPr lang="en-US" sz="4300" i="1" dirty="0">
                <a:solidFill>
                  <a:srgbClr val="C00000"/>
                </a:solidFill>
                <a:latin typeface="Adobe Garamond Pro Bold" pitchFamily="18" charset="0"/>
              </a:rPr>
              <a:t>IV. </a:t>
            </a:r>
            <a:r>
              <a:rPr lang="en-US" sz="4300" i="1" dirty="0">
                <a:solidFill>
                  <a:srgbClr val="C00000"/>
                </a:solidFill>
                <a:latin typeface="Gabriola" pitchFamily="82" charset="0"/>
              </a:rPr>
              <a:t>If f(x) is continuous function </a:t>
            </a:r>
            <a:r>
              <a:rPr lang="en-US" sz="4300" i="1" dirty="0" smtClean="0">
                <a:solidFill>
                  <a:srgbClr val="C00000"/>
                </a:solidFill>
                <a:latin typeface="Gabriola" pitchFamily="82" charset="0"/>
              </a:rPr>
              <a:t>in </a:t>
            </a:r>
            <a:r>
              <a:rPr lang="en-US" sz="4300" i="1" dirty="0">
                <a:solidFill>
                  <a:srgbClr val="C00000"/>
                </a:solidFill>
                <a:latin typeface="Gabriola" pitchFamily="82" charset="0"/>
              </a:rPr>
              <a:t>a interval [a, b] and f(x) has opposite signs at the end</a:t>
            </a:r>
          </a:p>
          <a:p>
            <a:pPr algn="l" rtl="0"/>
            <a:r>
              <a:rPr lang="en-US" sz="4300" i="1" dirty="0">
                <a:solidFill>
                  <a:srgbClr val="C00000"/>
                </a:solidFill>
                <a:latin typeface="Gabriola" pitchFamily="82" charset="0"/>
              </a:rPr>
              <a:t>points of the interval, then there must be a root of nonlinear equation f(x) = 0 in [a, b].</a:t>
            </a:r>
            <a:endParaRPr lang="ar-SA" sz="4300" i="1" dirty="0">
              <a:solidFill>
                <a:srgbClr val="C00000"/>
              </a:solidFill>
              <a:latin typeface="Gabriola" pitchFamily="82"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 name="مستطيل 2"/>
          <p:cNvSpPr/>
          <p:nvPr/>
        </p:nvSpPr>
        <p:spPr>
          <a:xfrm>
            <a:off x="0" y="533400"/>
            <a:ext cx="9144000" cy="2123658"/>
          </a:xfrm>
          <a:prstGeom prst="rect">
            <a:avLst/>
          </a:prstGeom>
        </p:spPr>
        <p:txBody>
          <a:bodyPr wrap="square">
            <a:spAutoFit/>
          </a:bodyPr>
          <a:lstStyle/>
          <a:p>
            <a:pPr algn="l" rtl="0"/>
            <a:r>
              <a:rPr lang="en-US" sz="4400" i="1" dirty="0">
                <a:solidFill>
                  <a:srgbClr val="C00000"/>
                </a:solidFill>
                <a:latin typeface="Adobe Garamond Pro Bold" pitchFamily="18" charset="0"/>
              </a:rPr>
              <a:t>V. </a:t>
            </a:r>
            <a:r>
              <a:rPr lang="en-US" sz="4400" i="1" dirty="0">
                <a:solidFill>
                  <a:srgbClr val="C00000"/>
                </a:solidFill>
                <a:latin typeface="Gabriola" pitchFamily="82" charset="0"/>
              </a:rPr>
              <a:t>Root of a nonlinear equation may be simple </a:t>
            </a:r>
            <a:endParaRPr lang="en-US" sz="4400" i="1" dirty="0" smtClean="0">
              <a:solidFill>
                <a:srgbClr val="C00000"/>
              </a:solidFill>
              <a:latin typeface="Gabriola" pitchFamily="82" charset="0"/>
            </a:endParaRPr>
          </a:p>
          <a:p>
            <a:pPr algn="l" rtl="0"/>
            <a:r>
              <a:rPr lang="en-US" sz="4400" i="1" dirty="0" smtClean="0">
                <a:solidFill>
                  <a:srgbClr val="C00000"/>
                </a:solidFill>
                <a:latin typeface="Gabriola" pitchFamily="82" charset="0"/>
              </a:rPr>
              <a:t>(</a:t>
            </a:r>
            <a:r>
              <a:rPr lang="en-US" sz="4400" i="1" dirty="0">
                <a:solidFill>
                  <a:srgbClr val="C00000"/>
                </a:solidFill>
                <a:latin typeface="Gabriola" pitchFamily="82" charset="0"/>
              </a:rPr>
              <a:t>not repeating) or multiple (repeating). </a:t>
            </a:r>
            <a:endParaRPr lang="en-US" sz="4400" i="1" dirty="0" smtClean="0">
              <a:solidFill>
                <a:srgbClr val="C00000"/>
              </a:solidFill>
              <a:latin typeface="Gabriola" pitchFamily="82" charset="0"/>
            </a:endParaRPr>
          </a:p>
          <a:p>
            <a:pPr algn="l" rtl="0"/>
            <a:r>
              <a:rPr lang="en-US" sz="4400" i="1" dirty="0" smtClean="0">
                <a:solidFill>
                  <a:srgbClr val="C00000"/>
                </a:solidFill>
                <a:latin typeface="Gabriola" pitchFamily="82" charset="0"/>
              </a:rPr>
              <a:t>Simple root means</a:t>
            </a:r>
          </a:p>
        </p:txBody>
      </p:sp>
      <p:pic>
        <p:nvPicPr>
          <p:cNvPr id="8194" name="Picture 2"/>
          <p:cNvPicPr>
            <a:picLocks noChangeAspect="1" noChangeArrowheads="1"/>
          </p:cNvPicPr>
          <p:nvPr/>
        </p:nvPicPr>
        <p:blipFill>
          <a:blip r:embed="rId2"/>
          <a:srcRect/>
          <a:stretch>
            <a:fillRect/>
          </a:stretch>
        </p:blipFill>
        <p:spPr bwMode="auto">
          <a:xfrm>
            <a:off x="1981200" y="3124200"/>
            <a:ext cx="4482134" cy="752475"/>
          </a:xfrm>
          <a:prstGeom prst="rect">
            <a:avLst/>
          </a:prstGeom>
          <a:noFill/>
          <a:ln w="9525">
            <a:noFill/>
            <a:miter lim="800000"/>
            <a:headEnd/>
            <a:tailEnd/>
          </a:ln>
          <a:effectLst/>
        </p:spPr>
      </p:pic>
      <p:sp>
        <p:nvSpPr>
          <p:cNvPr id="5" name="مستطيل 4"/>
          <p:cNvSpPr/>
          <p:nvPr/>
        </p:nvSpPr>
        <p:spPr>
          <a:xfrm>
            <a:off x="0" y="3810000"/>
            <a:ext cx="2517036" cy="769441"/>
          </a:xfrm>
          <a:prstGeom prst="rect">
            <a:avLst/>
          </a:prstGeom>
        </p:spPr>
        <p:txBody>
          <a:bodyPr wrap="none">
            <a:spAutoFit/>
          </a:bodyPr>
          <a:lstStyle/>
          <a:p>
            <a:pPr algn="l" rtl="0"/>
            <a:r>
              <a:rPr lang="en-US" sz="4400" i="1" dirty="0">
                <a:solidFill>
                  <a:srgbClr val="C00000"/>
                </a:solidFill>
                <a:latin typeface="Gabriola" pitchFamily="82" charset="0"/>
              </a:rPr>
              <a:t>For example, </a:t>
            </a:r>
          </a:p>
        </p:txBody>
      </p:sp>
      <p:pic>
        <p:nvPicPr>
          <p:cNvPr id="6" name="Picture 2"/>
          <p:cNvPicPr>
            <a:picLocks noChangeAspect="1" noChangeArrowheads="1"/>
          </p:cNvPicPr>
          <p:nvPr/>
        </p:nvPicPr>
        <p:blipFill>
          <a:blip r:embed="rId3"/>
          <a:srcRect/>
          <a:stretch>
            <a:fillRect/>
          </a:stretch>
        </p:blipFill>
        <p:spPr bwMode="auto">
          <a:xfrm>
            <a:off x="2743200" y="4114800"/>
            <a:ext cx="2744025" cy="366713"/>
          </a:xfrm>
          <a:prstGeom prst="rect">
            <a:avLst/>
          </a:prstGeom>
          <a:noFill/>
          <a:ln w="9525">
            <a:noFill/>
            <a:miter lim="800000"/>
            <a:headEnd/>
            <a:tailEnd/>
          </a:ln>
          <a:effectLst/>
        </p:spPr>
      </p:pic>
      <p:sp>
        <p:nvSpPr>
          <p:cNvPr id="7" name="مستطيل 6"/>
          <p:cNvSpPr/>
          <p:nvPr/>
        </p:nvSpPr>
        <p:spPr>
          <a:xfrm>
            <a:off x="0" y="4724400"/>
            <a:ext cx="8132354" cy="769441"/>
          </a:xfrm>
          <a:prstGeom prst="rect">
            <a:avLst/>
          </a:prstGeom>
        </p:spPr>
        <p:txBody>
          <a:bodyPr wrap="none">
            <a:spAutoFit/>
          </a:bodyPr>
          <a:lstStyle/>
          <a:p>
            <a:pPr algn="l" rtl="0"/>
            <a:r>
              <a:rPr lang="en-US" sz="4400" i="1" dirty="0">
                <a:solidFill>
                  <a:srgbClr val="C00000"/>
                </a:solidFill>
                <a:latin typeface="Gabriola" pitchFamily="82" charset="0"/>
              </a:rPr>
              <a:t>are the simple roots of the nonlinear equation </a:t>
            </a:r>
          </a:p>
        </p:txBody>
      </p:sp>
      <p:pic>
        <p:nvPicPr>
          <p:cNvPr id="8" name="Picture 3"/>
          <p:cNvPicPr>
            <a:picLocks noChangeAspect="1" noChangeArrowheads="1"/>
          </p:cNvPicPr>
          <p:nvPr/>
        </p:nvPicPr>
        <p:blipFill>
          <a:blip r:embed="rId4"/>
          <a:srcRect/>
          <a:stretch>
            <a:fillRect/>
          </a:stretch>
        </p:blipFill>
        <p:spPr bwMode="auto">
          <a:xfrm>
            <a:off x="2895600" y="5715000"/>
            <a:ext cx="2695575" cy="532459"/>
          </a:xfrm>
          <a:prstGeom prst="rect">
            <a:avLst/>
          </a:prstGeom>
          <a:noFill/>
          <a:ln w="9525">
            <a:noFill/>
            <a:miter lim="800000"/>
            <a:headEnd/>
            <a:tailEnd/>
          </a:ln>
          <a:effectLst/>
        </p:spPr>
      </p:pic>
      <p:pic>
        <p:nvPicPr>
          <p:cNvPr id="8195" name="Picture 3"/>
          <p:cNvPicPr>
            <a:picLocks noChangeAspect="1" noChangeArrowheads="1"/>
          </p:cNvPicPr>
          <p:nvPr/>
        </p:nvPicPr>
        <p:blipFill>
          <a:blip r:embed="rId5"/>
          <a:srcRect/>
          <a:stretch>
            <a:fillRect/>
          </a:stretch>
        </p:blipFill>
        <p:spPr bwMode="auto">
          <a:xfrm>
            <a:off x="6553200" y="2209800"/>
            <a:ext cx="2343150" cy="2258712"/>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914400"/>
            <a:ext cx="9144000" cy="1446550"/>
          </a:xfrm>
          <a:prstGeom prst="rect">
            <a:avLst/>
          </a:prstGeom>
        </p:spPr>
        <p:txBody>
          <a:bodyPr wrap="square">
            <a:spAutoFit/>
          </a:bodyPr>
          <a:lstStyle/>
          <a:p>
            <a:pPr algn="l" rtl="0"/>
            <a:r>
              <a:rPr lang="en-US" sz="4400" i="1" dirty="0" smtClean="0">
                <a:solidFill>
                  <a:srgbClr val="C00000"/>
                </a:solidFill>
                <a:latin typeface="Gabriola" pitchFamily="82" charset="0"/>
              </a:rPr>
              <a:t>For </a:t>
            </a:r>
            <a:r>
              <a:rPr lang="en-US" sz="4400" i="1" dirty="0">
                <a:solidFill>
                  <a:srgbClr val="C00000"/>
                </a:solidFill>
                <a:latin typeface="Gabriola" pitchFamily="82" charset="0"/>
              </a:rPr>
              <a:t>the multiple root, we </a:t>
            </a:r>
            <a:r>
              <a:rPr lang="en-US" sz="4400" i="1" dirty="0" smtClean="0">
                <a:solidFill>
                  <a:srgbClr val="C00000"/>
                </a:solidFill>
                <a:latin typeface="Gabriola" pitchFamily="82" charset="0"/>
              </a:rPr>
              <a:t>mean</a:t>
            </a:r>
          </a:p>
          <a:p>
            <a:pPr algn="l" rtl="0"/>
            <a:endParaRPr lang="ar-SA" sz="4400" i="1" dirty="0">
              <a:solidFill>
                <a:srgbClr val="C00000"/>
              </a:solidFill>
              <a:latin typeface="Gabriola" pitchFamily="82" charset="0"/>
            </a:endParaRPr>
          </a:p>
        </p:txBody>
      </p:sp>
      <p:pic>
        <p:nvPicPr>
          <p:cNvPr id="9220" name="Picture 4"/>
          <p:cNvPicPr>
            <a:picLocks noChangeAspect="1" noChangeArrowheads="1"/>
          </p:cNvPicPr>
          <p:nvPr/>
        </p:nvPicPr>
        <p:blipFill>
          <a:blip r:embed="rId2"/>
          <a:srcRect/>
          <a:stretch>
            <a:fillRect/>
          </a:stretch>
        </p:blipFill>
        <p:spPr bwMode="auto">
          <a:xfrm>
            <a:off x="2743200" y="1752600"/>
            <a:ext cx="3472132" cy="657225"/>
          </a:xfrm>
          <a:prstGeom prst="rect">
            <a:avLst/>
          </a:prstGeom>
          <a:noFill/>
          <a:ln w="9525">
            <a:noFill/>
            <a:miter lim="800000"/>
            <a:headEnd/>
            <a:tailEnd/>
          </a:ln>
          <a:effectLst/>
        </p:spPr>
      </p:pic>
      <p:sp>
        <p:nvSpPr>
          <p:cNvPr id="6" name="مستطيل 5"/>
          <p:cNvSpPr/>
          <p:nvPr/>
        </p:nvSpPr>
        <p:spPr>
          <a:xfrm>
            <a:off x="0" y="2590800"/>
            <a:ext cx="2419252" cy="769441"/>
          </a:xfrm>
          <a:prstGeom prst="rect">
            <a:avLst/>
          </a:prstGeom>
        </p:spPr>
        <p:txBody>
          <a:bodyPr wrap="none">
            <a:spAutoFit/>
          </a:bodyPr>
          <a:lstStyle/>
          <a:p>
            <a:r>
              <a:rPr lang="en-US" sz="4400" i="1" dirty="0">
                <a:solidFill>
                  <a:srgbClr val="C00000"/>
                </a:solidFill>
                <a:latin typeface="Gabriola" pitchFamily="82" charset="0"/>
              </a:rPr>
              <a:t>For example,</a:t>
            </a:r>
            <a:endParaRPr lang="ar-SA" sz="4400" i="1" dirty="0">
              <a:solidFill>
                <a:srgbClr val="C00000"/>
              </a:solidFill>
              <a:latin typeface="Gabriola" pitchFamily="82" charset="0"/>
            </a:endParaRPr>
          </a:p>
        </p:txBody>
      </p:sp>
      <p:pic>
        <p:nvPicPr>
          <p:cNvPr id="9221" name="Picture 5"/>
          <p:cNvPicPr>
            <a:picLocks noChangeAspect="1" noChangeArrowheads="1"/>
          </p:cNvPicPr>
          <p:nvPr/>
        </p:nvPicPr>
        <p:blipFill>
          <a:blip r:embed="rId3"/>
          <a:srcRect/>
          <a:stretch>
            <a:fillRect/>
          </a:stretch>
        </p:blipFill>
        <p:spPr bwMode="auto">
          <a:xfrm>
            <a:off x="2819400" y="3352800"/>
            <a:ext cx="3243262" cy="433431"/>
          </a:xfrm>
          <a:prstGeom prst="rect">
            <a:avLst/>
          </a:prstGeom>
          <a:noFill/>
          <a:ln w="9525">
            <a:noFill/>
            <a:miter lim="800000"/>
            <a:headEnd/>
            <a:tailEnd/>
          </a:ln>
          <a:effectLst/>
        </p:spPr>
      </p:pic>
      <p:sp>
        <p:nvSpPr>
          <p:cNvPr id="8" name="مستطيل 7"/>
          <p:cNvSpPr/>
          <p:nvPr/>
        </p:nvSpPr>
        <p:spPr>
          <a:xfrm>
            <a:off x="0" y="4191000"/>
            <a:ext cx="9144000" cy="769441"/>
          </a:xfrm>
          <a:prstGeom prst="rect">
            <a:avLst/>
          </a:prstGeom>
        </p:spPr>
        <p:txBody>
          <a:bodyPr wrap="square">
            <a:spAutoFit/>
          </a:bodyPr>
          <a:lstStyle/>
          <a:p>
            <a:pPr algn="l" rtl="0"/>
            <a:r>
              <a:rPr lang="en-US" sz="4400" i="1" dirty="0">
                <a:solidFill>
                  <a:srgbClr val="C00000"/>
                </a:solidFill>
                <a:latin typeface="Gabriola" pitchFamily="82" charset="0"/>
              </a:rPr>
              <a:t>are the multiple roots of the nonlinear equation</a:t>
            </a:r>
            <a:endParaRPr lang="ar-SA" sz="4400" i="1" dirty="0">
              <a:solidFill>
                <a:srgbClr val="C00000"/>
              </a:solidFill>
              <a:latin typeface="Gabriola" pitchFamily="82" charset="0"/>
            </a:endParaRPr>
          </a:p>
        </p:txBody>
      </p:sp>
      <p:pic>
        <p:nvPicPr>
          <p:cNvPr id="9222" name="Picture 6"/>
          <p:cNvPicPr>
            <a:picLocks noChangeAspect="1" noChangeArrowheads="1"/>
          </p:cNvPicPr>
          <p:nvPr/>
        </p:nvPicPr>
        <p:blipFill>
          <a:blip r:embed="rId4"/>
          <a:srcRect/>
          <a:stretch>
            <a:fillRect/>
          </a:stretch>
        </p:blipFill>
        <p:spPr bwMode="auto">
          <a:xfrm>
            <a:off x="3276600" y="5257800"/>
            <a:ext cx="2243138" cy="457200"/>
          </a:xfrm>
          <a:prstGeom prst="rect">
            <a:avLst/>
          </a:prstGeom>
          <a:noFill/>
          <a:ln w="9525">
            <a:noFill/>
            <a:miter lim="800000"/>
            <a:headEnd/>
            <a:tailEnd/>
          </a:ln>
          <a:effectLst/>
        </p:spPr>
      </p:pic>
      <p:pic>
        <p:nvPicPr>
          <p:cNvPr id="9223" name="Picture 7"/>
          <p:cNvPicPr>
            <a:picLocks noChangeAspect="1" noChangeArrowheads="1"/>
          </p:cNvPicPr>
          <p:nvPr/>
        </p:nvPicPr>
        <p:blipFill>
          <a:blip r:embed="rId5"/>
          <a:srcRect/>
          <a:stretch>
            <a:fillRect/>
          </a:stretch>
        </p:blipFill>
        <p:spPr bwMode="auto">
          <a:xfrm>
            <a:off x="6400800" y="1752600"/>
            <a:ext cx="2582387" cy="2333625"/>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0"/>
            <a:ext cx="9144000" cy="6555641"/>
          </a:xfrm>
          <a:prstGeom prst="rect">
            <a:avLst/>
          </a:prstGeom>
        </p:spPr>
        <p:txBody>
          <a:bodyPr wrap="square">
            <a:spAutoFit/>
          </a:bodyPr>
          <a:lstStyle/>
          <a:p>
            <a:pPr algn="l" rtl="0"/>
            <a:r>
              <a:rPr lang="en-US" sz="4400" i="1" dirty="0">
                <a:solidFill>
                  <a:srgbClr val="C00000"/>
                </a:solidFill>
                <a:latin typeface="Adobe Garamond Pro Bold" pitchFamily="18" charset="0"/>
              </a:rPr>
              <a:t>VI.</a:t>
            </a:r>
            <a:r>
              <a:rPr lang="en-US" sz="4400" i="1" dirty="0">
                <a:solidFill>
                  <a:srgbClr val="C00000"/>
                </a:solidFill>
                <a:latin typeface="Gabriola" pitchFamily="82" charset="0"/>
              </a:rPr>
              <a:t> The methods we will consider in this chapter are iterative methods and they are, </a:t>
            </a:r>
          </a:p>
          <a:p>
            <a:pPr algn="l" rtl="0"/>
            <a:r>
              <a:rPr lang="en-US" sz="4400" i="1" dirty="0">
                <a:solidFill>
                  <a:schemeClr val="accent2">
                    <a:lumMod val="75000"/>
                  </a:schemeClr>
                </a:solidFill>
                <a:latin typeface="Gabriola" pitchFamily="82" charset="0"/>
              </a:rPr>
              <a:t>Bisection method,</a:t>
            </a:r>
          </a:p>
          <a:p>
            <a:pPr algn="l" rtl="0"/>
            <a:r>
              <a:rPr lang="en-US" sz="4400" i="1" dirty="0">
                <a:solidFill>
                  <a:srgbClr val="C00000"/>
                </a:solidFill>
                <a:latin typeface="Gabriola" pitchFamily="82" charset="0"/>
              </a:rPr>
              <a:t> </a:t>
            </a:r>
            <a:r>
              <a:rPr lang="en-US" sz="4400" i="1" dirty="0">
                <a:solidFill>
                  <a:schemeClr val="accent2">
                    <a:lumMod val="75000"/>
                  </a:schemeClr>
                </a:solidFill>
                <a:latin typeface="Gabriola" pitchFamily="82" charset="0"/>
              </a:rPr>
              <a:t>fixed-point method,</a:t>
            </a:r>
          </a:p>
          <a:p>
            <a:pPr algn="l" rtl="0"/>
            <a:r>
              <a:rPr lang="en-US" sz="4000" i="1" dirty="0">
                <a:solidFill>
                  <a:schemeClr val="accent2">
                    <a:lumMod val="75000"/>
                  </a:schemeClr>
                </a:solidFill>
                <a:latin typeface="Gabriola" pitchFamily="82" charset="0"/>
              </a:rPr>
              <a:t>Newton method (also called, Newton-</a:t>
            </a:r>
            <a:r>
              <a:rPr lang="en-US" sz="4000" i="1" dirty="0" err="1">
                <a:solidFill>
                  <a:schemeClr val="accent2">
                    <a:lumMod val="75000"/>
                  </a:schemeClr>
                </a:solidFill>
                <a:latin typeface="Gabriola" pitchFamily="82" charset="0"/>
              </a:rPr>
              <a:t>Raphson</a:t>
            </a:r>
            <a:r>
              <a:rPr lang="en-US" sz="4000" i="1" dirty="0">
                <a:solidFill>
                  <a:schemeClr val="accent2">
                    <a:lumMod val="75000"/>
                  </a:schemeClr>
                </a:solidFill>
                <a:latin typeface="Gabriola" pitchFamily="82" charset="0"/>
              </a:rPr>
              <a:t> method) </a:t>
            </a:r>
            <a:r>
              <a:rPr lang="en-US" sz="4400" i="1" dirty="0">
                <a:solidFill>
                  <a:srgbClr val="C00000"/>
                </a:solidFill>
                <a:latin typeface="Gabriola" pitchFamily="82" charset="0"/>
              </a:rPr>
              <a:t>and </a:t>
            </a:r>
          </a:p>
          <a:p>
            <a:pPr algn="l" rtl="0"/>
            <a:r>
              <a:rPr lang="en-US" sz="4400" dirty="0">
                <a:solidFill>
                  <a:schemeClr val="accent2">
                    <a:lumMod val="75000"/>
                  </a:schemeClr>
                </a:solidFill>
                <a:latin typeface="Gabriola" pitchFamily="82" charset="0"/>
              </a:rPr>
              <a:t>secant method </a:t>
            </a:r>
          </a:p>
          <a:p>
            <a:pPr algn="l" rtl="0"/>
            <a:r>
              <a:rPr lang="en-US" sz="4400" i="1" dirty="0">
                <a:solidFill>
                  <a:srgbClr val="C00000"/>
                </a:solidFill>
                <a:latin typeface="Gabriola" pitchFamily="82" charset="0"/>
              </a:rPr>
              <a:t>which give us the approximation of single </a:t>
            </a:r>
            <a:r>
              <a:rPr lang="en-US" sz="4000" i="1" dirty="0">
                <a:solidFill>
                  <a:srgbClr val="C00000"/>
                </a:solidFill>
                <a:latin typeface="Gabriola" pitchFamily="82" charset="0"/>
              </a:rPr>
              <a:t>(or simple) </a:t>
            </a:r>
            <a:r>
              <a:rPr lang="en-US" sz="4400" i="1" dirty="0">
                <a:solidFill>
                  <a:srgbClr val="C00000"/>
                </a:solidFill>
                <a:latin typeface="Gabriola" pitchFamily="82" charset="0"/>
              </a:rPr>
              <a:t>root of the nonlinear equation.</a:t>
            </a:r>
          </a:p>
          <a:p>
            <a:pPr algn="l" rtl="0"/>
            <a:endParaRPr lang="ar-SA" sz="2400" i="1" dirty="0">
              <a:solidFill>
                <a:srgbClr val="C00000"/>
              </a:solidFill>
              <a:latin typeface="Gabriola" pitchFamily="82"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762000"/>
            <a:ext cx="9144000" cy="5509200"/>
          </a:xfrm>
          <a:prstGeom prst="rect">
            <a:avLst/>
          </a:prstGeom>
        </p:spPr>
        <p:txBody>
          <a:bodyPr wrap="square">
            <a:spAutoFit/>
          </a:bodyPr>
          <a:lstStyle/>
          <a:p>
            <a:pPr algn="l" rtl="0"/>
            <a:r>
              <a:rPr lang="en-US" sz="4400" i="1" dirty="0">
                <a:solidFill>
                  <a:srgbClr val="C00000"/>
                </a:solidFill>
                <a:latin typeface="Gabriola" pitchFamily="82" charset="0"/>
              </a:rPr>
              <a:t>For the multiple roots of the nonlinear equation we will use other iterative methods, called, the first modified Newton’s method (also called the Schroeder’s method) and the second modified Newton’s method. The iterative methods for the approximation of simple root can be use also for the approximation of the multiple roots but they are very slow.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381000"/>
            <a:ext cx="9144000" cy="6186309"/>
          </a:xfrm>
          <a:prstGeom prst="rect">
            <a:avLst/>
          </a:prstGeom>
        </p:spPr>
        <p:txBody>
          <a:bodyPr wrap="square">
            <a:spAutoFit/>
          </a:bodyPr>
          <a:lstStyle/>
          <a:p>
            <a:pPr algn="l" rtl="0"/>
            <a:r>
              <a:rPr lang="en-US" sz="4400" i="1" dirty="0" smtClean="0">
                <a:solidFill>
                  <a:srgbClr val="C00000"/>
                </a:solidFill>
                <a:latin typeface="Gabriola" pitchFamily="82" charset="0"/>
              </a:rPr>
              <a:t>All the numerical methods described in this chapter are applicable to general nonlinear functions. </a:t>
            </a:r>
          </a:p>
          <a:p>
            <a:pPr algn="l" rtl="0"/>
            <a:endParaRPr lang="en-US" sz="4400" i="1" dirty="0" smtClean="0">
              <a:solidFill>
                <a:srgbClr val="C00000"/>
              </a:solidFill>
              <a:latin typeface="Gabriola" pitchFamily="82" charset="0"/>
            </a:endParaRPr>
          </a:p>
          <a:p>
            <a:pPr algn="l" rtl="0"/>
            <a:r>
              <a:rPr lang="en-US" sz="4400" i="1" dirty="0" smtClean="0">
                <a:solidFill>
                  <a:srgbClr val="C00000"/>
                </a:solidFill>
                <a:latin typeface="Gabriola" pitchFamily="82" charset="0"/>
              </a:rPr>
              <a:t>The iterative methods we will discuss in this chapter are basically of two types: </a:t>
            </a:r>
          </a:p>
          <a:p>
            <a:pPr algn="l" rtl="0"/>
            <a:r>
              <a:rPr lang="en-US" sz="4400" i="1" dirty="0" smtClean="0">
                <a:solidFill>
                  <a:srgbClr val="C00000"/>
                </a:solidFill>
                <a:latin typeface="Gabriola" pitchFamily="82" charset="0"/>
              </a:rPr>
              <a:t>one in which the convergence is guaranteed </a:t>
            </a:r>
          </a:p>
          <a:p>
            <a:pPr algn="l" rtl="0"/>
            <a:r>
              <a:rPr lang="en-US" sz="4400" i="1" dirty="0" smtClean="0">
                <a:solidFill>
                  <a:srgbClr val="C00000"/>
                </a:solidFill>
                <a:latin typeface="Gabriola" pitchFamily="82" charset="0"/>
              </a:rPr>
              <a:t>and the other </a:t>
            </a:r>
          </a:p>
          <a:p>
            <a:pPr algn="l" rtl="0"/>
            <a:r>
              <a:rPr lang="en-US" sz="4400" i="1" dirty="0" smtClean="0">
                <a:solidFill>
                  <a:srgbClr val="C00000"/>
                </a:solidFill>
                <a:latin typeface="Gabriola" pitchFamily="82" charset="0"/>
              </a:rPr>
              <a:t>in which the convergence depends on the initial </a:t>
            </a:r>
            <a:r>
              <a:rPr lang="en-US" sz="4400" i="1" dirty="0">
                <a:solidFill>
                  <a:srgbClr val="C00000"/>
                </a:solidFill>
                <a:latin typeface="Gabriola" pitchFamily="82" charset="0"/>
              </a:rPr>
              <a:t>approximation.</a:t>
            </a:r>
            <a:endParaRPr lang="ar-SA" sz="4400" i="1" dirty="0">
              <a:solidFill>
                <a:srgbClr val="C00000"/>
              </a:solidFill>
              <a:latin typeface="Gabriola" pitchFamily="82"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381000"/>
            <a:ext cx="9144000" cy="6186309"/>
          </a:xfrm>
          <a:prstGeom prst="rect">
            <a:avLst/>
          </a:prstGeom>
        </p:spPr>
        <p:txBody>
          <a:bodyPr wrap="square">
            <a:spAutoFit/>
          </a:bodyPr>
          <a:lstStyle/>
          <a:p>
            <a:pPr algn="l" rtl="0"/>
            <a:r>
              <a:rPr lang="en-US" sz="4400" i="1" dirty="0">
                <a:solidFill>
                  <a:srgbClr val="C00000"/>
                </a:solidFill>
                <a:latin typeface="Adobe Garamond Pro Bold" pitchFamily="18" charset="0"/>
              </a:rPr>
              <a:t>VII.</a:t>
            </a:r>
            <a:r>
              <a:rPr lang="en-US" sz="4400" i="1" dirty="0">
                <a:solidFill>
                  <a:srgbClr val="C00000"/>
                </a:solidFill>
                <a:latin typeface="Gabriola" pitchFamily="82" charset="0"/>
              </a:rPr>
              <a:t> Remember that the best method for the approximation of the simple root of nonlinear </a:t>
            </a:r>
            <a:r>
              <a:rPr lang="en-US" sz="4400" i="1" dirty="0" smtClean="0">
                <a:solidFill>
                  <a:srgbClr val="C00000"/>
                </a:solidFill>
                <a:latin typeface="Gabriola" pitchFamily="82" charset="0"/>
              </a:rPr>
              <a:t>equation is </a:t>
            </a:r>
            <a:r>
              <a:rPr lang="en-US" sz="4400" i="1" dirty="0">
                <a:solidFill>
                  <a:srgbClr val="C00000"/>
                </a:solidFill>
                <a:latin typeface="Gabriola" pitchFamily="82" charset="0"/>
              </a:rPr>
              <a:t>Newton’s method (called quadratic convergent method) </a:t>
            </a:r>
            <a:endParaRPr lang="en-US" sz="4400" i="1" dirty="0" smtClean="0">
              <a:solidFill>
                <a:srgbClr val="C00000"/>
              </a:solidFill>
              <a:latin typeface="Gabriola" pitchFamily="82" charset="0"/>
            </a:endParaRPr>
          </a:p>
          <a:p>
            <a:pPr algn="l" rtl="0"/>
            <a:r>
              <a:rPr lang="en-US" sz="4400" i="1" dirty="0" smtClean="0">
                <a:solidFill>
                  <a:srgbClr val="C00000"/>
                </a:solidFill>
                <a:latin typeface="Gabriola" pitchFamily="82" charset="0"/>
              </a:rPr>
              <a:t>and </a:t>
            </a:r>
            <a:r>
              <a:rPr lang="en-US" sz="4400" i="1" dirty="0">
                <a:solidFill>
                  <a:srgbClr val="C00000"/>
                </a:solidFill>
                <a:latin typeface="Gabriola" pitchFamily="82" charset="0"/>
              </a:rPr>
              <a:t>for multiple root of </a:t>
            </a:r>
            <a:r>
              <a:rPr lang="en-US" sz="4400" i="1" dirty="0" smtClean="0">
                <a:solidFill>
                  <a:srgbClr val="C00000"/>
                </a:solidFill>
                <a:latin typeface="Gabriola" pitchFamily="82" charset="0"/>
              </a:rPr>
              <a:t>nonlinear equation </a:t>
            </a:r>
            <a:r>
              <a:rPr lang="en-US" sz="4400" i="1" dirty="0">
                <a:solidFill>
                  <a:srgbClr val="C00000"/>
                </a:solidFill>
                <a:latin typeface="Gabriola" pitchFamily="82" charset="0"/>
              </a:rPr>
              <a:t>is modified Newton’s method (called quadratic convergent method). </a:t>
            </a:r>
            <a:endParaRPr lang="en-US" sz="4400" i="1" dirty="0" smtClean="0">
              <a:solidFill>
                <a:srgbClr val="C00000"/>
              </a:solidFill>
              <a:latin typeface="Gabriola" pitchFamily="82" charset="0"/>
            </a:endParaRPr>
          </a:p>
          <a:p>
            <a:pPr algn="l" rtl="0"/>
            <a:r>
              <a:rPr lang="en-US" sz="4400" i="1" dirty="0" smtClean="0">
                <a:solidFill>
                  <a:srgbClr val="C00000"/>
                </a:solidFill>
                <a:latin typeface="Gabriola" pitchFamily="82" charset="0"/>
              </a:rPr>
              <a:t>Newton’s method for </a:t>
            </a:r>
            <a:r>
              <a:rPr lang="en-US" sz="4400" i="1" dirty="0">
                <a:solidFill>
                  <a:srgbClr val="C00000"/>
                </a:solidFill>
                <a:latin typeface="Gabriola" pitchFamily="82" charset="0"/>
              </a:rPr>
              <a:t>multiple root of nonlinear root is called a linear convergent method.</a:t>
            </a:r>
            <a:endParaRPr lang="ar-SA" sz="4400" i="1" dirty="0">
              <a:solidFill>
                <a:srgbClr val="C00000"/>
              </a:solidFill>
              <a:latin typeface="Gabriola" pitchFamily="82"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0"/>
            <a:ext cx="7707559" cy="769441"/>
          </a:xfrm>
          <a:prstGeom prst="rect">
            <a:avLst/>
          </a:prstGeom>
        </p:spPr>
        <p:txBody>
          <a:bodyPr wrap="none">
            <a:spAutoFit/>
          </a:bodyPr>
          <a:lstStyle/>
          <a:p>
            <a:pPr algn="l" rtl="0"/>
            <a:r>
              <a:rPr lang="en-US" sz="4400" i="1" u="sng" dirty="0">
                <a:solidFill>
                  <a:srgbClr val="17375E"/>
                </a:solidFill>
                <a:latin typeface="Gabriola" pitchFamily="82" charset="0"/>
              </a:rPr>
              <a:t>Definition  (Root of an Nonlinear Equation)</a:t>
            </a:r>
            <a:endParaRPr lang="ar-SA" sz="4400" i="1" u="sng" dirty="0">
              <a:solidFill>
                <a:srgbClr val="17375E"/>
              </a:solidFill>
              <a:latin typeface="Gabriola" pitchFamily="82" charset="0"/>
            </a:endParaRPr>
          </a:p>
        </p:txBody>
      </p:sp>
      <p:sp>
        <p:nvSpPr>
          <p:cNvPr id="3" name="مستطيل 2"/>
          <p:cNvSpPr/>
          <p:nvPr/>
        </p:nvSpPr>
        <p:spPr>
          <a:xfrm>
            <a:off x="0" y="1828800"/>
            <a:ext cx="9144000" cy="2800767"/>
          </a:xfrm>
          <a:prstGeom prst="rect">
            <a:avLst/>
          </a:prstGeom>
        </p:spPr>
        <p:txBody>
          <a:bodyPr wrap="square">
            <a:spAutoFit/>
          </a:bodyPr>
          <a:lstStyle/>
          <a:p>
            <a:pPr algn="l" rtl="0"/>
            <a:r>
              <a:rPr lang="en-US" sz="4400" i="1" dirty="0">
                <a:solidFill>
                  <a:srgbClr val="17375E"/>
                </a:solidFill>
                <a:latin typeface="Gabriola" pitchFamily="82" charset="0"/>
              </a:rPr>
              <a:t>Assume that f(x) is a continuous function. </a:t>
            </a:r>
            <a:endParaRPr lang="en-US" sz="4400"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A </a:t>
            </a:r>
            <a:r>
              <a:rPr lang="en-US" sz="4400" i="1" dirty="0">
                <a:solidFill>
                  <a:srgbClr val="17375E"/>
                </a:solidFill>
                <a:latin typeface="Gabriola" pitchFamily="82" charset="0"/>
              </a:rPr>
              <a:t>number </a:t>
            </a:r>
            <a:r>
              <a:rPr lang="en-US" sz="4400" b="1" i="1" dirty="0">
                <a:solidFill>
                  <a:srgbClr val="17375E"/>
                </a:solidFill>
                <a:latin typeface="Gabriola" pitchFamily="82" charset="0"/>
              </a:rPr>
              <a:t>α </a:t>
            </a:r>
            <a:r>
              <a:rPr lang="en-US" sz="4400" i="1" dirty="0" smtClean="0">
                <a:solidFill>
                  <a:srgbClr val="17375E"/>
                </a:solidFill>
                <a:latin typeface="Gabriola" pitchFamily="82" charset="0"/>
              </a:rPr>
              <a:t> for </a:t>
            </a:r>
            <a:r>
              <a:rPr lang="en-US" sz="4400" i="1" dirty="0">
                <a:solidFill>
                  <a:srgbClr val="17375E"/>
                </a:solidFill>
                <a:latin typeface="Gabriola" pitchFamily="82" charset="0"/>
              </a:rPr>
              <a:t>which f(</a:t>
            </a:r>
            <a:r>
              <a:rPr lang="en-US" sz="4400" b="1" i="1" dirty="0">
                <a:solidFill>
                  <a:srgbClr val="17375E"/>
                </a:solidFill>
                <a:latin typeface="Gabriola" pitchFamily="82" charset="0"/>
              </a:rPr>
              <a:t>α</a:t>
            </a:r>
            <a:r>
              <a:rPr lang="en-US" sz="4400" i="1" dirty="0">
                <a:solidFill>
                  <a:srgbClr val="17375E"/>
                </a:solidFill>
                <a:latin typeface="Gabriola" pitchFamily="82" charset="0"/>
              </a:rPr>
              <a:t>) = 0 is called a root of the</a:t>
            </a:r>
          </a:p>
          <a:p>
            <a:pPr algn="l" rtl="0"/>
            <a:r>
              <a:rPr lang="en-US" sz="4400" i="1" dirty="0">
                <a:solidFill>
                  <a:srgbClr val="17375E"/>
                </a:solidFill>
                <a:latin typeface="Gabriola" pitchFamily="82" charset="0"/>
              </a:rPr>
              <a:t>equation f(x) = 0 </a:t>
            </a:r>
            <a:endParaRPr lang="en-US" sz="4400"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or </a:t>
            </a:r>
            <a:r>
              <a:rPr lang="en-US" sz="4400" i="1" dirty="0">
                <a:solidFill>
                  <a:srgbClr val="17375E"/>
                </a:solidFill>
                <a:latin typeface="Gabriola" pitchFamily="82" charset="0"/>
              </a:rPr>
              <a:t>a zero of the function f(x).</a:t>
            </a:r>
            <a:endParaRPr lang="ar-SA" sz="4400" i="1" dirty="0">
              <a:solidFill>
                <a:srgbClr val="17375E"/>
              </a:solidFill>
              <a:latin typeface="Gabriola"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304800" y="3048000"/>
            <a:ext cx="8501045" cy="1107996"/>
          </a:xfrm>
          <a:prstGeom prst="rect">
            <a:avLst/>
          </a:prstGeom>
        </p:spPr>
        <p:txBody>
          <a:bodyPr wrap="none">
            <a:spAutoFit/>
          </a:bodyPr>
          <a:lstStyle/>
          <a:p>
            <a:pPr algn="l" rtl="0"/>
            <a:r>
              <a:rPr lang="en-US" sz="6600" i="1" dirty="0">
                <a:solidFill>
                  <a:srgbClr val="17375E"/>
                </a:solidFill>
                <a:latin typeface="Gabriola" pitchFamily="82" charset="0"/>
              </a:rPr>
              <a:t>Solution of Nonlinear Equations</a:t>
            </a:r>
            <a:endParaRPr lang="ar-SA" sz="6600" i="1" dirty="0">
              <a:solidFill>
                <a:srgbClr val="17375E"/>
              </a:solidFill>
              <a:latin typeface="Gabriola" pitchFamily="82"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1219200"/>
            <a:ext cx="9144000" cy="3477875"/>
          </a:xfrm>
          <a:prstGeom prst="rect">
            <a:avLst/>
          </a:prstGeom>
        </p:spPr>
        <p:txBody>
          <a:bodyPr wrap="square">
            <a:spAutoFit/>
          </a:bodyPr>
          <a:lstStyle/>
          <a:p>
            <a:pPr algn="just" rtl="0"/>
            <a:r>
              <a:rPr lang="en-US" sz="4400" i="1" dirty="0">
                <a:solidFill>
                  <a:srgbClr val="17375E"/>
                </a:solidFill>
                <a:latin typeface="Gabriola" pitchFamily="82" charset="0"/>
              </a:rPr>
              <a:t>First, we shall discuss the numerical iterative methods for simple root of nonlinear equations in a</a:t>
            </a:r>
          </a:p>
          <a:p>
            <a:pPr algn="just" rtl="0"/>
            <a:r>
              <a:rPr lang="en-US" sz="4400" i="1" dirty="0">
                <a:solidFill>
                  <a:srgbClr val="17375E"/>
                </a:solidFill>
                <a:latin typeface="Gabriola" pitchFamily="82" charset="0"/>
              </a:rPr>
              <a:t>single variable. </a:t>
            </a:r>
            <a:endParaRPr lang="en-US" sz="4400" i="1" dirty="0" smtClean="0">
              <a:solidFill>
                <a:srgbClr val="17375E"/>
              </a:solidFill>
              <a:latin typeface="Gabriola" pitchFamily="82" charset="0"/>
            </a:endParaRPr>
          </a:p>
          <a:p>
            <a:pPr algn="just" rtl="0"/>
            <a:r>
              <a:rPr lang="en-US" sz="4400" i="1" dirty="0" smtClean="0">
                <a:solidFill>
                  <a:srgbClr val="17375E"/>
                </a:solidFill>
                <a:latin typeface="Gabriola" pitchFamily="82" charset="0"/>
              </a:rPr>
              <a:t>The </a:t>
            </a:r>
            <a:r>
              <a:rPr lang="en-US" sz="4400" i="1" dirty="0">
                <a:solidFill>
                  <a:srgbClr val="17375E"/>
                </a:solidFill>
                <a:latin typeface="Gabriola" pitchFamily="82" charset="0"/>
              </a:rPr>
              <a:t>problem here can be simply written down as:</a:t>
            </a:r>
          </a:p>
          <a:p>
            <a:pPr algn="ctr" rtl="0"/>
            <a:r>
              <a:rPr lang="en-US" sz="4400" i="1" dirty="0">
                <a:solidFill>
                  <a:srgbClr val="17375E"/>
                </a:solidFill>
                <a:latin typeface="Gabriola" pitchFamily="82" charset="0"/>
              </a:rPr>
              <a:t>f(x) = 0. </a:t>
            </a:r>
            <a:endParaRPr lang="ar-SA" sz="4400" i="1" dirty="0">
              <a:solidFill>
                <a:srgbClr val="17375E"/>
              </a:solidFill>
              <a:latin typeface="Gabriola" pitchFamily="82"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76200" y="2209800"/>
            <a:ext cx="8991599" cy="1107996"/>
          </a:xfrm>
          <a:prstGeom prst="rect">
            <a:avLst/>
          </a:prstGeom>
        </p:spPr>
        <p:txBody>
          <a:bodyPr wrap="square">
            <a:spAutoFit/>
          </a:bodyPr>
          <a:lstStyle/>
          <a:p>
            <a:pPr algn="ctr" rtl="0"/>
            <a:r>
              <a:rPr lang="en-US" sz="6600" i="1" dirty="0" smtClean="0">
                <a:solidFill>
                  <a:srgbClr val="17375E"/>
                </a:solidFill>
                <a:latin typeface="Gabriola" pitchFamily="82" charset="0"/>
              </a:rPr>
              <a:t> Method of Bisection</a:t>
            </a:r>
            <a:endParaRPr lang="ar-SA" sz="6600" i="1" dirty="0">
              <a:solidFill>
                <a:srgbClr val="17375E"/>
              </a:solidFill>
              <a:latin typeface="Gabriola" pitchFamily="82"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885885"/>
            <a:ext cx="9144000" cy="4154984"/>
          </a:xfrm>
          <a:prstGeom prst="rect">
            <a:avLst/>
          </a:prstGeom>
        </p:spPr>
        <p:txBody>
          <a:bodyPr wrap="square">
            <a:spAutoFit/>
          </a:bodyPr>
          <a:lstStyle/>
          <a:p>
            <a:pPr algn="l" rtl="0"/>
            <a:r>
              <a:rPr lang="en-US" sz="4400" i="1" dirty="0" smtClean="0">
                <a:solidFill>
                  <a:srgbClr val="17375E"/>
                </a:solidFill>
                <a:latin typeface="Gabriola" pitchFamily="82" charset="0"/>
              </a:rPr>
              <a:t>This is one of the simplest iterative technique for determining roots of   f(x) = 0  and it needs two initial approximations to start. </a:t>
            </a:r>
          </a:p>
          <a:p>
            <a:pPr algn="l" rtl="0"/>
            <a:endParaRPr lang="en-US" sz="4400"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It is based on the Intermediate Value Theorem. </a:t>
            </a:r>
          </a:p>
          <a:p>
            <a:pPr algn="l" rtl="0"/>
            <a:endParaRPr lang="en-US" sz="4400" i="1" dirty="0" smtClean="0">
              <a:solidFill>
                <a:srgbClr val="17375E"/>
              </a:solidFill>
              <a:latin typeface="Gabriola" pitchFamily="82"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1295400"/>
            <a:ext cx="9144000" cy="3477875"/>
          </a:xfrm>
          <a:prstGeom prst="rect">
            <a:avLst/>
          </a:prstGeom>
        </p:spPr>
        <p:txBody>
          <a:bodyPr wrap="square">
            <a:spAutoFit/>
          </a:bodyPr>
          <a:lstStyle/>
          <a:p>
            <a:pPr algn="l" rtl="0"/>
            <a:r>
              <a:rPr lang="en-US" sz="4400" i="1" dirty="0" smtClean="0">
                <a:solidFill>
                  <a:srgbClr val="17375E"/>
                </a:solidFill>
                <a:latin typeface="Gabriola" pitchFamily="82" charset="0"/>
              </a:rPr>
              <a:t>This method is also called the interval-halving method because the strategy is to bisect or halve the interval from one endpoint of the interval to the other endpoint and then retain the half interval whose end still bracket the root.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16738" name="Picture 2" descr="https://upload.wikimedia.org/wikipedia/commons/c/c2/Bisection_method.png"/>
          <p:cNvPicPr>
            <a:picLocks noChangeAspect="1" noChangeArrowheads="1"/>
          </p:cNvPicPr>
          <p:nvPr/>
        </p:nvPicPr>
        <p:blipFill>
          <a:blip r:embed="rId2">
            <a:clrChange>
              <a:clrFrom>
                <a:srgbClr val="000000">
                  <a:alpha val="0"/>
                </a:srgbClr>
              </a:clrFrom>
              <a:clrTo>
                <a:srgbClr val="000000">
                  <a:alpha val="0"/>
                </a:srgbClr>
              </a:clrTo>
            </a:clrChange>
          </a:blip>
          <a:srcRect/>
          <a:stretch>
            <a:fillRect/>
          </a:stretch>
        </p:blipFill>
        <p:spPr bwMode="auto">
          <a:xfrm>
            <a:off x="1382129" y="0"/>
            <a:ext cx="5882296" cy="68580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885885"/>
            <a:ext cx="9144000" cy="5509200"/>
          </a:xfrm>
          <a:prstGeom prst="rect">
            <a:avLst/>
          </a:prstGeom>
        </p:spPr>
        <p:txBody>
          <a:bodyPr wrap="square">
            <a:spAutoFit/>
          </a:bodyPr>
          <a:lstStyle/>
          <a:p>
            <a:pPr algn="l" rtl="0"/>
            <a:r>
              <a:rPr lang="en-US" sz="4400" i="1" dirty="0" smtClean="0">
                <a:solidFill>
                  <a:srgbClr val="17375E"/>
                </a:solidFill>
                <a:latin typeface="Gabriola" pitchFamily="82" charset="0"/>
              </a:rPr>
              <a:t>It is also referred to a bracketing method or sometimes called the Bolzano’s method. </a:t>
            </a:r>
          </a:p>
          <a:p>
            <a:pPr algn="l" rtl="0"/>
            <a:endParaRPr lang="en-US" sz="4400"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The fact that the function is required to change sign only once gives us a way to determine which half interval to retain; we keep the half on which f(x) changes sign or became zero. </a:t>
            </a:r>
          </a:p>
          <a:p>
            <a:pPr algn="l" rtl="0"/>
            <a:endParaRPr lang="en-US" sz="4400" i="1" dirty="0" smtClean="0">
              <a:solidFill>
                <a:srgbClr val="17375E"/>
              </a:solidFill>
              <a:latin typeface="Gabriola" pitchFamily="82"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457200"/>
            <a:ext cx="9144000" cy="3477875"/>
          </a:xfrm>
          <a:prstGeom prst="rect">
            <a:avLst/>
          </a:prstGeom>
        </p:spPr>
        <p:txBody>
          <a:bodyPr wrap="square">
            <a:spAutoFit/>
          </a:bodyPr>
          <a:lstStyle/>
          <a:p>
            <a:pPr algn="l" rtl="0"/>
            <a:r>
              <a:rPr lang="en-US" sz="4400" i="1" dirty="0" smtClean="0">
                <a:solidFill>
                  <a:srgbClr val="17375E"/>
                </a:solidFill>
                <a:latin typeface="Gabriola" pitchFamily="82" charset="0"/>
              </a:rPr>
              <a:t>The basis for this method can be easily illustrated by considering a function y = f(x). </a:t>
            </a:r>
          </a:p>
          <a:p>
            <a:pPr algn="l" rtl="0"/>
            <a:endParaRPr lang="en-US" sz="4400"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Our object is to find an x value for which y is zero. </a:t>
            </a:r>
          </a:p>
          <a:p>
            <a:pPr algn="l" rtl="0"/>
            <a:endParaRPr lang="en-US" sz="4400" i="1" dirty="0" smtClean="0">
              <a:solidFill>
                <a:srgbClr val="17375E"/>
              </a:solidFill>
              <a:latin typeface="Gabriola" pitchFamily="82"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1364159"/>
            <a:ext cx="9144000" cy="2800767"/>
          </a:xfrm>
          <a:prstGeom prst="rect">
            <a:avLst/>
          </a:prstGeom>
        </p:spPr>
        <p:txBody>
          <a:bodyPr wrap="square">
            <a:spAutoFit/>
          </a:bodyPr>
          <a:lstStyle/>
          <a:p>
            <a:pPr algn="l" rtl="0"/>
            <a:r>
              <a:rPr lang="en-US" sz="4400" i="1" dirty="0" smtClean="0">
                <a:solidFill>
                  <a:srgbClr val="17375E"/>
                </a:solidFill>
                <a:latin typeface="Gabriola" pitchFamily="82" charset="0"/>
              </a:rPr>
              <a:t>Using this method, we begin by supposing f(x) is a continuous function defined on the interval [a, b] and then by evaluation the function at two x values, say, a and b, such that</a:t>
            </a:r>
            <a:endParaRPr lang="ar-SA" sz="4400" i="1" dirty="0">
              <a:solidFill>
                <a:srgbClr val="17375E"/>
              </a:solidFill>
              <a:latin typeface="Gabriola" pitchFamily="82" charset="0"/>
            </a:endParaRPr>
          </a:p>
        </p:txBody>
      </p:sp>
      <p:sp>
        <p:nvSpPr>
          <p:cNvPr id="3" name="مستطيل 2"/>
          <p:cNvSpPr/>
          <p:nvPr/>
        </p:nvSpPr>
        <p:spPr>
          <a:xfrm>
            <a:off x="3429000" y="4640759"/>
            <a:ext cx="2159566" cy="769441"/>
          </a:xfrm>
          <a:prstGeom prst="rect">
            <a:avLst/>
          </a:prstGeom>
        </p:spPr>
        <p:txBody>
          <a:bodyPr wrap="none">
            <a:spAutoFit/>
          </a:bodyPr>
          <a:lstStyle/>
          <a:p>
            <a:r>
              <a:rPr lang="en-US" sz="4400" i="1" dirty="0" smtClean="0">
                <a:solidFill>
                  <a:srgbClr val="17375E"/>
                </a:solidFill>
                <a:latin typeface="Gabriola" pitchFamily="82" charset="0"/>
              </a:rPr>
              <a:t>f(a)f(b) &lt; 0.</a:t>
            </a:r>
            <a:endParaRPr lang="ar-SA" sz="4400" i="1" dirty="0" smtClean="0">
              <a:solidFill>
                <a:srgbClr val="17375E"/>
              </a:solidFill>
              <a:latin typeface="Gabriola" pitchFamily="82"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76200" y="762000"/>
            <a:ext cx="8991600" cy="3477875"/>
          </a:xfrm>
          <a:prstGeom prst="rect">
            <a:avLst/>
          </a:prstGeom>
        </p:spPr>
        <p:txBody>
          <a:bodyPr wrap="square">
            <a:spAutoFit/>
          </a:bodyPr>
          <a:lstStyle/>
          <a:p>
            <a:pPr algn="just" rtl="0"/>
            <a:r>
              <a:rPr lang="en-US" sz="4400" i="1" dirty="0" smtClean="0">
                <a:solidFill>
                  <a:srgbClr val="17375E"/>
                </a:solidFill>
                <a:latin typeface="Gabriola" pitchFamily="82" charset="0"/>
              </a:rPr>
              <a:t>The implication is that one of the values is negative and the other is positive. </a:t>
            </a:r>
          </a:p>
          <a:p>
            <a:pPr algn="just" rtl="0"/>
            <a:endParaRPr lang="en-US" sz="4400" i="1" dirty="0" smtClean="0">
              <a:solidFill>
                <a:srgbClr val="17375E"/>
              </a:solidFill>
              <a:latin typeface="Gabriola" pitchFamily="82" charset="0"/>
            </a:endParaRPr>
          </a:p>
          <a:p>
            <a:pPr algn="just" rtl="0"/>
            <a:r>
              <a:rPr lang="en-US" sz="4400" i="1" dirty="0" smtClean="0">
                <a:solidFill>
                  <a:srgbClr val="17375E"/>
                </a:solidFill>
                <a:latin typeface="Gabriola" pitchFamily="82" charset="0"/>
              </a:rPr>
              <a:t>These conditions can be easily satisfied by sketching </a:t>
            </a:r>
            <a:r>
              <a:rPr lang="en-US" sz="4400" i="1" smtClean="0">
                <a:solidFill>
                  <a:srgbClr val="17375E"/>
                </a:solidFill>
                <a:latin typeface="Gabriola" pitchFamily="82" charset="0"/>
              </a:rPr>
              <a:t>the function, </a:t>
            </a:r>
            <a:endParaRPr lang="ar-SA" sz="4400" i="1" dirty="0" smtClean="0">
              <a:solidFill>
                <a:srgbClr val="17375E"/>
              </a:solidFill>
              <a:latin typeface="Gabriola" pitchFamily="82" charset="0"/>
            </a:endParaRPr>
          </a:p>
        </p:txBody>
      </p:sp>
      <p:pic>
        <p:nvPicPr>
          <p:cNvPr id="78849" name="Picture 1"/>
          <p:cNvPicPr>
            <a:picLocks noChangeAspect="1" noChangeArrowheads="1"/>
          </p:cNvPicPr>
          <p:nvPr/>
        </p:nvPicPr>
        <p:blipFill>
          <a:blip r:embed="rId2"/>
          <a:srcRect/>
          <a:stretch>
            <a:fillRect/>
          </a:stretch>
        </p:blipFill>
        <p:spPr bwMode="auto">
          <a:xfrm>
            <a:off x="3048000" y="4343400"/>
            <a:ext cx="2895600" cy="22262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76200" y="304800"/>
            <a:ext cx="8991600" cy="4832092"/>
          </a:xfrm>
          <a:prstGeom prst="rect">
            <a:avLst/>
          </a:prstGeom>
        </p:spPr>
        <p:txBody>
          <a:bodyPr wrap="square">
            <a:spAutoFit/>
          </a:bodyPr>
          <a:lstStyle/>
          <a:p>
            <a:pPr algn="just" rtl="0"/>
            <a:r>
              <a:rPr lang="en-US" sz="4400" i="1" dirty="0" smtClean="0">
                <a:solidFill>
                  <a:srgbClr val="17375E"/>
                </a:solidFill>
                <a:latin typeface="Gabriola" pitchFamily="82" charset="0"/>
              </a:rPr>
              <a:t>the function is negative at one endpoint a of the interval and positive at other endpoint b and is continuous on  a ≤ x ≤b. </a:t>
            </a:r>
          </a:p>
          <a:p>
            <a:pPr algn="just" rtl="0"/>
            <a:endParaRPr lang="en-US" sz="4400" i="1" dirty="0" smtClean="0">
              <a:solidFill>
                <a:srgbClr val="17375E"/>
              </a:solidFill>
              <a:latin typeface="Gabriola" pitchFamily="82" charset="0"/>
            </a:endParaRPr>
          </a:p>
          <a:p>
            <a:pPr algn="just" rtl="0"/>
            <a:r>
              <a:rPr lang="en-US" sz="4400" i="1" dirty="0" smtClean="0">
                <a:solidFill>
                  <a:srgbClr val="17375E"/>
                </a:solidFill>
                <a:latin typeface="Gabriola" pitchFamily="82" charset="0"/>
              </a:rPr>
              <a:t>Therefore the root must lies between a and b        (by Intermediate Value Theorem) and a new</a:t>
            </a:r>
          </a:p>
          <a:p>
            <a:pPr algn="just" rtl="0"/>
            <a:r>
              <a:rPr lang="en-US" sz="4400" i="1" dirty="0" smtClean="0">
                <a:solidFill>
                  <a:srgbClr val="17375E"/>
                </a:solidFill>
                <a:latin typeface="Gabriola" pitchFamily="82" charset="0"/>
              </a:rPr>
              <a:t>approximation to the root </a:t>
            </a:r>
            <a:r>
              <a:rPr lang="en-US" sz="4400" b="1" i="1" dirty="0" smtClean="0">
                <a:solidFill>
                  <a:srgbClr val="17375E"/>
                </a:solidFill>
                <a:latin typeface="Gabriola" pitchFamily="82" charset="0"/>
              </a:rPr>
              <a:t>α</a:t>
            </a:r>
            <a:r>
              <a:rPr lang="en-US" sz="4400" i="1" dirty="0" smtClean="0">
                <a:solidFill>
                  <a:srgbClr val="17375E"/>
                </a:solidFill>
                <a:latin typeface="Gabriola" pitchFamily="82" charset="0"/>
              </a:rPr>
              <a:t> be calculated as</a:t>
            </a:r>
            <a:endParaRPr lang="ar-SA" sz="4400" i="1" dirty="0" smtClean="0">
              <a:solidFill>
                <a:srgbClr val="17375E"/>
              </a:solidFill>
              <a:latin typeface="Gabriola" pitchFamily="8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2667000"/>
            <a:ext cx="9144000" cy="1107996"/>
          </a:xfrm>
          <a:prstGeom prst="rect">
            <a:avLst/>
          </a:prstGeom>
        </p:spPr>
        <p:txBody>
          <a:bodyPr wrap="square">
            <a:spAutoFit/>
          </a:bodyPr>
          <a:lstStyle/>
          <a:p>
            <a:pPr algn="ctr" rtl="0"/>
            <a:r>
              <a:rPr lang="en-US" sz="6600" i="1" dirty="0">
                <a:solidFill>
                  <a:srgbClr val="17375E"/>
                </a:solidFill>
                <a:latin typeface="Gabriola" pitchFamily="82" charset="0"/>
              </a:rPr>
              <a:t>Introduction</a:t>
            </a:r>
            <a:endParaRPr lang="ar-SA" sz="6600" i="1" dirty="0">
              <a:solidFill>
                <a:srgbClr val="17375E"/>
              </a:solidFill>
              <a:latin typeface="Gabriola" pitchFamily="82"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76200" y="3735050"/>
            <a:ext cx="8991600" cy="1446550"/>
          </a:xfrm>
          <a:prstGeom prst="rect">
            <a:avLst/>
          </a:prstGeom>
        </p:spPr>
        <p:txBody>
          <a:bodyPr wrap="square">
            <a:spAutoFit/>
          </a:bodyPr>
          <a:lstStyle/>
          <a:p>
            <a:pPr algn="l" rtl="0"/>
            <a:r>
              <a:rPr lang="en-US" sz="4400" i="1" dirty="0" smtClean="0">
                <a:solidFill>
                  <a:srgbClr val="17375E"/>
                </a:solidFill>
                <a:latin typeface="Gabriola" pitchFamily="82" charset="0"/>
              </a:rPr>
              <a:t>The iterative formula (</a:t>
            </a:r>
            <a:r>
              <a:rPr lang="ar-SA" sz="4400" i="1" dirty="0" smtClean="0">
                <a:solidFill>
                  <a:srgbClr val="17375E"/>
                </a:solidFill>
                <a:latin typeface="Gabriola" pitchFamily="82" charset="0"/>
                <a:sym typeface="Wingdings"/>
              </a:rPr>
              <a:t></a:t>
            </a:r>
            <a:r>
              <a:rPr lang="en-US" sz="4400" i="1" dirty="0" smtClean="0">
                <a:solidFill>
                  <a:srgbClr val="17375E"/>
                </a:solidFill>
                <a:latin typeface="Gabriola" pitchFamily="82" charset="0"/>
              </a:rPr>
              <a:t>) is known as the </a:t>
            </a:r>
            <a:r>
              <a:rPr lang="en-US" sz="4400" b="1" i="1" dirty="0" smtClean="0">
                <a:solidFill>
                  <a:srgbClr val="17375E"/>
                </a:solidFill>
                <a:latin typeface="Gabriola" pitchFamily="82" charset="0"/>
              </a:rPr>
              <a:t>bisection method</a:t>
            </a:r>
            <a:r>
              <a:rPr lang="en-US" sz="4400" i="1" dirty="0" smtClean="0">
                <a:solidFill>
                  <a:srgbClr val="17375E"/>
                </a:solidFill>
                <a:latin typeface="Gabriola" pitchFamily="82" charset="0"/>
              </a:rPr>
              <a:t>.</a:t>
            </a:r>
          </a:p>
        </p:txBody>
      </p:sp>
      <p:graphicFrame>
        <p:nvGraphicFramePr>
          <p:cNvPr id="3" name="كائن 2"/>
          <p:cNvGraphicFramePr>
            <a:graphicFrameLocks noChangeAspect="1"/>
          </p:cNvGraphicFramePr>
          <p:nvPr/>
        </p:nvGraphicFramePr>
        <p:xfrm>
          <a:off x="3186112" y="1284684"/>
          <a:ext cx="1462088" cy="985838"/>
        </p:xfrm>
        <a:graphic>
          <a:graphicData uri="http://schemas.openxmlformats.org/presentationml/2006/ole">
            <p:oleObj spid="_x0000_s76802" name="معادلة" r:id="rId3" imgW="583920" imgH="393480" progId="Equation.3">
              <p:embed/>
            </p:oleObj>
          </a:graphicData>
        </a:graphic>
      </p:graphicFrame>
      <p:graphicFrame>
        <p:nvGraphicFramePr>
          <p:cNvPr id="76803" name="Object 3"/>
          <p:cNvGraphicFramePr>
            <a:graphicFrameLocks noChangeAspect="1"/>
          </p:cNvGraphicFramePr>
          <p:nvPr/>
        </p:nvGraphicFramePr>
        <p:xfrm>
          <a:off x="2892425" y="2503884"/>
          <a:ext cx="3622675" cy="985838"/>
        </p:xfrm>
        <a:graphic>
          <a:graphicData uri="http://schemas.openxmlformats.org/presentationml/2006/ole">
            <p:oleObj spid="_x0000_s76803" name="معادلة" r:id="rId4" imgW="1447560" imgH="393480" progId="Equation.3">
              <p:embed/>
            </p:oleObj>
          </a:graphicData>
        </a:graphic>
      </p:graphicFrame>
      <p:sp>
        <p:nvSpPr>
          <p:cNvPr id="7" name="مربع نص 6"/>
          <p:cNvSpPr txBox="1"/>
          <p:nvPr/>
        </p:nvSpPr>
        <p:spPr>
          <a:xfrm>
            <a:off x="6858000" y="2656284"/>
            <a:ext cx="922047" cy="769441"/>
          </a:xfrm>
          <a:prstGeom prst="rect">
            <a:avLst/>
          </a:prstGeom>
          <a:noFill/>
        </p:spPr>
        <p:txBody>
          <a:bodyPr wrap="none" rtlCol="1">
            <a:spAutoFit/>
          </a:bodyPr>
          <a:lstStyle/>
          <a:p>
            <a:pPr algn="l" rtl="0"/>
            <a:r>
              <a:rPr lang="en-US" sz="4400" i="1" dirty="0" smtClean="0">
                <a:solidFill>
                  <a:srgbClr val="17375E"/>
                </a:solidFill>
                <a:latin typeface="Gabriola" pitchFamily="82" charset="0"/>
              </a:rPr>
              <a:t>(</a:t>
            </a:r>
            <a:r>
              <a:rPr lang="ar-SA" sz="4400" i="1" dirty="0" smtClean="0">
                <a:solidFill>
                  <a:srgbClr val="17375E"/>
                </a:solidFill>
                <a:latin typeface="Gabriola" pitchFamily="82" charset="0"/>
                <a:sym typeface="Wingdings"/>
              </a:rPr>
              <a:t></a:t>
            </a:r>
            <a:r>
              <a:rPr lang="en-US" sz="4400" i="1" dirty="0" smtClean="0">
                <a:solidFill>
                  <a:srgbClr val="17375E"/>
                </a:solidFill>
                <a:latin typeface="Gabriola" pitchFamily="82" charset="0"/>
              </a:rPr>
              <a:t>)</a:t>
            </a:r>
            <a:endParaRPr lang="ar-SA" sz="4400" i="1" dirty="0" smtClean="0">
              <a:solidFill>
                <a:srgbClr val="17375E"/>
              </a:solidFill>
              <a:latin typeface="Gabriola" pitchFamily="82"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533400"/>
            <a:ext cx="8991600" cy="4832092"/>
          </a:xfrm>
          <a:prstGeom prst="rect">
            <a:avLst/>
          </a:prstGeom>
        </p:spPr>
        <p:txBody>
          <a:bodyPr wrap="square">
            <a:spAutoFit/>
          </a:bodyPr>
          <a:lstStyle/>
          <a:p>
            <a:pPr algn="l" rtl="0"/>
            <a:r>
              <a:rPr lang="en-US" sz="4400" i="1" dirty="0" smtClean="0">
                <a:solidFill>
                  <a:srgbClr val="17375E"/>
                </a:solidFill>
                <a:latin typeface="Gabriola" pitchFamily="82" charset="0"/>
              </a:rPr>
              <a:t>If f(c) ≈ 0, then c ≈ α is the desired root, and, if not, then there are two possibilities. </a:t>
            </a:r>
          </a:p>
          <a:p>
            <a:pPr algn="l" rtl="0"/>
            <a:endParaRPr lang="en-US" sz="4400" i="1" dirty="0" smtClean="0">
              <a:solidFill>
                <a:srgbClr val="17375E"/>
              </a:solidFill>
              <a:latin typeface="Gabriola" pitchFamily="82" charset="0"/>
            </a:endParaRPr>
          </a:p>
          <a:p>
            <a:pPr algn="l" rtl="0"/>
            <a:r>
              <a:rPr lang="en-US" sz="4400" i="1" u="sng" dirty="0" smtClean="0">
                <a:solidFill>
                  <a:srgbClr val="17375E"/>
                </a:solidFill>
                <a:latin typeface="Gabriola" pitchFamily="82" charset="0"/>
              </a:rPr>
              <a:t>Firstly</a:t>
            </a:r>
            <a:r>
              <a:rPr lang="en-US" sz="4400" i="1" dirty="0" smtClean="0">
                <a:solidFill>
                  <a:srgbClr val="17375E"/>
                </a:solidFill>
                <a:latin typeface="Gabriola" pitchFamily="82" charset="0"/>
              </a:rPr>
              <a:t>,    if      </a:t>
            </a:r>
            <a:r>
              <a:rPr lang="en-US" sz="4400" i="1" dirty="0" smtClean="0">
                <a:solidFill>
                  <a:srgbClr val="FF0000"/>
                </a:solidFill>
                <a:latin typeface="Gabriola" pitchFamily="82" charset="0"/>
              </a:rPr>
              <a:t>f(a) . f(c) &lt; 0</a:t>
            </a:r>
            <a:r>
              <a:rPr lang="en-US" sz="4400" i="1" dirty="0" smtClean="0">
                <a:solidFill>
                  <a:srgbClr val="17375E"/>
                </a:solidFill>
                <a:latin typeface="Gabriola" pitchFamily="82" charset="0"/>
              </a:rPr>
              <a:t>, then f(x) has a zero between point a and point c. </a:t>
            </a:r>
          </a:p>
          <a:p>
            <a:pPr algn="l" rtl="0"/>
            <a:r>
              <a:rPr lang="en-US" sz="4400" i="1" dirty="0" smtClean="0">
                <a:solidFill>
                  <a:srgbClr val="17375E"/>
                </a:solidFill>
                <a:latin typeface="Gabriola" pitchFamily="82" charset="0"/>
              </a:rPr>
              <a:t>The process can then be repeated on the new interval [a, c].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533400"/>
            <a:ext cx="8991600" cy="5509200"/>
          </a:xfrm>
          <a:prstGeom prst="rect">
            <a:avLst/>
          </a:prstGeom>
        </p:spPr>
        <p:txBody>
          <a:bodyPr wrap="square">
            <a:spAutoFit/>
          </a:bodyPr>
          <a:lstStyle/>
          <a:p>
            <a:pPr algn="l" rtl="0"/>
            <a:r>
              <a:rPr lang="en-US" sz="4400" i="1" u="sng" dirty="0" smtClean="0">
                <a:solidFill>
                  <a:srgbClr val="17375E"/>
                </a:solidFill>
                <a:latin typeface="Gabriola" pitchFamily="82" charset="0"/>
              </a:rPr>
              <a:t>Secondly</a:t>
            </a:r>
            <a:r>
              <a:rPr lang="en-US" sz="4400" i="1" dirty="0" smtClean="0">
                <a:solidFill>
                  <a:srgbClr val="17375E"/>
                </a:solidFill>
                <a:latin typeface="Gabriola" pitchFamily="82" charset="0"/>
              </a:rPr>
              <a:t>,     if    </a:t>
            </a:r>
            <a:r>
              <a:rPr lang="en-US" sz="4400" i="1" dirty="0" smtClean="0">
                <a:solidFill>
                  <a:srgbClr val="FF0000"/>
                </a:solidFill>
                <a:latin typeface="Gabriola" pitchFamily="82" charset="0"/>
              </a:rPr>
              <a:t>f(a) .  f(c) &gt; 0 </a:t>
            </a:r>
          </a:p>
          <a:p>
            <a:pPr algn="l" rtl="0"/>
            <a:r>
              <a:rPr lang="en-US" sz="4400" i="1" dirty="0" smtClean="0">
                <a:solidFill>
                  <a:srgbClr val="17375E"/>
                </a:solidFill>
                <a:latin typeface="Gabriola" pitchFamily="82" charset="0"/>
              </a:rPr>
              <a:t>it follows that    </a:t>
            </a:r>
            <a:r>
              <a:rPr lang="en-US" sz="4400" i="1" dirty="0" smtClean="0">
                <a:solidFill>
                  <a:srgbClr val="FF0000"/>
                </a:solidFill>
                <a:latin typeface="Gabriola" pitchFamily="82" charset="0"/>
              </a:rPr>
              <a:t>f(b) . f(c) &lt; 0 </a:t>
            </a:r>
          </a:p>
          <a:p>
            <a:pPr algn="l" rtl="0"/>
            <a:r>
              <a:rPr lang="en-US" sz="4400" i="1" dirty="0" smtClean="0">
                <a:solidFill>
                  <a:srgbClr val="17375E"/>
                </a:solidFill>
                <a:latin typeface="Gabriola" pitchFamily="82" charset="0"/>
              </a:rPr>
              <a:t>since it is known that f(b) and f(c) have opposite signs. </a:t>
            </a:r>
          </a:p>
          <a:p>
            <a:pPr algn="l" rtl="0"/>
            <a:endParaRPr lang="en-US" sz="4400"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Hence, f(x) has zero between point c and point b and the process can be repeated with [c, b]. </a:t>
            </a:r>
          </a:p>
          <a:p>
            <a:pPr algn="l" rtl="0"/>
            <a:endParaRPr lang="en-US" sz="4400" i="1" dirty="0" smtClean="0">
              <a:solidFill>
                <a:srgbClr val="17375E"/>
              </a:solidFill>
              <a:latin typeface="Gabriola" pitchFamily="82"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533400"/>
            <a:ext cx="8991600" cy="5509200"/>
          </a:xfrm>
          <a:prstGeom prst="rect">
            <a:avLst/>
          </a:prstGeom>
        </p:spPr>
        <p:txBody>
          <a:bodyPr wrap="square">
            <a:spAutoFit/>
          </a:bodyPr>
          <a:lstStyle/>
          <a:p>
            <a:pPr algn="l" rtl="0"/>
            <a:r>
              <a:rPr lang="en-US" sz="4400" i="1" dirty="0" smtClean="0">
                <a:solidFill>
                  <a:srgbClr val="17375E"/>
                </a:solidFill>
                <a:latin typeface="Gabriola" pitchFamily="82" charset="0"/>
              </a:rPr>
              <a:t>We see that after one step of the process, we have found either a zero or a new bracketing interval which is precisely half the length of the original one.</a:t>
            </a:r>
          </a:p>
          <a:p>
            <a:pPr algn="l" rtl="0"/>
            <a:r>
              <a:rPr lang="en-US" sz="4400" i="1" dirty="0" smtClean="0">
                <a:solidFill>
                  <a:srgbClr val="17375E"/>
                </a:solidFill>
                <a:latin typeface="Gabriola" pitchFamily="82" charset="0"/>
              </a:rPr>
              <a:t>The process continue until the desired accuracy is achieved. </a:t>
            </a:r>
          </a:p>
          <a:p>
            <a:pPr algn="l" rtl="0"/>
            <a:r>
              <a:rPr lang="en-US" sz="4400" i="1" dirty="0" smtClean="0">
                <a:solidFill>
                  <a:srgbClr val="17375E"/>
                </a:solidFill>
                <a:latin typeface="Gabriola" pitchFamily="82" charset="0"/>
              </a:rPr>
              <a:t>We use the bisection process in the following example.</a:t>
            </a:r>
            <a:endParaRPr lang="ar-SA" sz="4400" i="1" dirty="0" smtClean="0">
              <a:solidFill>
                <a:srgbClr val="17375E"/>
              </a:solidFill>
              <a:latin typeface="Gabriola" pitchFamily="82"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1" y="3664803"/>
            <a:ext cx="9144000" cy="646331"/>
          </a:xfrm>
          <a:prstGeom prst="rect">
            <a:avLst/>
          </a:prstGeom>
        </p:spPr>
        <p:txBody>
          <a:bodyPr wrap="square">
            <a:spAutoFit/>
          </a:bodyPr>
          <a:lstStyle/>
          <a:p>
            <a:pPr algn="l" rtl="0"/>
            <a:r>
              <a:rPr lang="en-US" sz="1200" dirty="0" smtClean="0"/>
              <a:t>http://faculty.ksu.edu.sa/</a:t>
            </a:r>
            <a:r>
              <a:rPr lang="en-US" sz="1200" dirty="0" smtClean="0">
                <a:solidFill>
                  <a:srgbClr val="FF0000"/>
                </a:solidFill>
              </a:rPr>
              <a:t>dr.abhari</a:t>
            </a:r>
            <a:r>
              <a:rPr lang="en-US" sz="1200" dirty="0" smtClean="0"/>
              <a:t>/DocLib1/%D8%B1%D9%8A%D8%B6%20254%20%D8%A7%D9%84%D8%B7%D8%B1%D8%A7%D8%A6%D9%82%20%D8%A7%D9%84%D8%B9%D8%AF%D8%AF%D9%8A%D8%A9/%D8%A7%D9%84%D9%88%D8%AD%D8%AF%D8%A9%20%D8%A7%D9%84%D8%A3%D9%88%D9%84%D9%89/</a:t>
            </a:r>
            <a:r>
              <a:rPr lang="en-US" sz="1200" dirty="0" smtClean="0">
                <a:solidFill>
                  <a:srgbClr val="FF0000"/>
                </a:solidFill>
              </a:rPr>
              <a:t>bisectio.cpp</a:t>
            </a:r>
            <a:endParaRPr lang="ar-SA" sz="1200" dirty="0">
              <a:solidFill>
                <a:srgbClr val="FF0000"/>
              </a:solidFill>
            </a:endParaRPr>
          </a:p>
        </p:txBody>
      </p:sp>
      <p:sp>
        <p:nvSpPr>
          <p:cNvPr id="3" name="مستطيل 2"/>
          <p:cNvSpPr/>
          <p:nvPr/>
        </p:nvSpPr>
        <p:spPr>
          <a:xfrm>
            <a:off x="0" y="1143000"/>
            <a:ext cx="9144000" cy="1200329"/>
          </a:xfrm>
          <a:prstGeom prst="rect">
            <a:avLst/>
          </a:prstGeom>
        </p:spPr>
        <p:txBody>
          <a:bodyPr wrap="square">
            <a:spAutoFit/>
          </a:bodyPr>
          <a:lstStyle/>
          <a:p>
            <a:pPr algn="l" rtl="0"/>
            <a:r>
              <a:rPr lang="en-US" sz="3600" dirty="0" smtClean="0"/>
              <a:t>http://www.4shared.com/rar/uBzQ2hqoce/Borland_Turbo_C_45.html?</a:t>
            </a:r>
            <a:endParaRPr lang="ar-SA" sz="3600" dirty="0"/>
          </a:p>
        </p:txBody>
      </p:sp>
      <p:sp>
        <p:nvSpPr>
          <p:cNvPr id="4" name="مربع نص 3"/>
          <p:cNvSpPr txBox="1"/>
          <p:nvPr/>
        </p:nvSpPr>
        <p:spPr>
          <a:xfrm>
            <a:off x="0" y="457200"/>
            <a:ext cx="9144000" cy="769441"/>
          </a:xfrm>
          <a:prstGeom prst="rect">
            <a:avLst/>
          </a:prstGeom>
          <a:noFill/>
        </p:spPr>
        <p:txBody>
          <a:bodyPr wrap="square" rtlCol="1">
            <a:spAutoFit/>
          </a:bodyPr>
          <a:lstStyle/>
          <a:p>
            <a:pPr algn="ctr"/>
            <a:r>
              <a:rPr lang="ar-SA" sz="4400" i="1" dirty="0" smtClean="0">
                <a:solidFill>
                  <a:srgbClr val="17375E"/>
                </a:solidFill>
                <a:latin typeface="Gabriola" pitchFamily="82" charset="0"/>
              </a:rPr>
              <a:t>لتحميل</a:t>
            </a:r>
            <a:r>
              <a:rPr lang="ar-SA" sz="3600" dirty="0" smtClean="0"/>
              <a:t> </a:t>
            </a:r>
            <a:r>
              <a:rPr lang="en-US" sz="4400" i="1" dirty="0" smtClean="0">
                <a:solidFill>
                  <a:srgbClr val="17375E"/>
                </a:solidFill>
                <a:latin typeface="Gabriola" pitchFamily="82" charset="0"/>
              </a:rPr>
              <a:t>Turbo C++</a:t>
            </a:r>
            <a:endParaRPr lang="ar-SA" sz="4400" i="1" dirty="0">
              <a:solidFill>
                <a:srgbClr val="17375E"/>
              </a:solidFill>
              <a:latin typeface="Gabriola" pitchFamily="82" charset="0"/>
            </a:endParaRPr>
          </a:p>
        </p:txBody>
      </p:sp>
      <p:sp>
        <p:nvSpPr>
          <p:cNvPr id="5" name="مربع نص 4"/>
          <p:cNvSpPr txBox="1"/>
          <p:nvPr/>
        </p:nvSpPr>
        <p:spPr>
          <a:xfrm>
            <a:off x="1" y="2590800"/>
            <a:ext cx="9143999" cy="769441"/>
          </a:xfrm>
          <a:prstGeom prst="rect">
            <a:avLst/>
          </a:prstGeom>
          <a:noFill/>
        </p:spPr>
        <p:txBody>
          <a:bodyPr wrap="square" rtlCol="1">
            <a:spAutoFit/>
          </a:bodyPr>
          <a:lstStyle/>
          <a:p>
            <a:pPr algn="ctr"/>
            <a:r>
              <a:rPr lang="ar-SA" sz="4400" i="1" dirty="0" smtClean="0">
                <a:solidFill>
                  <a:srgbClr val="17375E"/>
                </a:solidFill>
                <a:latin typeface="Gabriola" pitchFamily="82" charset="0"/>
              </a:rPr>
              <a:t>لتحميل برنامج </a:t>
            </a:r>
            <a:r>
              <a:rPr lang="en-US" sz="4400" i="1" dirty="0" smtClean="0">
                <a:solidFill>
                  <a:srgbClr val="17375E"/>
                </a:solidFill>
                <a:latin typeface="Gabriola" pitchFamily="82" charset="0"/>
              </a:rPr>
              <a:t>Program Code</a:t>
            </a:r>
            <a:r>
              <a:rPr lang="ar-SA" sz="4400" i="1" dirty="0" smtClean="0">
                <a:solidFill>
                  <a:srgbClr val="17375E"/>
                </a:solidFill>
                <a:latin typeface="Gabriola" pitchFamily="82" charset="0"/>
              </a:rPr>
              <a:t> </a:t>
            </a:r>
            <a:endParaRPr lang="ar-SA" sz="4400" i="1" dirty="0">
              <a:solidFill>
                <a:srgbClr val="17375E"/>
              </a:solidFill>
              <a:latin typeface="Gabriola" pitchFamily="82" charset="0"/>
            </a:endParaRPr>
          </a:p>
        </p:txBody>
      </p:sp>
      <p:sp>
        <p:nvSpPr>
          <p:cNvPr id="6" name="مستطيل 5"/>
          <p:cNvSpPr/>
          <p:nvPr/>
        </p:nvSpPr>
        <p:spPr>
          <a:xfrm>
            <a:off x="0" y="5715000"/>
            <a:ext cx="9144000" cy="369332"/>
          </a:xfrm>
          <a:prstGeom prst="rect">
            <a:avLst/>
          </a:prstGeom>
        </p:spPr>
        <p:txBody>
          <a:bodyPr wrap="square">
            <a:spAutoFit/>
          </a:bodyPr>
          <a:lstStyle/>
          <a:p>
            <a:pPr algn="l" rtl="0"/>
            <a:r>
              <a:rPr lang="en-US" dirty="0" smtClean="0"/>
              <a:t>http://www.4shared.com/rar/r6farDfLce/SetupGraph-442.html</a:t>
            </a:r>
            <a:endParaRPr lang="ar-SA" dirty="0"/>
          </a:p>
        </p:txBody>
      </p:sp>
      <p:sp>
        <p:nvSpPr>
          <p:cNvPr id="7" name="مربع نص 6"/>
          <p:cNvSpPr txBox="1"/>
          <p:nvPr/>
        </p:nvSpPr>
        <p:spPr>
          <a:xfrm>
            <a:off x="1905000" y="4648200"/>
            <a:ext cx="4892686" cy="769441"/>
          </a:xfrm>
          <a:prstGeom prst="rect">
            <a:avLst/>
          </a:prstGeom>
          <a:noFill/>
        </p:spPr>
        <p:txBody>
          <a:bodyPr wrap="none" rtlCol="1">
            <a:spAutoFit/>
          </a:bodyPr>
          <a:lstStyle/>
          <a:p>
            <a:r>
              <a:rPr lang="ar-SA" sz="4400" i="1" dirty="0" smtClean="0">
                <a:solidFill>
                  <a:srgbClr val="17375E"/>
                </a:solidFill>
                <a:latin typeface="Gabriola" pitchFamily="82" charset="0"/>
              </a:rPr>
              <a:t>لتحميل برنامج رسم الدوال</a:t>
            </a:r>
            <a:endParaRPr lang="ar-SA" sz="4400" i="1" dirty="0">
              <a:solidFill>
                <a:srgbClr val="17375E"/>
              </a:solidFill>
              <a:latin typeface="Gabriola" pitchFamily="82"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ربع نص 1"/>
          <p:cNvSpPr txBox="1"/>
          <p:nvPr/>
        </p:nvSpPr>
        <p:spPr>
          <a:xfrm>
            <a:off x="0" y="2362200"/>
            <a:ext cx="9144000" cy="1569660"/>
          </a:xfrm>
          <a:prstGeom prst="rect">
            <a:avLst/>
          </a:prstGeom>
          <a:noFill/>
        </p:spPr>
        <p:txBody>
          <a:bodyPr wrap="square" rtlCol="1">
            <a:spAutoFit/>
          </a:bodyPr>
          <a:lstStyle/>
          <a:p>
            <a:pPr algn="ctr" rtl="0"/>
            <a:r>
              <a:rPr lang="en-US" sz="9600" i="1" dirty="0">
                <a:solidFill>
                  <a:srgbClr val="17375E"/>
                </a:solidFill>
                <a:latin typeface="Gabriola" pitchFamily="82" charset="0"/>
              </a:rPr>
              <a:t>Example </a:t>
            </a:r>
            <a:r>
              <a:rPr lang="en-US" sz="9600" i="1" dirty="0" smtClean="0">
                <a:solidFill>
                  <a:srgbClr val="17375E"/>
                </a:solidFill>
                <a:latin typeface="Gabriola" pitchFamily="82" charset="0"/>
              </a:rPr>
              <a:t> 1</a:t>
            </a:r>
            <a:endParaRPr lang="ar-SA" sz="9600" i="1" dirty="0">
              <a:solidFill>
                <a:srgbClr val="17375E"/>
              </a:solidFill>
              <a:latin typeface="Gabriola" pitchFamily="82" charset="0"/>
            </a:endParaRPr>
          </a:p>
        </p:txBody>
      </p:sp>
      <p:graphicFrame>
        <p:nvGraphicFramePr>
          <p:cNvPr id="106497" name="Object 1"/>
          <p:cNvGraphicFramePr>
            <a:graphicFrameLocks noChangeAspect="1"/>
          </p:cNvGraphicFramePr>
          <p:nvPr/>
        </p:nvGraphicFramePr>
        <p:xfrm>
          <a:off x="285750" y="4343400"/>
          <a:ext cx="5713413" cy="1143000"/>
        </p:xfrm>
        <a:graphic>
          <a:graphicData uri="http://schemas.openxmlformats.org/presentationml/2006/ole">
            <p:oleObj spid="_x0000_s106497" name="معادلة" r:id="rId3" imgW="1143000" imgH="228600" progId="Equation.3">
              <p:embed/>
            </p:oleObj>
          </a:graphicData>
        </a:graphic>
      </p:graphicFrame>
      <p:graphicFrame>
        <p:nvGraphicFramePr>
          <p:cNvPr id="106498" name="Object 2"/>
          <p:cNvGraphicFramePr>
            <a:graphicFrameLocks noChangeAspect="1"/>
          </p:cNvGraphicFramePr>
          <p:nvPr/>
        </p:nvGraphicFramePr>
        <p:xfrm>
          <a:off x="6907213" y="4343400"/>
          <a:ext cx="2028825" cy="1077913"/>
        </p:xfrm>
        <a:graphic>
          <a:graphicData uri="http://schemas.openxmlformats.org/presentationml/2006/ole">
            <p:oleObj spid="_x0000_s106498" name="معادلة" r:id="rId4" imgW="406080" imgH="215640" progId="Equation.3">
              <p:embed/>
            </p:oleObj>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مستطيل 10"/>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22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sp>
        <p:nvSpPr>
          <p:cNvPr id="1229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sp>
        <p:nvSpPr>
          <p:cNvPr id="7" name="مستطيل 6"/>
          <p:cNvSpPr/>
          <p:nvPr/>
        </p:nvSpPr>
        <p:spPr>
          <a:xfrm>
            <a:off x="0" y="0"/>
            <a:ext cx="9144000" cy="2123658"/>
          </a:xfrm>
          <a:prstGeom prst="rect">
            <a:avLst/>
          </a:prstGeom>
        </p:spPr>
        <p:txBody>
          <a:bodyPr wrap="square">
            <a:spAutoFit/>
          </a:bodyPr>
          <a:lstStyle/>
          <a:p>
            <a:pPr algn="l" rtl="0"/>
            <a:r>
              <a:rPr lang="en-US" sz="4400" b="1" i="1" dirty="0">
                <a:solidFill>
                  <a:srgbClr val="17375E"/>
                </a:solidFill>
                <a:latin typeface="Gabriola" pitchFamily="82" charset="0"/>
              </a:rPr>
              <a:t>Example </a:t>
            </a:r>
            <a:endParaRPr lang="en-US" sz="4400" b="1"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Use </a:t>
            </a:r>
            <a:r>
              <a:rPr lang="en-US" sz="4400" i="1" dirty="0">
                <a:solidFill>
                  <a:srgbClr val="17375E"/>
                </a:solidFill>
                <a:latin typeface="Gabriola" pitchFamily="82" charset="0"/>
              </a:rPr>
              <a:t>the bisection method to find the approximation to the root of the equation</a:t>
            </a:r>
            <a:endParaRPr lang="ar-SA" sz="4400" i="1" dirty="0">
              <a:solidFill>
                <a:srgbClr val="17375E"/>
              </a:solidFill>
              <a:latin typeface="Gabriola" pitchFamily="82" charset="0"/>
            </a:endParaRPr>
          </a:p>
        </p:txBody>
      </p:sp>
      <p:sp>
        <p:nvSpPr>
          <p:cNvPr id="1229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pic>
        <p:nvPicPr>
          <p:cNvPr id="12296" name="Picture 8"/>
          <p:cNvPicPr>
            <a:picLocks noChangeAspect="1" noChangeArrowheads="1"/>
          </p:cNvPicPr>
          <p:nvPr/>
        </p:nvPicPr>
        <p:blipFill>
          <a:blip r:embed="rId2"/>
          <a:srcRect/>
          <a:stretch>
            <a:fillRect/>
          </a:stretch>
        </p:blipFill>
        <p:spPr bwMode="auto">
          <a:xfrm>
            <a:off x="2514600" y="2896850"/>
            <a:ext cx="3152775" cy="876300"/>
          </a:xfrm>
          <a:prstGeom prst="rect">
            <a:avLst/>
          </a:prstGeom>
          <a:noFill/>
          <a:ln w="9525">
            <a:noFill/>
            <a:miter lim="800000"/>
            <a:headEnd/>
            <a:tailEnd/>
          </a:ln>
          <a:effectLst/>
        </p:spPr>
      </p:pic>
      <p:pic>
        <p:nvPicPr>
          <p:cNvPr id="12298" name="Picture 10"/>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838200" y="2973050"/>
            <a:ext cx="1543050" cy="504825"/>
          </a:xfrm>
          <a:prstGeom prst="rect">
            <a:avLst/>
          </a:prstGeom>
          <a:noFill/>
          <a:ln w="9525">
            <a:noFill/>
            <a:miter lim="800000"/>
            <a:headEnd/>
            <a:tailEnd/>
          </a:ln>
          <a:effectLst/>
        </p:spPr>
      </p:pic>
      <p:sp>
        <p:nvSpPr>
          <p:cNvPr id="13" name="مستطيل 12"/>
          <p:cNvSpPr/>
          <p:nvPr/>
        </p:nvSpPr>
        <p:spPr>
          <a:xfrm>
            <a:off x="0" y="3963650"/>
            <a:ext cx="9144000" cy="1446550"/>
          </a:xfrm>
          <a:prstGeom prst="rect">
            <a:avLst/>
          </a:prstGeom>
        </p:spPr>
        <p:txBody>
          <a:bodyPr wrap="square">
            <a:spAutoFit/>
          </a:bodyPr>
          <a:lstStyle/>
          <a:p>
            <a:pPr algn="l" rtl="0"/>
            <a:r>
              <a:rPr lang="en-US" sz="4400" i="1" dirty="0">
                <a:solidFill>
                  <a:srgbClr val="17375E"/>
                </a:solidFill>
                <a:latin typeface="Gabriola" pitchFamily="82" charset="0"/>
              </a:rPr>
              <a:t>that is located in the </a:t>
            </a:r>
            <a:r>
              <a:rPr lang="en-US" sz="4400" i="1" dirty="0" smtClean="0">
                <a:solidFill>
                  <a:srgbClr val="17375E"/>
                </a:solidFill>
                <a:latin typeface="Gabriola" pitchFamily="82" charset="0"/>
              </a:rPr>
              <a:t>interval                    accurate </a:t>
            </a:r>
            <a:r>
              <a:rPr lang="en-US" sz="4400" i="1" dirty="0">
                <a:solidFill>
                  <a:srgbClr val="17375E"/>
                </a:solidFill>
                <a:latin typeface="Gabriola" pitchFamily="82" charset="0"/>
              </a:rPr>
              <a:t>to </a:t>
            </a:r>
            <a:endParaRPr lang="en-US" sz="4400"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Within </a:t>
            </a:r>
            <a:endParaRPr lang="ar-SA" sz="4400" i="1" dirty="0">
              <a:solidFill>
                <a:srgbClr val="17375E"/>
              </a:solidFill>
              <a:latin typeface="Gabriola" pitchFamily="82" charset="0"/>
            </a:endParaRPr>
          </a:p>
        </p:txBody>
      </p:sp>
      <p:pic>
        <p:nvPicPr>
          <p:cNvPr id="12301" name="Picture 13"/>
          <p:cNvPicPr>
            <a:picLocks noChangeAspect="1" noChangeArrowheads="1"/>
          </p:cNvPicPr>
          <p:nvPr/>
        </p:nvPicPr>
        <p:blipFill>
          <a:blip r:embed="rId4"/>
          <a:srcRect/>
          <a:stretch>
            <a:fillRect/>
          </a:stretch>
        </p:blipFill>
        <p:spPr bwMode="auto">
          <a:xfrm>
            <a:off x="5181600" y="4192250"/>
            <a:ext cx="1352550" cy="457200"/>
          </a:xfrm>
          <a:prstGeom prst="rect">
            <a:avLst/>
          </a:prstGeom>
          <a:noFill/>
          <a:ln w="9525">
            <a:noFill/>
            <a:miter lim="800000"/>
            <a:headEnd/>
            <a:tailEnd/>
          </a:ln>
          <a:effectLst/>
        </p:spPr>
      </p:pic>
      <p:pic>
        <p:nvPicPr>
          <p:cNvPr id="12302" name="Picture 1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447800" y="4800696"/>
            <a:ext cx="838200" cy="4127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1161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19100" y="195263"/>
            <a:ext cx="8305800" cy="6467475"/>
          </a:xfrm>
          <a:prstGeom prst="rect">
            <a:avLst/>
          </a:prstGeom>
          <a:noFill/>
          <a:ln w="9525">
            <a:noFill/>
            <a:miter lim="800000"/>
            <a:headEnd/>
            <a:tailEnd/>
          </a:ln>
          <a:effectLst/>
        </p:spPr>
      </p:pic>
      <p:sp>
        <p:nvSpPr>
          <p:cNvPr id="4" name="مستطيل 3"/>
          <p:cNvSpPr/>
          <p:nvPr/>
        </p:nvSpPr>
        <p:spPr>
          <a:xfrm>
            <a:off x="4191000" y="5867400"/>
            <a:ext cx="4572000" cy="646331"/>
          </a:xfrm>
          <a:prstGeom prst="rect">
            <a:avLst/>
          </a:prstGeom>
        </p:spPr>
        <p:txBody>
          <a:bodyPr>
            <a:spAutoFit/>
          </a:bodyPr>
          <a:lstStyle/>
          <a:p>
            <a:pPr algn="l" rtl="0"/>
            <a:r>
              <a:rPr lang="en-US" dirty="0" smtClean="0"/>
              <a:t>http://www.4shared.com/rar/r6farDfLce/SetupGraph-442.html</a:t>
            </a:r>
            <a:endParaRPr lang="ar-SA" dirty="0"/>
          </a:p>
        </p:txBody>
      </p:sp>
      <p:sp>
        <p:nvSpPr>
          <p:cNvPr id="5" name="مربع نص 4"/>
          <p:cNvSpPr txBox="1"/>
          <p:nvPr/>
        </p:nvSpPr>
        <p:spPr>
          <a:xfrm>
            <a:off x="5867400" y="5486400"/>
            <a:ext cx="2109873" cy="369332"/>
          </a:xfrm>
          <a:prstGeom prst="rect">
            <a:avLst/>
          </a:prstGeom>
          <a:noFill/>
        </p:spPr>
        <p:txBody>
          <a:bodyPr wrap="none" rtlCol="1">
            <a:spAutoFit/>
          </a:bodyPr>
          <a:lstStyle/>
          <a:p>
            <a:r>
              <a:rPr lang="ar-SA" dirty="0" smtClean="0"/>
              <a:t>لتحميل برنامج رسم الدوال</a:t>
            </a:r>
            <a:endParaRPr lang="ar-SA"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126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36559" y="0"/>
            <a:ext cx="7470888"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45060"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5856" y="883301"/>
            <a:ext cx="9088144" cy="50602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0"/>
            <a:ext cx="9144000" cy="2308324"/>
          </a:xfrm>
          <a:prstGeom prst="rect">
            <a:avLst/>
          </a:prstGeom>
        </p:spPr>
        <p:txBody>
          <a:bodyPr wrap="square">
            <a:spAutoFit/>
          </a:bodyPr>
          <a:lstStyle/>
          <a:p>
            <a:pPr algn="l" rtl="0"/>
            <a:r>
              <a:rPr lang="en-US" sz="4800" i="1" dirty="0">
                <a:solidFill>
                  <a:srgbClr val="17375E"/>
                </a:solidFill>
                <a:latin typeface="Gabriola" pitchFamily="82" charset="0"/>
              </a:rPr>
              <a:t>In this chapter we study one of the fundamental problems of numerical analysis, namely the </a:t>
            </a:r>
            <a:r>
              <a:rPr lang="ar-SA" sz="4800" i="1" dirty="0">
                <a:solidFill>
                  <a:srgbClr val="17375E"/>
                </a:solidFill>
                <a:latin typeface="Gabriola" pitchFamily="82" charset="0"/>
              </a:rPr>
              <a:t>  </a:t>
            </a:r>
            <a:r>
              <a:rPr lang="en-US" sz="4800" i="1" dirty="0">
                <a:solidFill>
                  <a:srgbClr val="17375E"/>
                </a:solidFill>
                <a:latin typeface="Gabriola" pitchFamily="82" charset="0"/>
              </a:rPr>
              <a:t>numerical solution of nonlinear equations</a:t>
            </a:r>
            <a:r>
              <a:rPr lang="en-US" dirty="0" smtClean="0"/>
              <a:t>.</a:t>
            </a:r>
            <a:endParaRPr lang="ar-SA" dirty="0"/>
          </a:p>
        </p:txBody>
      </p:sp>
      <p:sp>
        <p:nvSpPr>
          <p:cNvPr id="3" name="مستطيل 2"/>
          <p:cNvSpPr/>
          <p:nvPr/>
        </p:nvSpPr>
        <p:spPr>
          <a:xfrm>
            <a:off x="0" y="3200400"/>
            <a:ext cx="9144000" cy="2308324"/>
          </a:xfrm>
          <a:prstGeom prst="rect">
            <a:avLst/>
          </a:prstGeom>
        </p:spPr>
        <p:txBody>
          <a:bodyPr wrap="square">
            <a:spAutoFit/>
          </a:bodyPr>
          <a:lstStyle/>
          <a:p>
            <a:pPr algn="l" rtl="0"/>
            <a:r>
              <a:rPr lang="en-US" sz="4800" i="1" dirty="0">
                <a:solidFill>
                  <a:srgbClr val="17375E"/>
                </a:solidFill>
                <a:latin typeface="Gabriola" pitchFamily="82" charset="0"/>
              </a:rPr>
              <a:t>Most equations arising in practice are nonlinear and are rarely of a form which allows the roots to be determined exactly.</a:t>
            </a:r>
            <a:endParaRPr lang="ar-SA" sz="4800" i="1" dirty="0">
              <a:solidFill>
                <a:srgbClr val="17375E"/>
              </a:solidFill>
              <a:latin typeface="Gabriola" pitchFamily="82"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46082" name="Picture 2"/>
          <p:cNvPicPr>
            <a:picLocks noChangeAspect="1" noChangeArrowheads="1"/>
          </p:cNvPicPr>
          <p:nvPr/>
        </p:nvPicPr>
        <p:blipFill>
          <a:blip r:embed="rId2"/>
          <a:srcRect/>
          <a:stretch>
            <a:fillRect/>
          </a:stretch>
        </p:blipFill>
        <p:spPr bwMode="auto">
          <a:xfrm>
            <a:off x="2213253" y="1"/>
            <a:ext cx="476381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331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762000"/>
            <a:ext cx="9144000" cy="518760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 name="مستطيل 2"/>
          <p:cNvSpPr/>
          <p:nvPr/>
        </p:nvSpPr>
        <p:spPr>
          <a:xfrm>
            <a:off x="381000" y="0"/>
            <a:ext cx="4191000" cy="6986528"/>
          </a:xfrm>
          <a:prstGeom prst="rect">
            <a:avLst/>
          </a:prstGeom>
        </p:spPr>
        <p:txBody>
          <a:bodyPr wrap="square">
            <a:spAutoFit/>
          </a:bodyPr>
          <a:lstStyle/>
          <a:p>
            <a:pPr algn="l" rtl="0"/>
            <a:r>
              <a:rPr lang="en-US" sz="3100" dirty="0" smtClean="0"/>
              <a:t>#include&lt;</a:t>
            </a:r>
            <a:r>
              <a:rPr lang="en-US" sz="3100" dirty="0" err="1" smtClean="0"/>
              <a:t>stdio.h</a:t>
            </a:r>
            <a:r>
              <a:rPr lang="en-US" sz="3100" dirty="0" smtClean="0"/>
              <a:t>&gt;</a:t>
            </a:r>
          </a:p>
          <a:p>
            <a:pPr algn="l" rtl="0"/>
            <a:r>
              <a:rPr lang="en-US" sz="3100" dirty="0" smtClean="0"/>
              <a:t>#include&lt;</a:t>
            </a:r>
            <a:r>
              <a:rPr lang="en-US" sz="3100" dirty="0" err="1" smtClean="0"/>
              <a:t>math.h</a:t>
            </a:r>
            <a:r>
              <a:rPr lang="en-US" sz="3100" dirty="0" smtClean="0"/>
              <a:t>&gt;</a:t>
            </a:r>
          </a:p>
          <a:p>
            <a:pPr algn="l" rtl="0"/>
            <a:r>
              <a:rPr lang="en-US" sz="3100" dirty="0" smtClean="0"/>
              <a:t>float </a:t>
            </a:r>
            <a:r>
              <a:rPr lang="en-US" sz="3100" dirty="0" err="1" smtClean="0"/>
              <a:t>a,b,c</a:t>
            </a:r>
            <a:r>
              <a:rPr lang="en-US" sz="3100" dirty="0" smtClean="0"/>
              <a:t>;</a:t>
            </a:r>
          </a:p>
          <a:p>
            <a:pPr algn="l" rtl="0"/>
            <a:r>
              <a:rPr lang="en-US" sz="3100" dirty="0" err="1" smtClean="0"/>
              <a:t>int</a:t>
            </a:r>
            <a:r>
              <a:rPr lang="en-US" sz="3100" dirty="0" smtClean="0"/>
              <a:t> </a:t>
            </a:r>
            <a:r>
              <a:rPr lang="en-US" sz="3100" dirty="0" err="1" smtClean="0"/>
              <a:t>i</a:t>
            </a:r>
            <a:r>
              <a:rPr lang="en-US" sz="3100" dirty="0" smtClean="0"/>
              <a:t>;</a:t>
            </a:r>
          </a:p>
          <a:p>
            <a:pPr algn="l" rtl="0"/>
            <a:r>
              <a:rPr lang="en-US" sz="3100" dirty="0" smtClean="0"/>
              <a:t>float f(float x)</a:t>
            </a:r>
          </a:p>
          <a:p>
            <a:pPr algn="l" rtl="0"/>
            <a:r>
              <a:rPr lang="en-US" sz="3100" dirty="0" smtClean="0"/>
              <a:t>{</a:t>
            </a:r>
          </a:p>
          <a:p>
            <a:pPr algn="l" rtl="0"/>
            <a:r>
              <a:rPr lang="en-US" sz="3100" dirty="0" smtClean="0"/>
              <a:t> float y;</a:t>
            </a:r>
          </a:p>
          <a:p>
            <a:pPr algn="l" rtl="0"/>
            <a:r>
              <a:rPr lang="en-US" sz="3100" dirty="0" smtClean="0"/>
              <a:t> y=</a:t>
            </a:r>
            <a:r>
              <a:rPr lang="en-US" sz="3100" dirty="0" err="1" smtClean="0"/>
              <a:t>pow</a:t>
            </a:r>
            <a:r>
              <a:rPr lang="en-US" sz="3100" dirty="0" smtClean="0"/>
              <a:t>(x,3)-2*x-1;</a:t>
            </a:r>
          </a:p>
          <a:p>
            <a:pPr algn="l" rtl="0"/>
            <a:r>
              <a:rPr lang="en-US" sz="3100" dirty="0" smtClean="0"/>
              <a:t>return y;</a:t>
            </a:r>
          </a:p>
          <a:p>
            <a:pPr algn="l" rtl="0"/>
            <a:r>
              <a:rPr lang="en-US" sz="3100" dirty="0" smtClean="0"/>
              <a:t>}</a:t>
            </a:r>
          </a:p>
          <a:p>
            <a:pPr algn="l" rtl="0"/>
            <a:r>
              <a:rPr lang="en-US" sz="3100" dirty="0" smtClean="0"/>
              <a:t>main()</a:t>
            </a:r>
          </a:p>
          <a:p>
            <a:pPr algn="l" rtl="0"/>
            <a:r>
              <a:rPr lang="en-US" sz="3100" dirty="0" smtClean="0"/>
              <a:t>{</a:t>
            </a:r>
          </a:p>
          <a:p>
            <a:pPr algn="l" rtl="0"/>
            <a:r>
              <a:rPr lang="en-US" sz="3100" dirty="0" err="1" smtClean="0"/>
              <a:t>i</a:t>
            </a:r>
            <a:r>
              <a:rPr lang="en-US" sz="3100" dirty="0" smtClean="0"/>
              <a:t>=1;</a:t>
            </a:r>
          </a:p>
          <a:p>
            <a:pPr algn="l" rtl="0"/>
            <a:r>
              <a:rPr lang="en-US" sz="3100" dirty="0" smtClean="0"/>
              <a:t>a=1.5;</a:t>
            </a:r>
          </a:p>
        </p:txBody>
      </p:sp>
      <p:cxnSp>
        <p:nvCxnSpPr>
          <p:cNvPr id="11" name="رابط مستقيم 10"/>
          <p:cNvCxnSpPr>
            <a:endCxn id="9" idx="2"/>
          </p:cNvCxnSpPr>
          <p:nvPr/>
        </p:nvCxnSpPr>
        <p:spPr>
          <a:xfrm rot="16200000" flipH="1">
            <a:off x="1143000" y="3429000"/>
            <a:ext cx="6858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3" name="مستطيل 12"/>
          <p:cNvSpPr/>
          <p:nvPr/>
        </p:nvSpPr>
        <p:spPr>
          <a:xfrm>
            <a:off x="4572000" y="0"/>
            <a:ext cx="4191000" cy="6494085"/>
          </a:xfrm>
          <a:prstGeom prst="rect">
            <a:avLst/>
          </a:prstGeom>
        </p:spPr>
        <p:txBody>
          <a:bodyPr wrap="square">
            <a:spAutoFit/>
          </a:bodyPr>
          <a:lstStyle/>
          <a:p>
            <a:pPr algn="l" rtl="0"/>
            <a:r>
              <a:rPr lang="en-US" sz="3200" dirty="0" smtClean="0"/>
              <a:t>b=2;</a:t>
            </a:r>
          </a:p>
          <a:p>
            <a:pPr algn="l" rtl="0"/>
            <a:r>
              <a:rPr lang="en-US" sz="3200" dirty="0" smtClean="0"/>
              <a:t>for(</a:t>
            </a:r>
            <a:r>
              <a:rPr lang="en-US" sz="3200" dirty="0" err="1" smtClean="0"/>
              <a:t>i</a:t>
            </a:r>
            <a:r>
              <a:rPr lang="en-US" sz="3200" dirty="0" smtClean="0"/>
              <a:t>=1;i&lt;=6;i++)</a:t>
            </a:r>
          </a:p>
          <a:p>
            <a:pPr algn="l" rtl="0"/>
            <a:r>
              <a:rPr lang="en-US" sz="3200" dirty="0" smtClean="0"/>
              <a:t>	{</a:t>
            </a:r>
          </a:p>
          <a:p>
            <a:pPr algn="l" rtl="0"/>
            <a:r>
              <a:rPr lang="en-US" sz="3200" dirty="0" smtClean="0"/>
              <a:t>c=(</a:t>
            </a:r>
            <a:r>
              <a:rPr lang="en-US" sz="3200" dirty="0" err="1" smtClean="0"/>
              <a:t>a+b</a:t>
            </a:r>
            <a:r>
              <a:rPr lang="en-US" sz="3200" dirty="0" smtClean="0"/>
              <a:t>)/2;</a:t>
            </a:r>
          </a:p>
          <a:p>
            <a:pPr algn="l" rtl="0"/>
            <a:r>
              <a:rPr lang="en-US" sz="3200" dirty="0" err="1" smtClean="0"/>
              <a:t>printf</a:t>
            </a:r>
            <a:r>
              <a:rPr lang="en-US" sz="3200" dirty="0" smtClean="0"/>
              <a:t>("%.6f\</a:t>
            </a:r>
            <a:r>
              <a:rPr lang="en-US" sz="3200" dirty="0" err="1" smtClean="0"/>
              <a:t>t",c</a:t>
            </a:r>
            <a:r>
              <a:rPr lang="en-US" sz="3200" dirty="0" smtClean="0"/>
              <a:t>);</a:t>
            </a:r>
          </a:p>
          <a:p>
            <a:pPr algn="l" rtl="0"/>
            <a:r>
              <a:rPr lang="en-US" sz="3200" dirty="0" err="1" smtClean="0"/>
              <a:t>printf</a:t>
            </a:r>
            <a:r>
              <a:rPr lang="en-US" sz="3200" dirty="0" smtClean="0"/>
              <a:t>("%.7f\</a:t>
            </a:r>
            <a:r>
              <a:rPr lang="en-US" sz="3200" dirty="0" err="1" smtClean="0"/>
              <a:t>n",f</a:t>
            </a:r>
            <a:r>
              <a:rPr lang="en-US" sz="3200" dirty="0" smtClean="0"/>
              <a:t>(c));</a:t>
            </a:r>
          </a:p>
          <a:p>
            <a:pPr algn="l" rtl="0"/>
            <a:r>
              <a:rPr lang="en-US" sz="3200" dirty="0" smtClean="0"/>
              <a:t>if(f(a)*f(c)&lt;0)</a:t>
            </a:r>
          </a:p>
          <a:p>
            <a:pPr algn="l" rtl="0"/>
            <a:r>
              <a:rPr lang="en-US" sz="3200" dirty="0" smtClean="0"/>
              <a:t>	 b=c;</a:t>
            </a:r>
          </a:p>
          <a:p>
            <a:pPr algn="l" rtl="0"/>
            <a:r>
              <a:rPr lang="en-US" sz="3200" dirty="0" smtClean="0"/>
              <a:t>else</a:t>
            </a:r>
          </a:p>
          <a:p>
            <a:pPr algn="l" rtl="0"/>
            <a:r>
              <a:rPr lang="en-US" sz="3200" dirty="0" smtClean="0"/>
              <a:t>	 a=c;</a:t>
            </a:r>
          </a:p>
          <a:p>
            <a:pPr algn="l" rtl="0"/>
            <a:r>
              <a:rPr lang="en-US" sz="3200" dirty="0" smtClean="0"/>
              <a:t>	 }</a:t>
            </a:r>
          </a:p>
          <a:p>
            <a:pPr algn="l" rtl="0"/>
            <a:r>
              <a:rPr lang="en-US" sz="3200" dirty="0" smtClean="0"/>
              <a:t>return 0;</a:t>
            </a:r>
          </a:p>
          <a:p>
            <a:pPr algn="l" rtl="0"/>
            <a:r>
              <a:rPr lang="en-US" sz="3200" dirty="0" smtClean="0"/>
              <a:t>}</a:t>
            </a:r>
            <a:endParaRPr lang="ar-SA" sz="32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80898" name="Picture 2"/>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152400" y="1981200"/>
            <a:ext cx="8821003" cy="2133600"/>
          </a:xfrm>
          <a:prstGeom prst="rect">
            <a:avLst/>
          </a:prstGeom>
          <a:ln w="38100" cap="sq">
            <a:solidFill>
              <a:schemeClr val="tx2">
                <a:lumMod val="40000"/>
                <a:lumOff val="60000"/>
              </a:schemeClr>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ربع نص 1"/>
          <p:cNvSpPr txBox="1"/>
          <p:nvPr/>
        </p:nvSpPr>
        <p:spPr>
          <a:xfrm>
            <a:off x="0" y="2362200"/>
            <a:ext cx="9144000" cy="1569660"/>
          </a:xfrm>
          <a:prstGeom prst="rect">
            <a:avLst/>
          </a:prstGeom>
          <a:noFill/>
        </p:spPr>
        <p:txBody>
          <a:bodyPr wrap="square" rtlCol="1">
            <a:spAutoFit/>
          </a:bodyPr>
          <a:lstStyle/>
          <a:p>
            <a:pPr algn="ctr" rtl="0"/>
            <a:r>
              <a:rPr lang="en-US" sz="9600" i="1" dirty="0">
                <a:solidFill>
                  <a:srgbClr val="17375E"/>
                </a:solidFill>
                <a:latin typeface="Gabriola" pitchFamily="82" charset="0"/>
              </a:rPr>
              <a:t>Example 2</a:t>
            </a:r>
            <a:endParaRPr lang="ar-SA" sz="9600" i="1" dirty="0">
              <a:solidFill>
                <a:srgbClr val="17375E"/>
              </a:solidFill>
              <a:latin typeface="Gabriola" pitchFamily="82" charset="0"/>
            </a:endParaRPr>
          </a:p>
        </p:txBody>
      </p:sp>
      <p:graphicFrame>
        <p:nvGraphicFramePr>
          <p:cNvPr id="4" name="كائن 3"/>
          <p:cNvGraphicFramePr>
            <a:graphicFrameLocks noChangeAspect="1"/>
          </p:cNvGraphicFramePr>
          <p:nvPr/>
        </p:nvGraphicFramePr>
        <p:xfrm>
          <a:off x="419100" y="4343400"/>
          <a:ext cx="4759325" cy="1143000"/>
        </p:xfrm>
        <a:graphic>
          <a:graphicData uri="http://schemas.openxmlformats.org/presentationml/2006/ole">
            <p:oleObj spid="_x0000_s49155" name="معادلة" r:id="rId3" imgW="952200" imgH="228600" progId="Equation.3">
              <p:embed/>
            </p:oleObj>
          </a:graphicData>
        </a:graphic>
      </p:graphicFrame>
      <p:graphicFrame>
        <p:nvGraphicFramePr>
          <p:cNvPr id="5" name="كائن 4"/>
          <p:cNvGraphicFramePr>
            <a:graphicFrameLocks noChangeAspect="1"/>
          </p:cNvGraphicFramePr>
          <p:nvPr/>
        </p:nvGraphicFramePr>
        <p:xfrm>
          <a:off x="6781800" y="4343400"/>
          <a:ext cx="1397000" cy="1077913"/>
        </p:xfrm>
        <a:graphic>
          <a:graphicData uri="http://schemas.openxmlformats.org/presentationml/2006/ole">
            <p:oleObj spid="_x0000_s49156" name="معادلة" r:id="rId4" imgW="279360" imgH="215640" progId="Equation.3">
              <p:embed/>
            </p:oleObj>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48130"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 y="679857"/>
            <a:ext cx="8991599" cy="573523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ربع نص 1"/>
          <p:cNvSpPr txBox="1"/>
          <p:nvPr/>
        </p:nvSpPr>
        <p:spPr>
          <a:xfrm>
            <a:off x="0" y="2362200"/>
            <a:ext cx="9144000" cy="1569660"/>
          </a:xfrm>
          <a:prstGeom prst="rect">
            <a:avLst/>
          </a:prstGeom>
          <a:noFill/>
        </p:spPr>
        <p:txBody>
          <a:bodyPr wrap="square" rtlCol="1">
            <a:spAutoFit/>
          </a:bodyPr>
          <a:lstStyle/>
          <a:p>
            <a:pPr algn="ctr" rtl="0"/>
            <a:r>
              <a:rPr lang="en-US" sz="9600" i="1" dirty="0">
                <a:solidFill>
                  <a:srgbClr val="17375E"/>
                </a:solidFill>
                <a:latin typeface="Gabriola" pitchFamily="82" charset="0"/>
              </a:rPr>
              <a:t>Example </a:t>
            </a:r>
            <a:r>
              <a:rPr lang="en-US" sz="9600" i="1" dirty="0" smtClean="0">
                <a:solidFill>
                  <a:srgbClr val="17375E"/>
                </a:solidFill>
                <a:latin typeface="Gabriola" pitchFamily="82" charset="0"/>
              </a:rPr>
              <a:t>3</a:t>
            </a:r>
            <a:endParaRPr lang="ar-SA" sz="9600" i="1" dirty="0">
              <a:solidFill>
                <a:srgbClr val="17375E"/>
              </a:solidFill>
              <a:latin typeface="Gabriola" pitchFamily="82" charset="0"/>
            </a:endParaRPr>
          </a:p>
        </p:txBody>
      </p:sp>
      <p:graphicFrame>
        <p:nvGraphicFramePr>
          <p:cNvPr id="4" name="كائن 3"/>
          <p:cNvGraphicFramePr>
            <a:graphicFrameLocks noChangeAspect="1"/>
          </p:cNvGraphicFramePr>
          <p:nvPr/>
        </p:nvGraphicFramePr>
        <p:xfrm>
          <a:off x="333375" y="4572000"/>
          <a:ext cx="5838825" cy="1143000"/>
        </p:xfrm>
        <a:graphic>
          <a:graphicData uri="http://schemas.openxmlformats.org/presentationml/2006/ole">
            <p:oleObj spid="_x0000_s50178" name="معادلة" r:id="rId3" imgW="1168200" imgH="228600" progId="Equation.3">
              <p:embed/>
            </p:oleObj>
          </a:graphicData>
        </a:graphic>
      </p:graphicFrame>
      <p:graphicFrame>
        <p:nvGraphicFramePr>
          <p:cNvPr id="5" name="كائن 4"/>
          <p:cNvGraphicFramePr>
            <a:graphicFrameLocks noChangeAspect="1"/>
          </p:cNvGraphicFramePr>
          <p:nvPr/>
        </p:nvGraphicFramePr>
        <p:xfrm>
          <a:off x="7391400" y="4648200"/>
          <a:ext cx="1522413" cy="1077913"/>
        </p:xfrm>
        <a:graphic>
          <a:graphicData uri="http://schemas.openxmlformats.org/presentationml/2006/ole">
            <p:oleObj spid="_x0000_s50179" name="معادلة" r:id="rId4" imgW="304560" imgH="215640" progId="Equation.3">
              <p:embed/>
            </p:oleObj>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51202" name="Picture 2"/>
          <p:cNvPicPr>
            <a:picLocks noChangeAspect="1" noChangeArrowheads="1"/>
          </p:cNvPicPr>
          <p:nvPr/>
        </p:nvPicPr>
        <p:blipFill>
          <a:blip r:embed="rId2"/>
          <a:srcRect/>
          <a:stretch>
            <a:fillRect/>
          </a:stretch>
        </p:blipFill>
        <p:spPr bwMode="auto">
          <a:xfrm>
            <a:off x="1752600" y="533400"/>
            <a:ext cx="5443537" cy="59266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52228"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389247"/>
            <a:ext cx="9144000" cy="6235391"/>
          </a:xfrm>
          <a:prstGeom prst="rect">
            <a:avLst/>
          </a:prstGeom>
          <a:noFill/>
          <a:ln w="9525">
            <a:noFill/>
            <a:miter lim="800000"/>
            <a:headEnd/>
            <a:tailEnd/>
          </a:ln>
          <a:effectLst/>
        </p:spPr>
      </p:pic>
      <p:pic>
        <p:nvPicPr>
          <p:cNvPr id="52229" name="Picture 5"/>
          <p:cNvPicPr>
            <a:picLocks noChangeAspect="1" noChangeArrowheads="1"/>
          </p:cNvPicPr>
          <p:nvPr/>
        </p:nvPicPr>
        <p:blipFill>
          <a:blip r:embed="rId3"/>
          <a:srcRect/>
          <a:stretch>
            <a:fillRect/>
          </a:stretch>
        </p:blipFill>
        <p:spPr bwMode="auto">
          <a:xfrm rot="19659771">
            <a:off x="910391" y="6133468"/>
            <a:ext cx="1171575"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17764" name="Picture 4" descr="http://mathfaculty.fullerton.edu/mathews/a2001/Animations/RootFinding/BisectionMethod/Bisectionaa.gif"/>
          <p:cNvPicPr>
            <a:picLocks noChangeAspect="1" noChangeArrowheads="1" noCrop="1"/>
          </p:cNvPicPr>
          <p:nvPr/>
        </p:nvPicPr>
        <p:blipFill>
          <a:blip r:embed="rId2"/>
          <a:srcRect/>
          <a:stretch>
            <a:fillRect/>
          </a:stretch>
        </p:blipFill>
        <p:spPr bwMode="auto">
          <a:xfrm>
            <a:off x="1752600" y="1143000"/>
            <a:ext cx="6096000" cy="4572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533400"/>
            <a:ext cx="9144000" cy="3046988"/>
          </a:xfrm>
          <a:prstGeom prst="rect">
            <a:avLst/>
          </a:prstGeom>
        </p:spPr>
        <p:txBody>
          <a:bodyPr wrap="square">
            <a:spAutoFit/>
          </a:bodyPr>
          <a:lstStyle/>
          <a:p>
            <a:pPr algn="l" rtl="0"/>
            <a:r>
              <a:rPr lang="en-US" sz="4800" i="1" dirty="0">
                <a:solidFill>
                  <a:srgbClr val="17375E"/>
                </a:solidFill>
                <a:latin typeface="Gabriola" pitchFamily="82" charset="0"/>
              </a:rPr>
              <a:t>Consequently, numerical methods are used to solve nonlinear algebraic equations when the  equations prove intractable to ordinary mathematical techniques.</a:t>
            </a:r>
            <a:endParaRPr lang="ar-SA" sz="4800" i="1" dirty="0">
              <a:solidFill>
                <a:srgbClr val="17375E"/>
              </a:solidFill>
              <a:latin typeface="Gabriola" pitchFamily="82" charset="0"/>
            </a:endParaRPr>
          </a:p>
        </p:txBody>
      </p:sp>
      <p:sp>
        <p:nvSpPr>
          <p:cNvPr id="3" name="مستطيل 2"/>
          <p:cNvSpPr/>
          <p:nvPr/>
        </p:nvSpPr>
        <p:spPr>
          <a:xfrm>
            <a:off x="0" y="3962400"/>
            <a:ext cx="9144000" cy="2308324"/>
          </a:xfrm>
          <a:prstGeom prst="rect">
            <a:avLst/>
          </a:prstGeom>
        </p:spPr>
        <p:txBody>
          <a:bodyPr wrap="square">
            <a:spAutoFit/>
          </a:bodyPr>
          <a:lstStyle/>
          <a:p>
            <a:pPr algn="l" rtl="0"/>
            <a:r>
              <a:rPr lang="en-US" sz="4800" i="1" dirty="0">
                <a:solidFill>
                  <a:srgbClr val="17375E"/>
                </a:solidFill>
                <a:latin typeface="Gabriola" pitchFamily="82" charset="0"/>
              </a:rPr>
              <a:t>These numerical methods are all iterative, and they may be used for equations that contain one or several variables</a:t>
            </a:r>
            <a:r>
              <a:rPr lang="en-US" dirty="0"/>
              <a:t>.</a:t>
            </a:r>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2667000"/>
            <a:ext cx="9144000" cy="1323439"/>
          </a:xfrm>
          <a:prstGeom prst="rect">
            <a:avLst/>
          </a:prstGeom>
        </p:spPr>
        <p:txBody>
          <a:bodyPr wrap="square">
            <a:spAutoFit/>
          </a:bodyPr>
          <a:lstStyle/>
          <a:p>
            <a:pPr algn="ctr" rtl="0"/>
            <a:r>
              <a:rPr lang="en-US" sz="8000" i="1" dirty="0">
                <a:solidFill>
                  <a:srgbClr val="17375E"/>
                </a:solidFill>
                <a:latin typeface="Gabriola" pitchFamily="82" charset="0"/>
              </a:rPr>
              <a:t>Important Points</a:t>
            </a:r>
            <a:endParaRPr lang="ar-SA" sz="8000" i="1" dirty="0">
              <a:solidFill>
                <a:srgbClr val="17375E"/>
              </a:solidFill>
              <a:latin typeface="Gabriola" pitchFamily="82"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0"/>
            <a:ext cx="9144000" cy="6186309"/>
          </a:xfrm>
          <a:prstGeom prst="rect">
            <a:avLst/>
          </a:prstGeom>
        </p:spPr>
        <p:txBody>
          <a:bodyPr wrap="square">
            <a:spAutoFit/>
          </a:bodyPr>
          <a:lstStyle/>
          <a:p>
            <a:pPr algn="l" rtl="0"/>
            <a:r>
              <a:rPr lang="en-US" sz="4400" i="1" dirty="0" smtClean="0">
                <a:solidFill>
                  <a:srgbClr val="C00000"/>
                </a:solidFill>
                <a:latin typeface="Adobe Garamond Pro Bold" pitchFamily="18" charset="0"/>
              </a:rPr>
              <a:t>I. </a:t>
            </a:r>
            <a:r>
              <a:rPr lang="en-US" sz="4400" i="1" dirty="0" smtClean="0">
                <a:solidFill>
                  <a:srgbClr val="C00000"/>
                </a:solidFill>
                <a:latin typeface="Gabriola" pitchFamily="82" charset="0"/>
              </a:rPr>
              <a:t>A </a:t>
            </a:r>
            <a:r>
              <a:rPr lang="en-US" sz="4400" i="1" dirty="0">
                <a:solidFill>
                  <a:srgbClr val="C00000"/>
                </a:solidFill>
                <a:latin typeface="Gabriola" pitchFamily="82" charset="0"/>
              </a:rPr>
              <a:t>nonlinear equation in this chapter may be considered any one of the following types:</a:t>
            </a:r>
          </a:p>
          <a:p>
            <a:pPr algn="l" rtl="0"/>
            <a:r>
              <a:rPr lang="en-US" sz="4400" i="1" dirty="0">
                <a:solidFill>
                  <a:srgbClr val="17375E"/>
                </a:solidFill>
                <a:latin typeface="Gabriola" pitchFamily="82" charset="0"/>
              </a:rPr>
              <a:t>1. An equation may be an algebraic equation </a:t>
            </a:r>
            <a:r>
              <a:rPr lang="en-US" sz="4400" i="1" dirty="0" smtClean="0">
                <a:solidFill>
                  <a:srgbClr val="17375E"/>
                </a:solidFill>
                <a:latin typeface="Gabriola" pitchFamily="82" charset="0"/>
              </a:rPr>
              <a:t>           (</a:t>
            </a:r>
            <a:r>
              <a:rPr lang="en-US" sz="4400" i="1" dirty="0">
                <a:solidFill>
                  <a:srgbClr val="17375E"/>
                </a:solidFill>
                <a:latin typeface="Gabriola" pitchFamily="82" charset="0"/>
              </a:rPr>
              <a:t>a polynomial equation of degree n) expressible in</a:t>
            </a:r>
          </a:p>
          <a:p>
            <a:pPr algn="l" rtl="0"/>
            <a:r>
              <a:rPr lang="en-US" sz="4400" i="1" dirty="0">
                <a:solidFill>
                  <a:srgbClr val="17375E"/>
                </a:solidFill>
                <a:latin typeface="Gabriola" pitchFamily="82" charset="0"/>
              </a:rPr>
              <a:t>the form:</a:t>
            </a:r>
          </a:p>
          <a:p>
            <a:pPr algn="l" rtl="0"/>
            <a:endParaRPr lang="en-US" sz="4400"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where </a:t>
            </a:r>
            <a:r>
              <a:rPr lang="en-US" sz="4400" i="1" dirty="0">
                <a:solidFill>
                  <a:srgbClr val="17375E"/>
                </a:solidFill>
                <a:latin typeface="Gabriola" pitchFamily="82" charset="0"/>
              </a:rPr>
              <a:t> </a:t>
            </a:r>
            <a:r>
              <a:rPr lang="en-US" sz="4400" i="1" dirty="0" smtClean="0">
                <a:solidFill>
                  <a:srgbClr val="17375E"/>
                </a:solidFill>
                <a:latin typeface="Gabriola" pitchFamily="82" charset="0"/>
              </a:rPr>
              <a:t>                              </a:t>
            </a:r>
            <a:r>
              <a:rPr lang="en-US" sz="4400" i="1" dirty="0">
                <a:solidFill>
                  <a:srgbClr val="17375E"/>
                </a:solidFill>
                <a:latin typeface="Gabriola" pitchFamily="82" charset="0"/>
              </a:rPr>
              <a:t>are constants</a:t>
            </a:r>
            <a:r>
              <a:rPr lang="en-US" sz="4400" i="1" dirty="0" smtClean="0">
                <a:solidFill>
                  <a:srgbClr val="17375E"/>
                </a:solidFill>
                <a:latin typeface="Gabriola" pitchFamily="82" charset="0"/>
              </a:rPr>
              <a:t>.                     </a:t>
            </a:r>
            <a:r>
              <a:rPr lang="en-US" sz="4400" i="1" dirty="0">
                <a:solidFill>
                  <a:srgbClr val="17375E"/>
                </a:solidFill>
                <a:latin typeface="Gabriola" pitchFamily="82" charset="0"/>
              </a:rPr>
              <a:t>For example, the following equations are nonlinear</a:t>
            </a:r>
            <a:r>
              <a:rPr lang="en-US" sz="4400" i="1" dirty="0" smtClean="0">
                <a:solidFill>
                  <a:srgbClr val="17375E"/>
                </a:solidFill>
                <a:latin typeface="Gabriola" pitchFamily="82" charset="0"/>
              </a:rPr>
              <a:t>.</a:t>
            </a:r>
          </a:p>
          <a:p>
            <a:pPr algn="l" rtl="0"/>
            <a:endParaRPr lang="en-US" sz="4400" i="1" dirty="0">
              <a:solidFill>
                <a:srgbClr val="17375E"/>
              </a:solidFill>
              <a:latin typeface="Gabriola" pitchFamily="82" charset="0"/>
            </a:endParaRPr>
          </a:p>
        </p:txBody>
      </p:sp>
      <p:pic>
        <p:nvPicPr>
          <p:cNvPr id="5123"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43000" y="3352800"/>
            <a:ext cx="7223125" cy="666750"/>
          </a:xfrm>
          <a:prstGeom prst="rect">
            <a:avLst/>
          </a:prstGeom>
          <a:noFill/>
          <a:ln w="9525">
            <a:noFill/>
            <a:miter lim="800000"/>
            <a:headEnd/>
            <a:tailEnd/>
          </a:ln>
          <a:effectLst/>
        </p:spPr>
      </p:pic>
      <p:pic>
        <p:nvPicPr>
          <p:cNvPr id="5124"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95400" y="4343400"/>
            <a:ext cx="2802819" cy="333375"/>
          </a:xfrm>
          <a:prstGeom prst="rect">
            <a:avLst/>
          </a:prstGeom>
          <a:noFill/>
          <a:ln w="9525">
            <a:noFill/>
            <a:miter lim="800000"/>
            <a:headEnd/>
            <a:tailEnd/>
          </a:ln>
          <a:effectLst/>
        </p:spPr>
      </p:pic>
      <p:pic>
        <p:nvPicPr>
          <p:cNvPr id="5125" name="Picture 5"/>
          <p:cNvPicPr>
            <a:picLocks noChangeAspect="1" noChangeArrowheads="1"/>
          </p:cNvPicPr>
          <p:nvPr/>
        </p:nvPicPr>
        <p:blipFill>
          <a:blip r:embed="rId4">
            <a:clrChange>
              <a:clrFrom>
                <a:srgbClr val="FFFFFF"/>
              </a:clrFrom>
              <a:clrTo>
                <a:srgbClr val="FFFFFF">
                  <a:alpha val="0"/>
                </a:srgbClr>
              </a:clrTo>
            </a:clrChange>
          </a:blip>
          <a:srcRect b="17647"/>
          <a:stretch>
            <a:fillRect/>
          </a:stretch>
        </p:blipFill>
        <p:spPr bwMode="auto">
          <a:xfrm>
            <a:off x="1447800" y="5562600"/>
            <a:ext cx="6601558" cy="533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aphicFrame>
        <p:nvGraphicFramePr>
          <p:cNvPr id="2" name="كائن 1"/>
          <p:cNvGraphicFramePr>
            <a:graphicFrameLocks noChangeAspect="1"/>
          </p:cNvGraphicFramePr>
          <p:nvPr/>
        </p:nvGraphicFramePr>
        <p:xfrm>
          <a:off x="4514850" y="3321050"/>
          <a:ext cx="114300" cy="215900"/>
        </p:xfrm>
        <a:graphic>
          <a:graphicData uri="http://schemas.openxmlformats.org/presentationml/2006/ole">
            <p:oleObj spid="_x0000_s4098" name="معادلة" r:id="rId3" imgW="114120" imgH="215640" progId="Equation.3">
              <p:embed/>
            </p:oleObj>
          </a:graphicData>
        </a:graphic>
      </p:graphicFrame>
      <p:sp>
        <p:nvSpPr>
          <p:cNvPr id="3" name="مستطيل 2"/>
          <p:cNvSpPr/>
          <p:nvPr/>
        </p:nvSpPr>
        <p:spPr>
          <a:xfrm>
            <a:off x="0" y="304800"/>
            <a:ext cx="9144000" cy="3477875"/>
          </a:xfrm>
          <a:prstGeom prst="rect">
            <a:avLst/>
          </a:prstGeom>
        </p:spPr>
        <p:txBody>
          <a:bodyPr wrap="square">
            <a:spAutoFit/>
          </a:bodyPr>
          <a:lstStyle/>
          <a:p>
            <a:pPr algn="l" rtl="0"/>
            <a:r>
              <a:rPr lang="en-US" sz="4400" i="1" dirty="0">
                <a:solidFill>
                  <a:srgbClr val="17375E"/>
                </a:solidFill>
                <a:latin typeface="Gabriola" pitchFamily="82" charset="0"/>
              </a:rPr>
              <a:t>2. The power of the unknown variable (not a positive integer number) involved in the equation</a:t>
            </a:r>
          </a:p>
          <a:p>
            <a:pPr algn="l" rtl="0"/>
            <a:r>
              <a:rPr lang="en-US" sz="4400" i="1" dirty="0">
                <a:solidFill>
                  <a:srgbClr val="17375E"/>
                </a:solidFill>
                <a:latin typeface="Gabriola" pitchFamily="82" charset="0"/>
              </a:rPr>
              <a:t>must be difficult to manipulate. </a:t>
            </a:r>
            <a:endParaRPr lang="en-US" sz="4400" i="1" dirty="0" smtClean="0">
              <a:solidFill>
                <a:srgbClr val="17375E"/>
              </a:solidFill>
              <a:latin typeface="Gabriola" pitchFamily="82" charset="0"/>
            </a:endParaRPr>
          </a:p>
          <a:p>
            <a:pPr algn="l" rtl="0"/>
            <a:r>
              <a:rPr lang="en-US" sz="4400" i="1" dirty="0" smtClean="0">
                <a:solidFill>
                  <a:srgbClr val="17375E"/>
                </a:solidFill>
                <a:latin typeface="Gabriola" pitchFamily="82" charset="0"/>
              </a:rPr>
              <a:t>For </a:t>
            </a:r>
            <a:r>
              <a:rPr lang="en-US" sz="4400" i="1" dirty="0">
                <a:solidFill>
                  <a:srgbClr val="17375E"/>
                </a:solidFill>
                <a:latin typeface="Gabriola" pitchFamily="82" charset="0"/>
              </a:rPr>
              <a:t>example, the following non-polynomial equations </a:t>
            </a:r>
            <a:r>
              <a:rPr lang="en-US" sz="4400" i="1" dirty="0" smtClean="0">
                <a:solidFill>
                  <a:srgbClr val="17375E"/>
                </a:solidFill>
                <a:latin typeface="Gabriola" pitchFamily="82" charset="0"/>
              </a:rPr>
              <a:t>are nonlinear</a:t>
            </a:r>
            <a:endParaRPr lang="ar-SA" sz="4400" i="1" dirty="0">
              <a:solidFill>
                <a:srgbClr val="17375E"/>
              </a:solidFill>
              <a:latin typeface="Gabriola" pitchFamily="82" charset="0"/>
            </a:endParaRPr>
          </a:p>
        </p:txBody>
      </p:sp>
      <p:pic>
        <p:nvPicPr>
          <p:cNvPr id="4099"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143000" y="4495800"/>
            <a:ext cx="6641046" cy="83343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0"/>
            <a:ext cx="1676400" cy="6858000"/>
          </a:xfrm>
          <a:prstGeom prst="rect">
            <a:avLst/>
          </a:prstGeom>
          <a:solidFill>
            <a:schemeClr val="accent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0" y="381000"/>
            <a:ext cx="9144000" cy="4154984"/>
          </a:xfrm>
          <a:prstGeom prst="rect">
            <a:avLst/>
          </a:prstGeom>
        </p:spPr>
        <p:txBody>
          <a:bodyPr wrap="square">
            <a:spAutoFit/>
          </a:bodyPr>
          <a:lstStyle/>
          <a:p>
            <a:pPr algn="l" rtl="0"/>
            <a:r>
              <a:rPr lang="en-US" sz="4400" i="1" dirty="0">
                <a:solidFill>
                  <a:srgbClr val="17375E"/>
                </a:solidFill>
                <a:latin typeface="Gabriola" pitchFamily="82" charset="0"/>
              </a:rPr>
              <a:t>3. An equation may be a transcendental equation, the equation which involves the trigonometric</a:t>
            </a:r>
          </a:p>
          <a:p>
            <a:pPr algn="l" rtl="0"/>
            <a:r>
              <a:rPr lang="en-US" sz="4400" i="1" dirty="0">
                <a:solidFill>
                  <a:srgbClr val="17375E"/>
                </a:solidFill>
                <a:latin typeface="Gabriola" pitchFamily="82" charset="0"/>
              </a:rPr>
              <a:t>functions, exponential functions and logarithmic functions</a:t>
            </a:r>
            <a:r>
              <a:rPr lang="en-US" sz="4400" i="1" dirty="0" smtClean="0">
                <a:solidFill>
                  <a:srgbClr val="17375E"/>
                </a:solidFill>
                <a:latin typeface="Gabriola" pitchFamily="82" charset="0"/>
              </a:rPr>
              <a:t>.</a:t>
            </a:r>
          </a:p>
          <a:p>
            <a:pPr algn="l" rtl="0"/>
            <a:r>
              <a:rPr lang="en-US" sz="4400" i="1" dirty="0" smtClean="0">
                <a:solidFill>
                  <a:srgbClr val="17375E"/>
                </a:solidFill>
                <a:latin typeface="Gabriola" pitchFamily="82" charset="0"/>
              </a:rPr>
              <a:t>For </a:t>
            </a:r>
            <a:r>
              <a:rPr lang="en-US" sz="4400" i="1" dirty="0">
                <a:solidFill>
                  <a:srgbClr val="17375E"/>
                </a:solidFill>
                <a:latin typeface="Gabriola" pitchFamily="82" charset="0"/>
              </a:rPr>
              <a:t>example, all the following</a:t>
            </a:r>
          </a:p>
          <a:p>
            <a:pPr algn="l" rtl="0"/>
            <a:r>
              <a:rPr lang="en-US" sz="4400" i="1" dirty="0">
                <a:solidFill>
                  <a:srgbClr val="17375E"/>
                </a:solidFill>
                <a:latin typeface="Gabriola" pitchFamily="82" charset="0"/>
              </a:rPr>
              <a:t>transcendental equations are nonlinear</a:t>
            </a:r>
            <a:endParaRPr lang="ar-SA" sz="4400" i="1" dirty="0">
              <a:solidFill>
                <a:srgbClr val="17375E"/>
              </a:solidFill>
              <a:latin typeface="Gabriola" pitchFamily="82" charset="0"/>
            </a:endParaRPr>
          </a:p>
        </p:txBody>
      </p:sp>
      <p:pic>
        <p:nvPicPr>
          <p:cNvPr id="6146" name="Picture 2"/>
          <p:cNvPicPr>
            <a:picLocks noChangeAspect="1" noChangeArrowheads="1"/>
          </p:cNvPicPr>
          <p:nvPr/>
        </p:nvPicPr>
        <p:blipFill>
          <a:blip r:embed="rId2">
            <a:clrChange>
              <a:clrFrom>
                <a:srgbClr val="FFFFFF"/>
              </a:clrFrom>
              <a:clrTo>
                <a:srgbClr val="FFFFFF">
                  <a:alpha val="0"/>
                </a:srgbClr>
              </a:clrTo>
            </a:clrChange>
          </a:blip>
          <a:srcRect b="30000"/>
          <a:stretch>
            <a:fillRect/>
          </a:stretch>
        </p:blipFill>
        <p:spPr bwMode="auto">
          <a:xfrm>
            <a:off x="685800" y="5334000"/>
            <a:ext cx="7307036" cy="533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9417</TotalTime>
  <Words>1291</Words>
  <Application>Microsoft Office PowerPoint</Application>
  <PresentationFormat>عرض على الشاشة (3:4)‏</PresentationFormat>
  <Paragraphs>140</Paragraphs>
  <Slides>49</Slides>
  <Notes>0</Notes>
  <HiddenSlides>0</HiddenSlides>
  <MMClips>0</MMClips>
  <ScaleCrop>false</ScaleCrop>
  <HeadingPairs>
    <vt:vector size="6" baseType="variant">
      <vt:variant>
        <vt:lpstr>سمة</vt:lpstr>
      </vt:variant>
      <vt:variant>
        <vt:i4>1</vt:i4>
      </vt:variant>
      <vt:variant>
        <vt:lpstr>خوادم OLE مضمنة</vt:lpstr>
      </vt:variant>
      <vt:variant>
        <vt:i4>1</vt:i4>
      </vt:variant>
      <vt:variant>
        <vt:lpstr>عناوين الشرائح</vt:lpstr>
      </vt:variant>
      <vt:variant>
        <vt:i4>49</vt:i4>
      </vt:variant>
    </vt:vector>
  </HeadingPairs>
  <TitlesOfParts>
    <vt:vector size="51" baseType="lpstr">
      <vt:lpstr>سمة Office</vt:lpstr>
      <vt:lpstr>معادلة</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hisham</dc:creator>
  <cp:lastModifiedBy>hisham</cp:lastModifiedBy>
  <cp:revision>25</cp:revision>
  <dcterms:created xsi:type="dcterms:W3CDTF">2016-09-14T11:50:27Z</dcterms:created>
  <dcterms:modified xsi:type="dcterms:W3CDTF">2016-10-01T21:54:15Z</dcterms:modified>
</cp:coreProperties>
</file>