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theme/themeOverride1.xml" ContentType="application/vnd.openxmlformats-officedocument.themeOverr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theme/themeOverride2.xml" ContentType="application/vnd.openxmlformats-officedocument.themeOverr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59"/>
  </p:notesMasterIdLst>
  <p:sldIdLst>
    <p:sldId id="258" r:id="rId5"/>
    <p:sldId id="394" r:id="rId6"/>
    <p:sldId id="259" r:id="rId7"/>
    <p:sldId id="828" r:id="rId8"/>
    <p:sldId id="830" r:id="rId9"/>
    <p:sldId id="925" r:id="rId10"/>
    <p:sldId id="853" r:id="rId11"/>
    <p:sldId id="859" r:id="rId12"/>
    <p:sldId id="860" r:id="rId13"/>
    <p:sldId id="855" r:id="rId14"/>
    <p:sldId id="856" r:id="rId15"/>
    <p:sldId id="857" r:id="rId16"/>
    <p:sldId id="858" r:id="rId17"/>
    <p:sldId id="832" r:id="rId18"/>
    <p:sldId id="831" r:id="rId19"/>
    <p:sldId id="833" r:id="rId20"/>
    <p:sldId id="834" r:id="rId21"/>
    <p:sldId id="874" r:id="rId22"/>
    <p:sldId id="875" r:id="rId23"/>
    <p:sldId id="876" r:id="rId24"/>
    <p:sldId id="877" r:id="rId25"/>
    <p:sldId id="879" r:id="rId26"/>
    <p:sldId id="878" r:id="rId27"/>
    <p:sldId id="1024" r:id="rId28"/>
    <p:sldId id="880" r:id="rId29"/>
    <p:sldId id="1025" r:id="rId30"/>
    <p:sldId id="881" r:id="rId31"/>
    <p:sldId id="1026" r:id="rId32"/>
    <p:sldId id="886" r:id="rId33"/>
    <p:sldId id="882" r:id="rId34"/>
    <p:sldId id="883" r:id="rId35"/>
    <p:sldId id="1027" r:id="rId36"/>
    <p:sldId id="887" r:id="rId37"/>
    <p:sldId id="884" r:id="rId38"/>
    <p:sldId id="1028" r:id="rId39"/>
    <p:sldId id="888" r:id="rId40"/>
    <p:sldId id="885" r:id="rId41"/>
    <p:sldId id="889" r:id="rId42"/>
    <p:sldId id="892" r:id="rId43"/>
    <p:sldId id="890" r:id="rId44"/>
    <p:sldId id="893" r:id="rId45"/>
    <p:sldId id="894" r:id="rId46"/>
    <p:sldId id="927" r:id="rId47"/>
    <p:sldId id="928" r:id="rId48"/>
    <p:sldId id="929" r:id="rId49"/>
    <p:sldId id="930" r:id="rId50"/>
    <p:sldId id="931" r:id="rId51"/>
    <p:sldId id="933" r:id="rId52"/>
    <p:sldId id="932" r:id="rId53"/>
    <p:sldId id="934" r:id="rId54"/>
    <p:sldId id="935" r:id="rId55"/>
    <p:sldId id="936" r:id="rId56"/>
    <p:sldId id="937" r:id="rId57"/>
    <p:sldId id="938" r:id="rId58"/>
    <p:sldId id="939" r:id="rId59"/>
    <p:sldId id="940" r:id="rId60"/>
    <p:sldId id="941" r:id="rId61"/>
    <p:sldId id="942" r:id="rId62"/>
    <p:sldId id="943" r:id="rId63"/>
    <p:sldId id="944" r:id="rId64"/>
    <p:sldId id="945" r:id="rId65"/>
    <p:sldId id="946" r:id="rId66"/>
    <p:sldId id="947" r:id="rId67"/>
    <p:sldId id="948" r:id="rId68"/>
    <p:sldId id="949" r:id="rId69"/>
    <p:sldId id="950" r:id="rId70"/>
    <p:sldId id="951" r:id="rId71"/>
    <p:sldId id="952" r:id="rId72"/>
    <p:sldId id="953" r:id="rId73"/>
    <p:sldId id="954" r:id="rId74"/>
    <p:sldId id="955" r:id="rId75"/>
    <p:sldId id="969" r:id="rId76"/>
    <p:sldId id="970" r:id="rId77"/>
    <p:sldId id="971" r:id="rId78"/>
    <p:sldId id="972" r:id="rId79"/>
    <p:sldId id="973" r:id="rId80"/>
    <p:sldId id="974" r:id="rId81"/>
    <p:sldId id="988" r:id="rId82"/>
    <p:sldId id="975" r:id="rId83"/>
    <p:sldId id="976" r:id="rId84"/>
    <p:sldId id="989" r:id="rId85"/>
    <p:sldId id="977" r:id="rId86"/>
    <p:sldId id="978" r:id="rId87"/>
    <p:sldId id="995" r:id="rId88"/>
    <p:sldId id="990" r:id="rId89"/>
    <p:sldId id="991" r:id="rId90"/>
    <p:sldId id="992" r:id="rId91"/>
    <p:sldId id="993" r:id="rId92"/>
    <p:sldId id="994" r:id="rId93"/>
    <p:sldId id="1029" r:id="rId94"/>
    <p:sldId id="997" r:id="rId95"/>
    <p:sldId id="996" r:id="rId96"/>
    <p:sldId id="998" r:id="rId97"/>
    <p:sldId id="999" r:id="rId98"/>
    <p:sldId id="1001" r:id="rId99"/>
    <p:sldId id="1000" r:id="rId100"/>
    <p:sldId id="1002" r:id="rId101"/>
    <p:sldId id="1003" r:id="rId102"/>
    <p:sldId id="1030" r:id="rId103"/>
    <p:sldId id="1004" r:id="rId104"/>
    <p:sldId id="1005" r:id="rId105"/>
    <p:sldId id="1006" r:id="rId106"/>
    <p:sldId id="1007" r:id="rId107"/>
    <p:sldId id="1011" r:id="rId108"/>
    <p:sldId id="1008" r:id="rId109"/>
    <p:sldId id="1012" r:id="rId110"/>
    <p:sldId id="1013" r:id="rId111"/>
    <p:sldId id="1014" r:id="rId112"/>
    <p:sldId id="1015" r:id="rId113"/>
    <p:sldId id="1016" r:id="rId114"/>
    <p:sldId id="1017" r:id="rId115"/>
    <p:sldId id="1018" r:id="rId116"/>
    <p:sldId id="1019" r:id="rId117"/>
    <p:sldId id="1020" r:id="rId118"/>
    <p:sldId id="1021" r:id="rId119"/>
    <p:sldId id="1022" r:id="rId120"/>
    <p:sldId id="1023" r:id="rId121"/>
    <p:sldId id="1031" r:id="rId122"/>
    <p:sldId id="1032" r:id="rId123"/>
    <p:sldId id="1033" r:id="rId124"/>
    <p:sldId id="1034" r:id="rId125"/>
    <p:sldId id="1035" r:id="rId126"/>
    <p:sldId id="1036" r:id="rId127"/>
    <p:sldId id="1037" r:id="rId128"/>
    <p:sldId id="1038" r:id="rId129"/>
    <p:sldId id="1039" r:id="rId130"/>
    <p:sldId id="1040" r:id="rId131"/>
    <p:sldId id="1041" r:id="rId132"/>
    <p:sldId id="1042" r:id="rId133"/>
    <p:sldId id="1043" r:id="rId134"/>
    <p:sldId id="1044" r:id="rId135"/>
    <p:sldId id="1045" r:id="rId136"/>
    <p:sldId id="1046" r:id="rId137"/>
    <p:sldId id="1047" r:id="rId138"/>
    <p:sldId id="1048" r:id="rId139"/>
    <p:sldId id="1049" r:id="rId140"/>
    <p:sldId id="1050" r:id="rId141"/>
    <p:sldId id="1051" r:id="rId142"/>
    <p:sldId id="1052" r:id="rId143"/>
    <p:sldId id="1053" r:id="rId144"/>
    <p:sldId id="1054" r:id="rId145"/>
    <p:sldId id="1055" r:id="rId146"/>
    <p:sldId id="1056" r:id="rId147"/>
    <p:sldId id="1057" r:id="rId148"/>
    <p:sldId id="1058" r:id="rId149"/>
    <p:sldId id="1059" r:id="rId150"/>
    <p:sldId id="1060" r:id="rId151"/>
    <p:sldId id="1061" r:id="rId152"/>
    <p:sldId id="1062" r:id="rId153"/>
    <p:sldId id="1063" r:id="rId154"/>
    <p:sldId id="1064" r:id="rId155"/>
    <p:sldId id="1065" r:id="rId156"/>
    <p:sldId id="1066" r:id="rId157"/>
    <p:sldId id="1067" r:id="rId158"/>
    <p:sldId id="1068" r:id="rId159"/>
    <p:sldId id="1069" r:id="rId160"/>
    <p:sldId id="1070" r:id="rId161"/>
    <p:sldId id="1071" r:id="rId162"/>
    <p:sldId id="1072" r:id="rId163"/>
    <p:sldId id="1073" r:id="rId164"/>
    <p:sldId id="1074" r:id="rId165"/>
    <p:sldId id="1075" r:id="rId166"/>
    <p:sldId id="1076" r:id="rId167"/>
    <p:sldId id="1077" r:id="rId168"/>
    <p:sldId id="1078" r:id="rId169"/>
    <p:sldId id="1079" r:id="rId170"/>
    <p:sldId id="1080" r:id="rId171"/>
    <p:sldId id="1081" r:id="rId172"/>
    <p:sldId id="1082" r:id="rId173"/>
    <p:sldId id="1083" r:id="rId174"/>
    <p:sldId id="1084" r:id="rId175"/>
    <p:sldId id="1085" r:id="rId176"/>
    <p:sldId id="1086" r:id="rId177"/>
    <p:sldId id="1087" r:id="rId178"/>
    <p:sldId id="1088" r:id="rId179"/>
    <p:sldId id="1089" r:id="rId180"/>
    <p:sldId id="1090" r:id="rId181"/>
    <p:sldId id="1091" r:id="rId182"/>
    <p:sldId id="1093" r:id="rId183"/>
    <p:sldId id="1092" r:id="rId184"/>
    <p:sldId id="1094" r:id="rId185"/>
    <p:sldId id="1095" r:id="rId186"/>
    <p:sldId id="1096" r:id="rId187"/>
    <p:sldId id="1097" r:id="rId188"/>
    <p:sldId id="1098" r:id="rId189"/>
    <p:sldId id="1099" r:id="rId190"/>
    <p:sldId id="1100" r:id="rId191"/>
    <p:sldId id="1101" r:id="rId192"/>
    <p:sldId id="1102" r:id="rId193"/>
    <p:sldId id="1103" r:id="rId194"/>
    <p:sldId id="1104" r:id="rId195"/>
    <p:sldId id="1105" r:id="rId196"/>
    <p:sldId id="1106" r:id="rId197"/>
    <p:sldId id="1107" r:id="rId198"/>
    <p:sldId id="1108" r:id="rId199"/>
    <p:sldId id="1109" r:id="rId200"/>
    <p:sldId id="1110" r:id="rId201"/>
    <p:sldId id="1111" r:id="rId202"/>
    <p:sldId id="1112" r:id="rId203"/>
    <p:sldId id="1113" r:id="rId204"/>
    <p:sldId id="1114" r:id="rId205"/>
    <p:sldId id="1115" r:id="rId206"/>
    <p:sldId id="1116" r:id="rId207"/>
    <p:sldId id="1117" r:id="rId208"/>
    <p:sldId id="1118" r:id="rId209"/>
    <p:sldId id="1119" r:id="rId210"/>
    <p:sldId id="1120" r:id="rId211"/>
    <p:sldId id="1121" r:id="rId212"/>
    <p:sldId id="1122" r:id="rId213"/>
    <p:sldId id="1123" r:id="rId214"/>
    <p:sldId id="1124" r:id="rId215"/>
    <p:sldId id="1125" r:id="rId216"/>
    <p:sldId id="1126" r:id="rId217"/>
    <p:sldId id="1127" r:id="rId218"/>
    <p:sldId id="1128" r:id="rId219"/>
    <p:sldId id="1129" r:id="rId220"/>
    <p:sldId id="1130" r:id="rId221"/>
    <p:sldId id="1131" r:id="rId222"/>
    <p:sldId id="1132" r:id="rId223"/>
    <p:sldId id="1133" r:id="rId224"/>
    <p:sldId id="1134" r:id="rId225"/>
    <p:sldId id="1135" r:id="rId226"/>
    <p:sldId id="1136" r:id="rId227"/>
    <p:sldId id="1137" r:id="rId228"/>
    <p:sldId id="1138" r:id="rId229"/>
    <p:sldId id="1139" r:id="rId230"/>
    <p:sldId id="1140" r:id="rId231"/>
    <p:sldId id="1141" r:id="rId232"/>
    <p:sldId id="1142" r:id="rId233"/>
    <p:sldId id="1143" r:id="rId234"/>
    <p:sldId id="1144" r:id="rId235"/>
    <p:sldId id="1145" r:id="rId236"/>
    <p:sldId id="1146" r:id="rId237"/>
    <p:sldId id="1147" r:id="rId238"/>
    <p:sldId id="1148" r:id="rId239"/>
    <p:sldId id="1149" r:id="rId240"/>
    <p:sldId id="1150" r:id="rId241"/>
    <p:sldId id="1151" r:id="rId242"/>
    <p:sldId id="1152" r:id="rId243"/>
    <p:sldId id="1153" r:id="rId244"/>
    <p:sldId id="1154" r:id="rId245"/>
    <p:sldId id="1155" r:id="rId246"/>
    <p:sldId id="1156" r:id="rId247"/>
    <p:sldId id="1157" r:id="rId248"/>
    <p:sldId id="1158" r:id="rId249"/>
    <p:sldId id="1159" r:id="rId250"/>
    <p:sldId id="1160" r:id="rId251"/>
    <p:sldId id="1161" r:id="rId252"/>
    <p:sldId id="1162" r:id="rId253"/>
    <p:sldId id="1163" r:id="rId254"/>
    <p:sldId id="1164" r:id="rId255"/>
    <p:sldId id="1165" r:id="rId256"/>
    <p:sldId id="1166" r:id="rId257"/>
    <p:sldId id="1167" r:id="rId258"/>
    <p:sldId id="1168" r:id="rId259"/>
    <p:sldId id="1169" r:id="rId260"/>
    <p:sldId id="1170" r:id="rId261"/>
    <p:sldId id="1171" r:id="rId262"/>
    <p:sldId id="1172" r:id="rId263"/>
    <p:sldId id="1173" r:id="rId264"/>
    <p:sldId id="1174" r:id="rId265"/>
    <p:sldId id="1175" r:id="rId266"/>
    <p:sldId id="1176" r:id="rId267"/>
    <p:sldId id="1177" r:id="rId268"/>
    <p:sldId id="1178" r:id="rId269"/>
    <p:sldId id="1179" r:id="rId270"/>
    <p:sldId id="1180" r:id="rId271"/>
    <p:sldId id="1181" r:id="rId272"/>
    <p:sldId id="1182" r:id="rId273"/>
    <p:sldId id="1183" r:id="rId274"/>
    <p:sldId id="1185" r:id="rId275"/>
    <p:sldId id="1184" r:id="rId276"/>
    <p:sldId id="1186" r:id="rId277"/>
    <p:sldId id="1188" r:id="rId278"/>
    <p:sldId id="1187" r:id="rId279"/>
    <p:sldId id="1189" r:id="rId280"/>
    <p:sldId id="1190" r:id="rId281"/>
    <p:sldId id="1191" r:id="rId282"/>
    <p:sldId id="1192" r:id="rId283"/>
    <p:sldId id="1193" r:id="rId284"/>
    <p:sldId id="1194" r:id="rId285"/>
    <p:sldId id="1196" r:id="rId286"/>
    <p:sldId id="1195" r:id="rId287"/>
    <p:sldId id="1197" r:id="rId288"/>
    <p:sldId id="1198" r:id="rId289"/>
    <p:sldId id="1199" r:id="rId290"/>
    <p:sldId id="1200" r:id="rId291"/>
    <p:sldId id="1201" r:id="rId292"/>
    <p:sldId id="1202" r:id="rId293"/>
    <p:sldId id="1203" r:id="rId294"/>
    <p:sldId id="1204" r:id="rId295"/>
    <p:sldId id="1205" r:id="rId296"/>
    <p:sldId id="1206" r:id="rId297"/>
    <p:sldId id="1207" r:id="rId298"/>
    <p:sldId id="1208" r:id="rId299"/>
    <p:sldId id="1209" r:id="rId300"/>
    <p:sldId id="1210" r:id="rId301"/>
    <p:sldId id="1211" r:id="rId302"/>
    <p:sldId id="1212" r:id="rId303"/>
    <p:sldId id="1213" r:id="rId304"/>
    <p:sldId id="1214" r:id="rId305"/>
    <p:sldId id="1216" r:id="rId306"/>
    <p:sldId id="1217" r:id="rId307"/>
    <p:sldId id="1218" r:id="rId308"/>
    <p:sldId id="1219" r:id="rId309"/>
    <p:sldId id="1220" r:id="rId310"/>
    <p:sldId id="1221" r:id="rId311"/>
    <p:sldId id="1222" r:id="rId312"/>
    <p:sldId id="1223" r:id="rId313"/>
    <p:sldId id="1224" r:id="rId314"/>
    <p:sldId id="1225" r:id="rId315"/>
    <p:sldId id="1226" r:id="rId316"/>
    <p:sldId id="1227" r:id="rId317"/>
    <p:sldId id="1228" r:id="rId318"/>
    <p:sldId id="1229" r:id="rId319"/>
    <p:sldId id="1230" r:id="rId320"/>
    <p:sldId id="1231" r:id="rId321"/>
    <p:sldId id="1232" r:id="rId322"/>
    <p:sldId id="1233" r:id="rId323"/>
    <p:sldId id="1234" r:id="rId324"/>
    <p:sldId id="1235" r:id="rId325"/>
    <p:sldId id="1236" r:id="rId326"/>
    <p:sldId id="1237" r:id="rId327"/>
    <p:sldId id="1238" r:id="rId328"/>
    <p:sldId id="1239" r:id="rId329"/>
    <p:sldId id="1240" r:id="rId330"/>
    <p:sldId id="1241" r:id="rId331"/>
    <p:sldId id="1242" r:id="rId332"/>
    <p:sldId id="1243" r:id="rId333"/>
    <p:sldId id="1244" r:id="rId334"/>
    <p:sldId id="1245" r:id="rId335"/>
    <p:sldId id="1246" r:id="rId336"/>
    <p:sldId id="1247" r:id="rId337"/>
    <p:sldId id="1248" r:id="rId338"/>
    <p:sldId id="1249" r:id="rId339"/>
    <p:sldId id="1250" r:id="rId340"/>
    <p:sldId id="1251" r:id="rId341"/>
    <p:sldId id="1252" r:id="rId342"/>
    <p:sldId id="1253" r:id="rId343"/>
    <p:sldId id="1254" r:id="rId344"/>
    <p:sldId id="1255" r:id="rId345"/>
    <p:sldId id="1256" r:id="rId346"/>
    <p:sldId id="1257" r:id="rId347"/>
    <p:sldId id="1258" r:id="rId348"/>
    <p:sldId id="1259" r:id="rId349"/>
    <p:sldId id="1260" r:id="rId350"/>
    <p:sldId id="1261" r:id="rId351"/>
    <p:sldId id="1262" r:id="rId352"/>
    <p:sldId id="1263" r:id="rId353"/>
    <p:sldId id="1264" r:id="rId354"/>
    <p:sldId id="1265" r:id="rId355"/>
    <p:sldId id="1266" r:id="rId356"/>
    <p:sldId id="1267" r:id="rId357"/>
    <p:sldId id="1268" r:id="rId35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36B"/>
    <a:srgbClr val="39471D"/>
    <a:srgbClr val="C3D69E"/>
    <a:srgbClr val="EFF3EA"/>
    <a:srgbClr val="CADBA9"/>
    <a:srgbClr val="43661C"/>
    <a:srgbClr val="E2EBD1"/>
    <a:srgbClr val="293315"/>
    <a:srgbClr val="78953D"/>
    <a:srgbClr val="B8C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8" autoAdjust="0"/>
    <p:restoredTop sz="94660"/>
  </p:normalViewPr>
  <p:slideViewPr>
    <p:cSldViewPr>
      <p:cViewPr varScale="1">
        <p:scale>
          <a:sx n="63" d="100"/>
          <a:sy n="63" d="100"/>
        </p:scale>
        <p:origin x="132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303" Type="http://schemas.openxmlformats.org/officeDocument/2006/relationships/slide" Target="slides/slide299.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324" Type="http://schemas.openxmlformats.org/officeDocument/2006/relationships/slide" Target="slides/slide320.xml"/><Relationship Id="rId345" Type="http://schemas.openxmlformats.org/officeDocument/2006/relationships/slide" Target="slides/slide341.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314" Type="http://schemas.openxmlformats.org/officeDocument/2006/relationships/slide" Target="slides/slide310.xml"/><Relationship Id="rId335" Type="http://schemas.openxmlformats.org/officeDocument/2006/relationships/slide" Target="slides/slide331.xml"/><Relationship Id="rId356" Type="http://schemas.openxmlformats.org/officeDocument/2006/relationships/slide" Target="slides/slide352.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25" Type="http://schemas.openxmlformats.org/officeDocument/2006/relationships/slide" Target="slides/slide321.xml"/><Relationship Id="rId346" Type="http://schemas.openxmlformats.org/officeDocument/2006/relationships/slide" Target="slides/slide342.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315" Type="http://schemas.openxmlformats.org/officeDocument/2006/relationships/slide" Target="slides/slide311.xml"/><Relationship Id="rId336" Type="http://schemas.openxmlformats.org/officeDocument/2006/relationships/slide" Target="slides/slide332.xml"/><Relationship Id="rId357" Type="http://schemas.openxmlformats.org/officeDocument/2006/relationships/slide" Target="slides/slide353.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305" Type="http://schemas.openxmlformats.org/officeDocument/2006/relationships/slide" Target="slides/slide301.xml"/><Relationship Id="rId326" Type="http://schemas.openxmlformats.org/officeDocument/2006/relationships/slide" Target="slides/slide322.xml"/><Relationship Id="rId347" Type="http://schemas.openxmlformats.org/officeDocument/2006/relationships/slide" Target="slides/slide343.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openxmlformats.org/officeDocument/2006/relationships/slide" Target="slides/slide312.xml"/><Relationship Id="rId337" Type="http://schemas.openxmlformats.org/officeDocument/2006/relationships/slide" Target="slides/slide333.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358" Type="http://schemas.openxmlformats.org/officeDocument/2006/relationships/slide" Target="slides/slide354.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327" Type="http://schemas.openxmlformats.org/officeDocument/2006/relationships/slide" Target="slides/slide323.xml"/><Relationship Id="rId348" Type="http://schemas.openxmlformats.org/officeDocument/2006/relationships/slide" Target="slides/slide344.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338" Type="http://schemas.openxmlformats.org/officeDocument/2006/relationships/slide" Target="slides/slide334.xml"/><Relationship Id="rId359" Type="http://schemas.openxmlformats.org/officeDocument/2006/relationships/notesMaster" Target="notesMasters/notesMaster1.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328" Type="http://schemas.openxmlformats.org/officeDocument/2006/relationships/slide" Target="slides/slide324.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presProps" Target="presProps.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313" Type="http://schemas.openxmlformats.org/officeDocument/2006/relationships/slide" Target="slides/slide309.xml"/><Relationship Id="rId318" Type="http://schemas.openxmlformats.org/officeDocument/2006/relationships/slide" Target="slides/slide314.xml"/><Relationship Id="rId339" Type="http://schemas.openxmlformats.org/officeDocument/2006/relationships/slide" Target="slides/slide335.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334" Type="http://schemas.openxmlformats.org/officeDocument/2006/relationships/slide" Target="slides/slide330.xml"/><Relationship Id="rId350" Type="http://schemas.openxmlformats.org/officeDocument/2006/relationships/slide" Target="slides/slide346.xml"/><Relationship Id="rId355" Type="http://schemas.openxmlformats.org/officeDocument/2006/relationships/slide" Target="slides/slide35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viewProps" Target="viewProps.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theme" Target="theme/theme1.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tableStyles" Target="tableStyles.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52DFC45-755E-43E1-971B-07D2428241EA}" type="datetimeFigureOut">
              <a:rPr lang="ar-SA" smtClean="0"/>
              <a:t>12/19/1445</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6E220FA-965D-4A0C-92CD-03D286089C40}" type="slidenum">
              <a:rPr lang="ar-SA" smtClean="0"/>
              <a:t>‹#›</a:t>
            </a:fld>
            <a:endParaRPr lang="ar-SA"/>
          </a:p>
        </p:txBody>
      </p:sp>
    </p:spTree>
    <p:extLst>
      <p:ext uri="{BB962C8B-B14F-4D97-AF65-F5344CB8AC3E}">
        <p14:creationId xmlns:p14="http://schemas.microsoft.com/office/powerpoint/2010/main" val="12576286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161</a:t>
            </a:fld>
            <a:endParaRPr lang="ar-SA"/>
          </a:p>
        </p:txBody>
      </p:sp>
    </p:spTree>
    <p:extLst>
      <p:ext uri="{BB962C8B-B14F-4D97-AF65-F5344CB8AC3E}">
        <p14:creationId xmlns:p14="http://schemas.microsoft.com/office/powerpoint/2010/main" val="109379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170</a:t>
            </a:fld>
            <a:endParaRPr lang="ar-SA"/>
          </a:p>
        </p:txBody>
      </p:sp>
    </p:spTree>
    <p:extLst>
      <p:ext uri="{BB962C8B-B14F-4D97-AF65-F5344CB8AC3E}">
        <p14:creationId xmlns:p14="http://schemas.microsoft.com/office/powerpoint/2010/main" val="35923525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260</a:t>
            </a:fld>
            <a:endParaRPr lang="ar-SA"/>
          </a:p>
        </p:txBody>
      </p:sp>
    </p:spTree>
    <p:extLst>
      <p:ext uri="{BB962C8B-B14F-4D97-AF65-F5344CB8AC3E}">
        <p14:creationId xmlns:p14="http://schemas.microsoft.com/office/powerpoint/2010/main" val="24951488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261</a:t>
            </a:fld>
            <a:endParaRPr lang="ar-SA"/>
          </a:p>
        </p:txBody>
      </p:sp>
    </p:spTree>
    <p:extLst>
      <p:ext uri="{BB962C8B-B14F-4D97-AF65-F5344CB8AC3E}">
        <p14:creationId xmlns:p14="http://schemas.microsoft.com/office/powerpoint/2010/main" val="11020830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262</a:t>
            </a:fld>
            <a:endParaRPr lang="ar-SA"/>
          </a:p>
        </p:txBody>
      </p:sp>
    </p:spTree>
    <p:extLst>
      <p:ext uri="{BB962C8B-B14F-4D97-AF65-F5344CB8AC3E}">
        <p14:creationId xmlns:p14="http://schemas.microsoft.com/office/powerpoint/2010/main" val="6198955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263</a:t>
            </a:fld>
            <a:endParaRPr lang="ar-SA"/>
          </a:p>
        </p:txBody>
      </p:sp>
    </p:spTree>
    <p:extLst>
      <p:ext uri="{BB962C8B-B14F-4D97-AF65-F5344CB8AC3E}">
        <p14:creationId xmlns:p14="http://schemas.microsoft.com/office/powerpoint/2010/main" val="10063737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264</a:t>
            </a:fld>
            <a:endParaRPr lang="ar-SA"/>
          </a:p>
        </p:txBody>
      </p:sp>
    </p:spTree>
    <p:extLst>
      <p:ext uri="{BB962C8B-B14F-4D97-AF65-F5344CB8AC3E}">
        <p14:creationId xmlns:p14="http://schemas.microsoft.com/office/powerpoint/2010/main" val="22785127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265</a:t>
            </a:fld>
            <a:endParaRPr lang="ar-SA"/>
          </a:p>
        </p:txBody>
      </p:sp>
    </p:spTree>
    <p:extLst>
      <p:ext uri="{BB962C8B-B14F-4D97-AF65-F5344CB8AC3E}">
        <p14:creationId xmlns:p14="http://schemas.microsoft.com/office/powerpoint/2010/main" val="36318803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266</a:t>
            </a:fld>
            <a:endParaRPr lang="ar-SA"/>
          </a:p>
        </p:txBody>
      </p:sp>
    </p:spTree>
    <p:extLst>
      <p:ext uri="{BB962C8B-B14F-4D97-AF65-F5344CB8AC3E}">
        <p14:creationId xmlns:p14="http://schemas.microsoft.com/office/powerpoint/2010/main" val="5467811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267</a:t>
            </a:fld>
            <a:endParaRPr lang="ar-SA"/>
          </a:p>
        </p:txBody>
      </p:sp>
    </p:spTree>
    <p:extLst>
      <p:ext uri="{BB962C8B-B14F-4D97-AF65-F5344CB8AC3E}">
        <p14:creationId xmlns:p14="http://schemas.microsoft.com/office/powerpoint/2010/main" val="21635707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268</a:t>
            </a:fld>
            <a:endParaRPr lang="ar-SA"/>
          </a:p>
        </p:txBody>
      </p:sp>
    </p:spTree>
    <p:extLst>
      <p:ext uri="{BB962C8B-B14F-4D97-AF65-F5344CB8AC3E}">
        <p14:creationId xmlns:p14="http://schemas.microsoft.com/office/powerpoint/2010/main" val="21512606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269</a:t>
            </a:fld>
            <a:endParaRPr lang="ar-SA"/>
          </a:p>
        </p:txBody>
      </p:sp>
    </p:spTree>
    <p:extLst>
      <p:ext uri="{BB962C8B-B14F-4D97-AF65-F5344CB8AC3E}">
        <p14:creationId xmlns:p14="http://schemas.microsoft.com/office/powerpoint/2010/main" val="205941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171</a:t>
            </a:fld>
            <a:endParaRPr lang="ar-SA"/>
          </a:p>
        </p:txBody>
      </p:sp>
    </p:spTree>
    <p:extLst>
      <p:ext uri="{BB962C8B-B14F-4D97-AF65-F5344CB8AC3E}">
        <p14:creationId xmlns:p14="http://schemas.microsoft.com/office/powerpoint/2010/main" val="15125084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270</a:t>
            </a:fld>
            <a:endParaRPr lang="ar-SA"/>
          </a:p>
        </p:txBody>
      </p:sp>
    </p:spTree>
    <p:extLst>
      <p:ext uri="{BB962C8B-B14F-4D97-AF65-F5344CB8AC3E}">
        <p14:creationId xmlns:p14="http://schemas.microsoft.com/office/powerpoint/2010/main" val="14708597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271</a:t>
            </a:fld>
            <a:endParaRPr lang="ar-SA"/>
          </a:p>
        </p:txBody>
      </p:sp>
    </p:spTree>
    <p:extLst>
      <p:ext uri="{BB962C8B-B14F-4D97-AF65-F5344CB8AC3E}">
        <p14:creationId xmlns:p14="http://schemas.microsoft.com/office/powerpoint/2010/main" val="13341222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272</a:t>
            </a:fld>
            <a:endParaRPr lang="ar-SA"/>
          </a:p>
        </p:txBody>
      </p:sp>
    </p:spTree>
    <p:extLst>
      <p:ext uri="{BB962C8B-B14F-4D97-AF65-F5344CB8AC3E}">
        <p14:creationId xmlns:p14="http://schemas.microsoft.com/office/powerpoint/2010/main" val="16368551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273</a:t>
            </a:fld>
            <a:endParaRPr lang="ar-SA"/>
          </a:p>
        </p:txBody>
      </p:sp>
    </p:spTree>
    <p:extLst>
      <p:ext uri="{BB962C8B-B14F-4D97-AF65-F5344CB8AC3E}">
        <p14:creationId xmlns:p14="http://schemas.microsoft.com/office/powerpoint/2010/main" val="21166979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274</a:t>
            </a:fld>
            <a:endParaRPr lang="ar-SA"/>
          </a:p>
        </p:txBody>
      </p:sp>
    </p:spTree>
    <p:extLst>
      <p:ext uri="{BB962C8B-B14F-4D97-AF65-F5344CB8AC3E}">
        <p14:creationId xmlns:p14="http://schemas.microsoft.com/office/powerpoint/2010/main" val="8835620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275</a:t>
            </a:fld>
            <a:endParaRPr lang="ar-SA"/>
          </a:p>
        </p:txBody>
      </p:sp>
    </p:spTree>
    <p:extLst>
      <p:ext uri="{BB962C8B-B14F-4D97-AF65-F5344CB8AC3E}">
        <p14:creationId xmlns:p14="http://schemas.microsoft.com/office/powerpoint/2010/main" val="24028644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276</a:t>
            </a:fld>
            <a:endParaRPr lang="ar-SA"/>
          </a:p>
        </p:txBody>
      </p:sp>
    </p:spTree>
    <p:extLst>
      <p:ext uri="{BB962C8B-B14F-4D97-AF65-F5344CB8AC3E}">
        <p14:creationId xmlns:p14="http://schemas.microsoft.com/office/powerpoint/2010/main" val="28434472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277</a:t>
            </a:fld>
            <a:endParaRPr lang="ar-SA"/>
          </a:p>
        </p:txBody>
      </p:sp>
    </p:spTree>
    <p:extLst>
      <p:ext uri="{BB962C8B-B14F-4D97-AF65-F5344CB8AC3E}">
        <p14:creationId xmlns:p14="http://schemas.microsoft.com/office/powerpoint/2010/main" val="38477828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278</a:t>
            </a:fld>
            <a:endParaRPr lang="ar-SA"/>
          </a:p>
        </p:txBody>
      </p:sp>
    </p:spTree>
    <p:extLst>
      <p:ext uri="{BB962C8B-B14F-4D97-AF65-F5344CB8AC3E}">
        <p14:creationId xmlns:p14="http://schemas.microsoft.com/office/powerpoint/2010/main" val="391537540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279</a:t>
            </a:fld>
            <a:endParaRPr lang="ar-SA"/>
          </a:p>
        </p:txBody>
      </p:sp>
    </p:spTree>
    <p:extLst>
      <p:ext uri="{BB962C8B-B14F-4D97-AF65-F5344CB8AC3E}">
        <p14:creationId xmlns:p14="http://schemas.microsoft.com/office/powerpoint/2010/main" val="172000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172</a:t>
            </a:fld>
            <a:endParaRPr lang="ar-SA"/>
          </a:p>
        </p:txBody>
      </p:sp>
    </p:spTree>
    <p:extLst>
      <p:ext uri="{BB962C8B-B14F-4D97-AF65-F5344CB8AC3E}">
        <p14:creationId xmlns:p14="http://schemas.microsoft.com/office/powerpoint/2010/main" val="2524417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280</a:t>
            </a:fld>
            <a:endParaRPr lang="ar-SA"/>
          </a:p>
        </p:txBody>
      </p:sp>
    </p:spTree>
    <p:extLst>
      <p:ext uri="{BB962C8B-B14F-4D97-AF65-F5344CB8AC3E}">
        <p14:creationId xmlns:p14="http://schemas.microsoft.com/office/powerpoint/2010/main" val="30322982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281</a:t>
            </a:fld>
            <a:endParaRPr lang="ar-SA"/>
          </a:p>
        </p:txBody>
      </p:sp>
    </p:spTree>
    <p:extLst>
      <p:ext uri="{BB962C8B-B14F-4D97-AF65-F5344CB8AC3E}">
        <p14:creationId xmlns:p14="http://schemas.microsoft.com/office/powerpoint/2010/main" val="13820098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282</a:t>
            </a:fld>
            <a:endParaRPr lang="ar-SA"/>
          </a:p>
        </p:txBody>
      </p:sp>
    </p:spTree>
    <p:extLst>
      <p:ext uri="{BB962C8B-B14F-4D97-AF65-F5344CB8AC3E}">
        <p14:creationId xmlns:p14="http://schemas.microsoft.com/office/powerpoint/2010/main" val="1486196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283</a:t>
            </a:fld>
            <a:endParaRPr lang="ar-SA"/>
          </a:p>
        </p:txBody>
      </p:sp>
    </p:spTree>
    <p:extLst>
      <p:ext uri="{BB962C8B-B14F-4D97-AF65-F5344CB8AC3E}">
        <p14:creationId xmlns:p14="http://schemas.microsoft.com/office/powerpoint/2010/main" val="34536767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284</a:t>
            </a:fld>
            <a:endParaRPr lang="ar-SA"/>
          </a:p>
        </p:txBody>
      </p:sp>
    </p:spTree>
    <p:extLst>
      <p:ext uri="{BB962C8B-B14F-4D97-AF65-F5344CB8AC3E}">
        <p14:creationId xmlns:p14="http://schemas.microsoft.com/office/powerpoint/2010/main" val="9258916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285</a:t>
            </a:fld>
            <a:endParaRPr lang="ar-SA"/>
          </a:p>
        </p:txBody>
      </p:sp>
    </p:spTree>
    <p:extLst>
      <p:ext uri="{BB962C8B-B14F-4D97-AF65-F5344CB8AC3E}">
        <p14:creationId xmlns:p14="http://schemas.microsoft.com/office/powerpoint/2010/main" val="29604769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286</a:t>
            </a:fld>
            <a:endParaRPr lang="ar-SA"/>
          </a:p>
        </p:txBody>
      </p:sp>
    </p:spTree>
    <p:extLst>
      <p:ext uri="{BB962C8B-B14F-4D97-AF65-F5344CB8AC3E}">
        <p14:creationId xmlns:p14="http://schemas.microsoft.com/office/powerpoint/2010/main" val="151908280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287</a:t>
            </a:fld>
            <a:endParaRPr lang="ar-SA"/>
          </a:p>
        </p:txBody>
      </p:sp>
    </p:spTree>
    <p:extLst>
      <p:ext uri="{BB962C8B-B14F-4D97-AF65-F5344CB8AC3E}">
        <p14:creationId xmlns:p14="http://schemas.microsoft.com/office/powerpoint/2010/main" val="35351530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288</a:t>
            </a:fld>
            <a:endParaRPr lang="ar-SA"/>
          </a:p>
        </p:txBody>
      </p:sp>
    </p:spTree>
    <p:extLst>
      <p:ext uri="{BB962C8B-B14F-4D97-AF65-F5344CB8AC3E}">
        <p14:creationId xmlns:p14="http://schemas.microsoft.com/office/powerpoint/2010/main" val="21331417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289</a:t>
            </a:fld>
            <a:endParaRPr lang="ar-SA"/>
          </a:p>
        </p:txBody>
      </p:sp>
    </p:spTree>
    <p:extLst>
      <p:ext uri="{BB962C8B-B14F-4D97-AF65-F5344CB8AC3E}">
        <p14:creationId xmlns:p14="http://schemas.microsoft.com/office/powerpoint/2010/main" val="192548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173</a:t>
            </a:fld>
            <a:endParaRPr lang="ar-SA"/>
          </a:p>
        </p:txBody>
      </p:sp>
    </p:spTree>
    <p:extLst>
      <p:ext uri="{BB962C8B-B14F-4D97-AF65-F5344CB8AC3E}">
        <p14:creationId xmlns:p14="http://schemas.microsoft.com/office/powerpoint/2010/main" val="134810046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290</a:t>
            </a:fld>
            <a:endParaRPr lang="ar-SA"/>
          </a:p>
        </p:txBody>
      </p:sp>
    </p:spTree>
    <p:extLst>
      <p:ext uri="{BB962C8B-B14F-4D97-AF65-F5344CB8AC3E}">
        <p14:creationId xmlns:p14="http://schemas.microsoft.com/office/powerpoint/2010/main" val="41869558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291</a:t>
            </a:fld>
            <a:endParaRPr lang="ar-SA"/>
          </a:p>
        </p:txBody>
      </p:sp>
    </p:spTree>
    <p:extLst>
      <p:ext uri="{BB962C8B-B14F-4D97-AF65-F5344CB8AC3E}">
        <p14:creationId xmlns:p14="http://schemas.microsoft.com/office/powerpoint/2010/main" val="11810372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292</a:t>
            </a:fld>
            <a:endParaRPr lang="ar-SA"/>
          </a:p>
        </p:txBody>
      </p:sp>
    </p:spTree>
    <p:extLst>
      <p:ext uri="{BB962C8B-B14F-4D97-AF65-F5344CB8AC3E}">
        <p14:creationId xmlns:p14="http://schemas.microsoft.com/office/powerpoint/2010/main" val="133400772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293</a:t>
            </a:fld>
            <a:endParaRPr lang="ar-SA"/>
          </a:p>
        </p:txBody>
      </p:sp>
    </p:spTree>
    <p:extLst>
      <p:ext uri="{BB962C8B-B14F-4D97-AF65-F5344CB8AC3E}">
        <p14:creationId xmlns:p14="http://schemas.microsoft.com/office/powerpoint/2010/main" val="82266649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294</a:t>
            </a:fld>
            <a:endParaRPr lang="ar-SA"/>
          </a:p>
        </p:txBody>
      </p:sp>
    </p:spTree>
    <p:extLst>
      <p:ext uri="{BB962C8B-B14F-4D97-AF65-F5344CB8AC3E}">
        <p14:creationId xmlns:p14="http://schemas.microsoft.com/office/powerpoint/2010/main" val="38336703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295</a:t>
            </a:fld>
            <a:endParaRPr lang="ar-SA"/>
          </a:p>
        </p:txBody>
      </p:sp>
    </p:spTree>
    <p:extLst>
      <p:ext uri="{BB962C8B-B14F-4D97-AF65-F5344CB8AC3E}">
        <p14:creationId xmlns:p14="http://schemas.microsoft.com/office/powerpoint/2010/main" val="12331014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296</a:t>
            </a:fld>
            <a:endParaRPr lang="ar-SA"/>
          </a:p>
        </p:txBody>
      </p:sp>
    </p:spTree>
    <p:extLst>
      <p:ext uri="{BB962C8B-B14F-4D97-AF65-F5344CB8AC3E}">
        <p14:creationId xmlns:p14="http://schemas.microsoft.com/office/powerpoint/2010/main" val="5719477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297</a:t>
            </a:fld>
            <a:endParaRPr lang="ar-SA"/>
          </a:p>
        </p:txBody>
      </p:sp>
    </p:spTree>
    <p:extLst>
      <p:ext uri="{BB962C8B-B14F-4D97-AF65-F5344CB8AC3E}">
        <p14:creationId xmlns:p14="http://schemas.microsoft.com/office/powerpoint/2010/main" val="41891068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298</a:t>
            </a:fld>
            <a:endParaRPr lang="ar-SA"/>
          </a:p>
        </p:txBody>
      </p:sp>
    </p:spTree>
    <p:extLst>
      <p:ext uri="{BB962C8B-B14F-4D97-AF65-F5344CB8AC3E}">
        <p14:creationId xmlns:p14="http://schemas.microsoft.com/office/powerpoint/2010/main" val="25678022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299</a:t>
            </a:fld>
            <a:endParaRPr lang="ar-SA"/>
          </a:p>
        </p:txBody>
      </p:sp>
    </p:spTree>
    <p:extLst>
      <p:ext uri="{BB962C8B-B14F-4D97-AF65-F5344CB8AC3E}">
        <p14:creationId xmlns:p14="http://schemas.microsoft.com/office/powerpoint/2010/main" val="76438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174</a:t>
            </a:fld>
            <a:endParaRPr lang="ar-SA"/>
          </a:p>
        </p:txBody>
      </p:sp>
    </p:spTree>
    <p:extLst>
      <p:ext uri="{BB962C8B-B14F-4D97-AF65-F5344CB8AC3E}">
        <p14:creationId xmlns:p14="http://schemas.microsoft.com/office/powerpoint/2010/main" val="338424640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300</a:t>
            </a:fld>
            <a:endParaRPr lang="ar-SA"/>
          </a:p>
        </p:txBody>
      </p:sp>
    </p:spTree>
    <p:extLst>
      <p:ext uri="{BB962C8B-B14F-4D97-AF65-F5344CB8AC3E}">
        <p14:creationId xmlns:p14="http://schemas.microsoft.com/office/powerpoint/2010/main" val="26993307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301</a:t>
            </a:fld>
            <a:endParaRPr lang="ar-SA"/>
          </a:p>
        </p:txBody>
      </p:sp>
    </p:spTree>
    <p:extLst>
      <p:ext uri="{BB962C8B-B14F-4D97-AF65-F5344CB8AC3E}">
        <p14:creationId xmlns:p14="http://schemas.microsoft.com/office/powerpoint/2010/main" val="18647365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302</a:t>
            </a:fld>
            <a:endParaRPr lang="ar-SA"/>
          </a:p>
        </p:txBody>
      </p:sp>
    </p:spTree>
    <p:extLst>
      <p:ext uri="{BB962C8B-B14F-4D97-AF65-F5344CB8AC3E}">
        <p14:creationId xmlns:p14="http://schemas.microsoft.com/office/powerpoint/2010/main" val="375290130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303</a:t>
            </a:fld>
            <a:endParaRPr lang="ar-SA"/>
          </a:p>
        </p:txBody>
      </p:sp>
    </p:spTree>
    <p:extLst>
      <p:ext uri="{BB962C8B-B14F-4D97-AF65-F5344CB8AC3E}">
        <p14:creationId xmlns:p14="http://schemas.microsoft.com/office/powerpoint/2010/main" val="279999569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304</a:t>
            </a:fld>
            <a:endParaRPr lang="ar-SA"/>
          </a:p>
        </p:txBody>
      </p:sp>
    </p:spTree>
    <p:extLst>
      <p:ext uri="{BB962C8B-B14F-4D97-AF65-F5344CB8AC3E}">
        <p14:creationId xmlns:p14="http://schemas.microsoft.com/office/powerpoint/2010/main" val="104392783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305</a:t>
            </a:fld>
            <a:endParaRPr lang="ar-SA"/>
          </a:p>
        </p:txBody>
      </p:sp>
    </p:spTree>
    <p:extLst>
      <p:ext uri="{BB962C8B-B14F-4D97-AF65-F5344CB8AC3E}">
        <p14:creationId xmlns:p14="http://schemas.microsoft.com/office/powerpoint/2010/main" val="134065420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306</a:t>
            </a:fld>
            <a:endParaRPr lang="ar-SA"/>
          </a:p>
        </p:txBody>
      </p:sp>
    </p:spTree>
    <p:extLst>
      <p:ext uri="{BB962C8B-B14F-4D97-AF65-F5344CB8AC3E}">
        <p14:creationId xmlns:p14="http://schemas.microsoft.com/office/powerpoint/2010/main" val="5853048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307</a:t>
            </a:fld>
            <a:endParaRPr lang="ar-SA"/>
          </a:p>
        </p:txBody>
      </p:sp>
    </p:spTree>
    <p:extLst>
      <p:ext uri="{BB962C8B-B14F-4D97-AF65-F5344CB8AC3E}">
        <p14:creationId xmlns:p14="http://schemas.microsoft.com/office/powerpoint/2010/main" val="24346880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308</a:t>
            </a:fld>
            <a:endParaRPr lang="ar-SA"/>
          </a:p>
        </p:txBody>
      </p:sp>
    </p:spTree>
    <p:extLst>
      <p:ext uri="{BB962C8B-B14F-4D97-AF65-F5344CB8AC3E}">
        <p14:creationId xmlns:p14="http://schemas.microsoft.com/office/powerpoint/2010/main" val="25446877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309</a:t>
            </a:fld>
            <a:endParaRPr lang="ar-SA"/>
          </a:p>
        </p:txBody>
      </p:sp>
    </p:spTree>
    <p:extLst>
      <p:ext uri="{BB962C8B-B14F-4D97-AF65-F5344CB8AC3E}">
        <p14:creationId xmlns:p14="http://schemas.microsoft.com/office/powerpoint/2010/main" val="151269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175</a:t>
            </a:fld>
            <a:endParaRPr lang="ar-SA"/>
          </a:p>
        </p:txBody>
      </p:sp>
    </p:spTree>
    <p:extLst>
      <p:ext uri="{BB962C8B-B14F-4D97-AF65-F5344CB8AC3E}">
        <p14:creationId xmlns:p14="http://schemas.microsoft.com/office/powerpoint/2010/main" val="351433864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310</a:t>
            </a:fld>
            <a:endParaRPr lang="ar-SA"/>
          </a:p>
        </p:txBody>
      </p:sp>
    </p:spTree>
    <p:extLst>
      <p:ext uri="{BB962C8B-B14F-4D97-AF65-F5344CB8AC3E}">
        <p14:creationId xmlns:p14="http://schemas.microsoft.com/office/powerpoint/2010/main" val="42341657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311</a:t>
            </a:fld>
            <a:endParaRPr lang="ar-SA"/>
          </a:p>
        </p:txBody>
      </p:sp>
    </p:spTree>
    <p:extLst>
      <p:ext uri="{BB962C8B-B14F-4D97-AF65-F5344CB8AC3E}">
        <p14:creationId xmlns:p14="http://schemas.microsoft.com/office/powerpoint/2010/main" val="64569168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312</a:t>
            </a:fld>
            <a:endParaRPr lang="ar-SA"/>
          </a:p>
        </p:txBody>
      </p:sp>
    </p:spTree>
    <p:extLst>
      <p:ext uri="{BB962C8B-B14F-4D97-AF65-F5344CB8AC3E}">
        <p14:creationId xmlns:p14="http://schemas.microsoft.com/office/powerpoint/2010/main" val="367895336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313</a:t>
            </a:fld>
            <a:endParaRPr lang="ar-SA"/>
          </a:p>
        </p:txBody>
      </p:sp>
    </p:spTree>
    <p:extLst>
      <p:ext uri="{BB962C8B-B14F-4D97-AF65-F5344CB8AC3E}">
        <p14:creationId xmlns:p14="http://schemas.microsoft.com/office/powerpoint/2010/main" val="257901647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314</a:t>
            </a:fld>
            <a:endParaRPr lang="ar-SA"/>
          </a:p>
        </p:txBody>
      </p:sp>
    </p:spTree>
    <p:extLst>
      <p:ext uri="{BB962C8B-B14F-4D97-AF65-F5344CB8AC3E}">
        <p14:creationId xmlns:p14="http://schemas.microsoft.com/office/powerpoint/2010/main" val="385209478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315</a:t>
            </a:fld>
            <a:endParaRPr lang="ar-SA"/>
          </a:p>
        </p:txBody>
      </p:sp>
    </p:spTree>
    <p:extLst>
      <p:ext uri="{BB962C8B-B14F-4D97-AF65-F5344CB8AC3E}">
        <p14:creationId xmlns:p14="http://schemas.microsoft.com/office/powerpoint/2010/main" val="9067725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316</a:t>
            </a:fld>
            <a:endParaRPr lang="ar-SA"/>
          </a:p>
        </p:txBody>
      </p:sp>
    </p:spTree>
    <p:extLst>
      <p:ext uri="{BB962C8B-B14F-4D97-AF65-F5344CB8AC3E}">
        <p14:creationId xmlns:p14="http://schemas.microsoft.com/office/powerpoint/2010/main" val="38828289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317</a:t>
            </a:fld>
            <a:endParaRPr lang="ar-SA"/>
          </a:p>
        </p:txBody>
      </p:sp>
    </p:spTree>
    <p:extLst>
      <p:ext uri="{BB962C8B-B14F-4D97-AF65-F5344CB8AC3E}">
        <p14:creationId xmlns:p14="http://schemas.microsoft.com/office/powerpoint/2010/main" val="5942100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318</a:t>
            </a:fld>
            <a:endParaRPr lang="ar-SA"/>
          </a:p>
        </p:txBody>
      </p:sp>
    </p:spTree>
    <p:extLst>
      <p:ext uri="{BB962C8B-B14F-4D97-AF65-F5344CB8AC3E}">
        <p14:creationId xmlns:p14="http://schemas.microsoft.com/office/powerpoint/2010/main" val="421840686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319</a:t>
            </a:fld>
            <a:endParaRPr lang="ar-SA"/>
          </a:p>
        </p:txBody>
      </p:sp>
    </p:spTree>
    <p:extLst>
      <p:ext uri="{BB962C8B-B14F-4D97-AF65-F5344CB8AC3E}">
        <p14:creationId xmlns:p14="http://schemas.microsoft.com/office/powerpoint/2010/main" val="185265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176</a:t>
            </a:fld>
            <a:endParaRPr lang="ar-SA"/>
          </a:p>
        </p:txBody>
      </p:sp>
    </p:spTree>
    <p:extLst>
      <p:ext uri="{BB962C8B-B14F-4D97-AF65-F5344CB8AC3E}">
        <p14:creationId xmlns:p14="http://schemas.microsoft.com/office/powerpoint/2010/main" val="34718151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320</a:t>
            </a:fld>
            <a:endParaRPr lang="ar-SA"/>
          </a:p>
        </p:txBody>
      </p:sp>
    </p:spTree>
    <p:extLst>
      <p:ext uri="{BB962C8B-B14F-4D97-AF65-F5344CB8AC3E}">
        <p14:creationId xmlns:p14="http://schemas.microsoft.com/office/powerpoint/2010/main" val="12587175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321</a:t>
            </a:fld>
            <a:endParaRPr lang="ar-SA"/>
          </a:p>
        </p:txBody>
      </p:sp>
    </p:spTree>
    <p:extLst>
      <p:ext uri="{BB962C8B-B14F-4D97-AF65-F5344CB8AC3E}">
        <p14:creationId xmlns:p14="http://schemas.microsoft.com/office/powerpoint/2010/main" val="77709045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322</a:t>
            </a:fld>
            <a:endParaRPr lang="ar-SA"/>
          </a:p>
        </p:txBody>
      </p:sp>
    </p:spTree>
    <p:extLst>
      <p:ext uri="{BB962C8B-B14F-4D97-AF65-F5344CB8AC3E}">
        <p14:creationId xmlns:p14="http://schemas.microsoft.com/office/powerpoint/2010/main" val="261942167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323</a:t>
            </a:fld>
            <a:endParaRPr lang="ar-SA"/>
          </a:p>
        </p:txBody>
      </p:sp>
    </p:spTree>
    <p:extLst>
      <p:ext uri="{BB962C8B-B14F-4D97-AF65-F5344CB8AC3E}">
        <p14:creationId xmlns:p14="http://schemas.microsoft.com/office/powerpoint/2010/main" val="116470304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324</a:t>
            </a:fld>
            <a:endParaRPr lang="ar-SA"/>
          </a:p>
        </p:txBody>
      </p:sp>
    </p:spTree>
    <p:extLst>
      <p:ext uri="{BB962C8B-B14F-4D97-AF65-F5344CB8AC3E}">
        <p14:creationId xmlns:p14="http://schemas.microsoft.com/office/powerpoint/2010/main" val="42680749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325</a:t>
            </a:fld>
            <a:endParaRPr lang="ar-SA"/>
          </a:p>
        </p:txBody>
      </p:sp>
    </p:spTree>
    <p:extLst>
      <p:ext uri="{BB962C8B-B14F-4D97-AF65-F5344CB8AC3E}">
        <p14:creationId xmlns:p14="http://schemas.microsoft.com/office/powerpoint/2010/main" val="237850350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326</a:t>
            </a:fld>
            <a:endParaRPr lang="ar-SA"/>
          </a:p>
        </p:txBody>
      </p:sp>
    </p:spTree>
    <p:extLst>
      <p:ext uri="{BB962C8B-B14F-4D97-AF65-F5344CB8AC3E}">
        <p14:creationId xmlns:p14="http://schemas.microsoft.com/office/powerpoint/2010/main" val="147174110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327</a:t>
            </a:fld>
            <a:endParaRPr lang="ar-SA"/>
          </a:p>
        </p:txBody>
      </p:sp>
    </p:spTree>
    <p:extLst>
      <p:ext uri="{BB962C8B-B14F-4D97-AF65-F5344CB8AC3E}">
        <p14:creationId xmlns:p14="http://schemas.microsoft.com/office/powerpoint/2010/main" val="340031998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328</a:t>
            </a:fld>
            <a:endParaRPr lang="ar-SA"/>
          </a:p>
        </p:txBody>
      </p:sp>
    </p:spTree>
    <p:extLst>
      <p:ext uri="{BB962C8B-B14F-4D97-AF65-F5344CB8AC3E}">
        <p14:creationId xmlns:p14="http://schemas.microsoft.com/office/powerpoint/2010/main" val="243800572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329</a:t>
            </a:fld>
            <a:endParaRPr lang="ar-SA"/>
          </a:p>
        </p:txBody>
      </p:sp>
    </p:spTree>
    <p:extLst>
      <p:ext uri="{BB962C8B-B14F-4D97-AF65-F5344CB8AC3E}">
        <p14:creationId xmlns:p14="http://schemas.microsoft.com/office/powerpoint/2010/main" val="151491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177</a:t>
            </a:fld>
            <a:endParaRPr lang="ar-SA"/>
          </a:p>
        </p:txBody>
      </p:sp>
    </p:spTree>
    <p:extLst>
      <p:ext uri="{BB962C8B-B14F-4D97-AF65-F5344CB8AC3E}">
        <p14:creationId xmlns:p14="http://schemas.microsoft.com/office/powerpoint/2010/main" val="337391360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330</a:t>
            </a:fld>
            <a:endParaRPr lang="ar-SA"/>
          </a:p>
        </p:txBody>
      </p:sp>
    </p:spTree>
    <p:extLst>
      <p:ext uri="{BB962C8B-B14F-4D97-AF65-F5344CB8AC3E}">
        <p14:creationId xmlns:p14="http://schemas.microsoft.com/office/powerpoint/2010/main" val="120905711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331</a:t>
            </a:fld>
            <a:endParaRPr lang="ar-SA"/>
          </a:p>
        </p:txBody>
      </p:sp>
    </p:spTree>
    <p:extLst>
      <p:ext uri="{BB962C8B-B14F-4D97-AF65-F5344CB8AC3E}">
        <p14:creationId xmlns:p14="http://schemas.microsoft.com/office/powerpoint/2010/main" val="224896448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332</a:t>
            </a:fld>
            <a:endParaRPr lang="ar-SA"/>
          </a:p>
        </p:txBody>
      </p:sp>
    </p:spTree>
    <p:extLst>
      <p:ext uri="{BB962C8B-B14F-4D97-AF65-F5344CB8AC3E}">
        <p14:creationId xmlns:p14="http://schemas.microsoft.com/office/powerpoint/2010/main" val="3935866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333</a:t>
            </a:fld>
            <a:endParaRPr lang="ar-SA"/>
          </a:p>
        </p:txBody>
      </p:sp>
    </p:spTree>
    <p:extLst>
      <p:ext uri="{BB962C8B-B14F-4D97-AF65-F5344CB8AC3E}">
        <p14:creationId xmlns:p14="http://schemas.microsoft.com/office/powerpoint/2010/main" val="133029033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334</a:t>
            </a:fld>
            <a:endParaRPr lang="ar-SA"/>
          </a:p>
        </p:txBody>
      </p:sp>
    </p:spTree>
    <p:extLst>
      <p:ext uri="{BB962C8B-B14F-4D97-AF65-F5344CB8AC3E}">
        <p14:creationId xmlns:p14="http://schemas.microsoft.com/office/powerpoint/2010/main" val="4073400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335</a:t>
            </a:fld>
            <a:endParaRPr lang="ar-SA"/>
          </a:p>
        </p:txBody>
      </p:sp>
    </p:spTree>
    <p:extLst>
      <p:ext uri="{BB962C8B-B14F-4D97-AF65-F5344CB8AC3E}">
        <p14:creationId xmlns:p14="http://schemas.microsoft.com/office/powerpoint/2010/main" val="322697007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336</a:t>
            </a:fld>
            <a:endParaRPr lang="ar-SA"/>
          </a:p>
        </p:txBody>
      </p:sp>
    </p:spTree>
    <p:extLst>
      <p:ext uri="{BB962C8B-B14F-4D97-AF65-F5344CB8AC3E}">
        <p14:creationId xmlns:p14="http://schemas.microsoft.com/office/powerpoint/2010/main" val="3724880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337</a:t>
            </a:fld>
            <a:endParaRPr lang="ar-SA"/>
          </a:p>
        </p:txBody>
      </p:sp>
    </p:spTree>
    <p:extLst>
      <p:ext uri="{BB962C8B-B14F-4D97-AF65-F5344CB8AC3E}">
        <p14:creationId xmlns:p14="http://schemas.microsoft.com/office/powerpoint/2010/main" val="6594348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338</a:t>
            </a:fld>
            <a:endParaRPr lang="ar-SA"/>
          </a:p>
        </p:txBody>
      </p:sp>
    </p:spTree>
    <p:extLst>
      <p:ext uri="{BB962C8B-B14F-4D97-AF65-F5344CB8AC3E}">
        <p14:creationId xmlns:p14="http://schemas.microsoft.com/office/powerpoint/2010/main" val="7460842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339</a:t>
            </a:fld>
            <a:endParaRPr lang="ar-SA"/>
          </a:p>
        </p:txBody>
      </p:sp>
    </p:spTree>
    <p:extLst>
      <p:ext uri="{BB962C8B-B14F-4D97-AF65-F5344CB8AC3E}">
        <p14:creationId xmlns:p14="http://schemas.microsoft.com/office/powerpoint/2010/main" val="96636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178</a:t>
            </a:fld>
            <a:endParaRPr lang="ar-SA"/>
          </a:p>
        </p:txBody>
      </p:sp>
    </p:spTree>
    <p:extLst>
      <p:ext uri="{BB962C8B-B14F-4D97-AF65-F5344CB8AC3E}">
        <p14:creationId xmlns:p14="http://schemas.microsoft.com/office/powerpoint/2010/main" val="182851662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340</a:t>
            </a:fld>
            <a:endParaRPr lang="ar-SA"/>
          </a:p>
        </p:txBody>
      </p:sp>
    </p:spTree>
    <p:extLst>
      <p:ext uri="{BB962C8B-B14F-4D97-AF65-F5344CB8AC3E}">
        <p14:creationId xmlns:p14="http://schemas.microsoft.com/office/powerpoint/2010/main" val="409956993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341</a:t>
            </a:fld>
            <a:endParaRPr lang="ar-SA"/>
          </a:p>
        </p:txBody>
      </p:sp>
    </p:spTree>
    <p:extLst>
      <p:ext uri="{BB962C8B-B14F-4D97-AF65-F5344CB8AC3E}">
        <p14:creationId xmlns:p14="http://schemas.microsoft.com/office/powerpoint/2010/main" val="427779441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342</a:t>
            </a:fld>
            <a:endParaRPr lang="ar-SA"/>
          </a:p>
        </p:txBody>
      </p:sp>
    </p:spTree>
    <p:extLst>
      <p:ext uri="{BB962C8B-B14F-4D97-AF65-F5344CB8AC3E}">
        <p14:creationId xmlns:p14="http://schemas.microsoft.com/office/powerpoint/2010/main" val="29529828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343</a:t>
            </a:fld>
            <a:endParaRPr lang="ar-SA"/>
          </a:p>
        </p:txBody>
      </p:sp>
    </p:spTree>
    <p:extLst>
      <p:ext uri="{BB962C8B-B14F-4D97-AF65-F5344CB8AC3E}">
        <p14:creationId xmlns:p14="http://schemas.microsoft.com/office/powerpoint/2010/main" val="357594786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344</a:t>
            </a:fld>
            <a:endParaRPr lang="ar-SA"/>
          </a:p>
        </p:txBody>
      </p:sp>
    </p:spTree>
    <p:extLst>
      <p:ext uri="{BB962C8B-B14F-4D97-AF65-F5344CB8AC3E}">
        <p14:creationId xmlns:p14="http://schemas.microsoft.com/office/powerpoint/2010/main" val="134036107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345</a:t>
            </a:fld>
            <a:endParaRPr lang="ar-SA"/>
          </a:p>
        </p:txBody>
      </p:sp>
    </p:spTree>
    <p:extLst>
      <p:ext uri="{BB962C8B-B14F-4D97-AF65-F5344CB8AC3E}">
        <p14:creationId xmlns:p14="http://schemas.microsoft.com/office/powerpoint/2010/main" val="10445227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346</a:t>
            </a:fld>
            <a:endParaRPr lang="ar-SA"/>
          </a:p>
        </p:txBody>
      </p:sp>
    </p:spTree>
    <p:extLst>
      <p:ext uri="{BB962C8B-B14F-4D97-AF65-F5344CB8AC3E}">
        <p14:creationId xmlns:p14="http://schemas.microsoft.com/office/powerpoint/2010/main" val="154171513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347</a:t>
            </a:fld>
            <a:endParaRPr lang="ar-SA"/>
          </a:p>
        </p:txBody>
      </p:sp>
    </p:spTree>
    <p:extLst>
      <p:ext uri="{BB962C8B-B14F-4D97-AF65-F5344CB8AC3E}">
        <p14:creationId xmlns:p14="http://schemas.microsoft.com/office/powerpoint/2010/main" val="337974304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348</a:t>
            </a:fld>
            <a:endParaRPr lang="ar-SA"/>
          </a:p>
        </p:txBody>
      </p:sp>
    </p:spTree>
    <p:extLst>
      <p:ext uri="{BB962C8B-B14F-4D97-AF65-F5344CB8AC3E}">
        <p14:creationId xmlns:p14="http://schemas.microsoft.com/office/powerpoint/2010/main" val="256795814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349</a:t>
            </a:fld>
            <a:endParaRPr lang="ar-SA"/>
          </a:p>
        </p:txBody>
      </p:sp>
    </p:spTree>
    <p:extLst>
      <p:ext uri="{BB962C8B-B14F-4D97-AF65-F5344CB8AC3E}">
        <p14:creationId xmlns:p14="http://schemas.microsoft.com/office/powerpoint/2010/main" val="3998228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179</a:t>
            </a:fld>
            <a:endParaRPr lang="ar-SA"/>
          </a:p>
        </p:txBody>
      </p:sp>
    </p:spTree>
    <p:extLst>
      <p:ext uri="{BB962C8B-B14F-4D97-AF65-F5344CB8AC3E}">
        <p14:creationId xmlns:p14="http://schemas.microsoft.com/office/powerpoint/2010/main" val="17828371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350</a:t>
            </a:fld>
            <a:endParaRPr lang="ar-SA"/>
          </a:p>
        </p:txBody>
      </p:sp>
    </p:spTree>
    <p:extLst>
      <p:ext uri="{BB962C8B-B14F-4D97-AF65-F5344CB8AC3E}">
        <p14:creationId xmlns:p14="http://schemas.microsoft.com/office/powerpoint/2010/main" val="32375136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351</a:t>
            </a:fld>
            <a:endParaRPr lang="ar-SA"/>
          </a:p>
        </p:txBody>
      </p:sp>
    </p:spTree>
    <p:extLst>
      <p:ext uri="{BB962C8B-B14F-4D97-AF65-F5344CB8AC3E}">
        <p14:creationId xmlns:p14="http://schemas.microsoft.com/office/powerpoint/2010/main" val="135669669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352</a:t>
            </a:fld>
            <a:endParaRPr lang="ar-SA"/>
          </a:p>
        </p:txBody>
      </p:sp>
    </p:spTree>
    <p:extLst>
      <p:ext uri="{BB962C8B-B14F-4D97-AF65-F5344CB8AC3E}">
        <p14:creationId xmlns:p14="http://schemas.microsoft.com/office/powerpoint/2010/main" val="422272534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353</a:t>
            </a:fld>
            <a:endParaRPr lang="ar-SA"/>
          </a:p>
        </p:txBody>
      </p:sp>
    </p:spTree>
    <p:extLst>
      <p:ext uri="{BB962C8B-B14F-4D97-AF65-F5344CB8AC3E}">
        <p14:creationId xmlns:p14="http://schemas.microsoft.com/office/powerpoint/2010/main" val="339607704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354</a:t>
            </a:fld>
            <a:endParaRPr lang="ar-SA"/>
          </a:p>
        </p:txBody>
      </p:sp>
    </p:spTree>
    <p:extLst>
      <p:ext uri="{BB962C8B-B14F-4D97-AF65-F5344CB8AC3E}">
        <p14:creationId xmlns:p14="http://schemas.microsoft.com/office/powerpoint/2010/main" val="400576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162</a:t>
            </a:fld>
            <a:endParaRPr lang="ar-SA"/>
          </a:p>
        </p:txBody>
      </p:sp>
    </p:spTree>
    <p:extLst>
      <p:ext uri="{BB962C8B-B14F-4D97-AF65-F5344CB8AC3E}">
        <p14:creationId xmlns:p14="http://schemas.microsoft.com/office/powerpoint/2010/main" val="341724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180</a:t>
            </a:fld>
            <a:endParaRPr lang="ar-SA"/>
          </a:p>
        </p:txBody>
      </p:sp>
    </p:spTree>
    <p:extLst>
      <p:ext uri="{BB962C8B-B14F-4D97-AF65-F5344CB8AC3E}">
        <p14:creationId xmlns:p14="http://schemas.microsoft.com/office/powerpoint/2010/main" val="97870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181</a:t>
            </a:fld>
            <a:endParaRPr lang="ar-SA"/>
          </a:p>
        </p:txBody>
      </p:sp>
    </p:spTree>
    <p:extLst>
      <p:ext uri="{BB962C8B-B14F-4D97-AF65-F5344CB8AC3E}">
        <p14:creationId xmlns:p14="http://schemas.microsoft.com/office/powerpoint/2010/main" val="112838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182</a:t>
            </a:fld>
            <a:endParaRPr lang="ar-SA"/>
          </a:p>
        </p:txBody>
      </p:sp>
    </p:spTree>
    <p:extLst>
      <p:ext uri="{BB962C8B-B14F-4D97-AF65-F5344CB8AC3E}">
        <p14:creationId xmlns:p14="http://schemas.microsoft.com/office/powerpoint/2010/main" val="1025468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183</a:t>
            </a:fld>
            <a:endParaRPr lang="ar-SA"/>
          </a:p>
        </p:txBody>
      </p:sp>
    </p:spTree>
    <p:extLst>
      <p:ext uri="{BB962C8B-B14F-4D97-AF65-F5344CB8AC3E}">
        <p14:creationId xmlns:p14="http://schemas.microsoft.com/office/powerpoint/2010/main" val="127085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184</a:t>
            </a:fld>
            <a:endParaRPr lang="ar-SA"/>
          </a:p>
        </p:txBody>
      </p:sp>
    </p:spTree>
    <p:extLst>
      <p:ext uri="{BB962C8B-B14F-4D97-AF65-F5344CB8AC3E}">
        <p14:creationId xmlns:p14="http://schemas.microsoft.com/office/powerpoint/2010/main" val="3727743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185</a:t>
            </a:fld>
            <a:endParaRPr lang="ar-SA"/>
          </a:p>
        </p:txBody>
      </p:sp>
    </p:spTree>
    <p:extLst>
      <p:ext uri="{BB962C8B-B14F-4D97-AF65-F5344CB8AC3E}">
        <p14:creationId xmlns:p14="http://schemas.microsoft.com/office/powerpoint/2010/main" val="72079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186</a:t>
            </a:fld>
            <a:endParaRPr lang="ar-SA"/>
          </a:p>
        </p:txBody>
      </p:sp>
    </p:spTree>
    <p:extLst>
      <p:ext uri="{BB962C8B-B14F-4D97-AF65-F5344CB8AC3E}">
        <p14:creationId xmlns:p14="http://schemas.microsoft.com/office/powerpoint/2010/main" val="2279870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187</a:t>
            </a:fld>
            <a:endParaRPr lang="ar-SA"/>
          </a:p>
        </p:txBody>
      </p:sp>
    </p:spTree>
    <p:extLst>
      <p:ext uri="{BB962C8B-B14F-4D97-AF65-F5344CB8AC3E}">
        <p14:creationId xmlns:p14="http://schemas.microsoft.com/office/powerpoint/2010/main" val="2601035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188</a:t>
            </a:fld>
            <a:endParaRPr lang="ar-SA"/>
          </a:p>
        </p:txBody>
      </p:sp>
    </p:spTree>
    <p:extLst>
      <p:ext uri="{BB962C8B-B14F-4D97-AF65-F5344CB8AC3E}">
        <p14:creationId xmlns:p14="http://schemas.microsoft.com/office/powerpoint/2010/main" val="3050390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189</a:t>
            </a:fld>
            <a:endParaRPr lang="ar-SA"/>
          </a:p>
        </p:txBody>
      </p:sp>
    </p:spTree>
    <p:extLst>
      <p:ext uri="{BB962C8B-B14F-4D97-AF65-F5344CB8AC3E}">
        <p14:creationId xmlns:p14="http://schemas.microsoft.com/office/powerpoint/2010/main" val="185468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163</a:t>
            </a:fld>
            <a:endParaRPr lang="ar-SA"/>
          </a:p>
        </p:txBody>
      </p:sp>
    </p:spTree>
    <p:extLst>
      <p:ext uri="{BB962C8B-B14F-4D97-AF65-F5344CB8AC3E}">
        <p14:creationId xmlns:p14="http://schemas.microsoft.com/office/powerpoint/2010/main" val="3872412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190</a:t>
            </a:fld>
            <a:endParaRPr lang="ar-SA"/>
          </a:p>
        </p:txBody>
      </p:sp>
    </p:spTree>
    <p:extLst>
      <p:ext uri="{BB962C8B-B14F-4D97-AF65-F5344CB8AC3E}">
        <p14:creationId xmlns:p14="http://schemas.microsoft.com/office/powerpoint/2010/main" val="1650670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191</a:t>
            </a:fld>
            <a:endParaRPr lang="ar-SA"/>
          </a:p>
        </p:txBody>
      </p:sp>
    </p:spTree>
    <p:extLst>
      <p:ext uri="{BB962C8B-B14F-4D97-AF65-F5344CB8AC3E}">
        <p14:creationId xmlns:p14="http://schemas.microsoft.com/office/powerpoint/2010/main" val="1155146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192</a:t>
            </a:fld>
            <a:endParaRPr lang="ar-SA"/>
          </a:p>
        </p:txBody>
      </p:sp>
    </p:spTree>
    <p:extLst>
      <p:ext uri="{BB962C8B-B14F-4D97-AF65-F5344CB8AC3E}">
        <p14:creationId xmlns:p14="http://schemas.microsoft.com/office/powerpoint/2010/main" val="143391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193</a:t>
            </a:fld>
            <a:endParaRPr lang="ar-SA"/>
          </a:p>
        </p:txBody>
      </p:sp>
    </p:spTree>
    <p:extLst>
      <p:ext uri="{BB962C8B-B14F-4D97-AF65-F5344CB8AC3E}">
        <p14:creationId xmlns:p14="http://schemas.microsoft.com/office/powerpoint/2010/main" val="1963463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194</a:t>
            </a:fld>
            <a:endParaRPr lang="ar-SA"/>
          </a:p>
        </p:txBody>
      </p:sp>
    </p:spTree>
    <p:extLst>
      <p:ext uri="{BB962C8B-B14F-4D97-AF65-F5344CB8AC3E}">
        <p14:creationId xmlns:p14="http://schemas.microsoft.com/office/powerpoint/2010/main" val="1398928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195</a:t>
            </a:fld>
            <a:endParaRPr lang="ar-SA"/>
          </a:p>
        </p:txBody>
      </p:sp>
    </p:spTree>
    <p:extLst>
      <p:ext uri="{BB962C8B-B14F-4D97-AF65-F5344CB8AC3E}">
        <p14:creationId xmlns:p14="http://schemas.microsoft.com/office/powerpoint/2010/main" val="421681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196</a:t>
            </a:fld>
            <a:endParaRPr lang="ar-SA"/>
          </a:p>
        </p:txBody>
      </p:sp>
    </p:spTree>
    <p:extLst>
      <p:ext uri="{BB962C8B-B14F-4D97-AF65-F5344CB8AC3E}">
        <p14:creationId xmlns:p14="http://schemas.microsoft.com/office/powerpoint/2010/main" val="10154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197</a:t>
            </a:fld>
            <a:endParaRPr lang="ar-SA"/>
          </a:p>
        </p:txBody>
      </p:sp>
    </p:spTree>
    <p:extLst>
      <p:ext uri="{BB962C8B-B14F-4D97-AF65-F5344CB8AC3E}">
        <p14:creationId xmlns:p14="http://schemas.microsoft.com/office/powerpoint/2010/main" val="2657726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198</a:t>
            </a:fld>
            <a:endParaRPr lang="ar-SA"/>
          </a:p>
        </p:txBody>
      </p:sp>
    </p:spTree>
    <p:extLst>
      <p:ext uri="{BB962C8B-B14F-4D97-AF65-F5344CB8AC3E}">
        <p14:creationId xmlns:p14="http://schemas.microsoft.com/office/powerpoint/2010/main" val="1418815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199</a:t>
            </a:fld>
            <a:endParaRPr lang="ar-SA"/>
          </a:p>
        </p:txBody>
      </p:sp>
    </p:spTree>
    <p:extLst>
      <p:ext uri="{BB962C8B-B14F-4D97-AF65-F5344CB8AC3E}">
        <p14:creationId xmlns:p14="http://schemas.microsoft.com/office/powerpoint/2010/main" val="374670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164</a:t>
            </a:fld>
            <a:endParaRPr lang="ar-SA"/>
          </a:p>
        </p:txBody>
      </p:sp>
    </p:spTree>
    <p:extLst>
      <p:ext uri="{BB962C8B-B14F-4D97-AF65-F5344CB8AC3E}">
        <p14:creationId xmlns:p14="http://schemas.microsoft.com/office/powerpoint/2010/main" val="3947959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200</a:t>
            </a:fld>
            <a:endParaRPr lang="ar-SA"/>
          </a:p>
        </p:txBody>
      </p:sp>
    </p:spTree>
    <p:extLst>
      <p:ext uri="{BB962C8B-B14F-4D97-AF65-F5344CB8AC3E}">
        <p14:creationId xmlns:p14="http://schemas.microsoft.com/office/powerpoint/2010/main" val="2519899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201</a:t>
            </a:fld>
            <a:endParaRPr lang="ar-SA"/>
          </a:p>
        </p:txBody>
      </p:sp>
    </p:spTree>
    <p:extLst>
      <p:ext uri="{BB962C8B-B14F-4D97-AF65-F5344CB8AC3E}">
        <p14:creationId xmlns:p14="http://schemas.microsoft.com/office/powerpoint/2010/main" val="3997381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202</a:t>
            </a:fld>
            <a:endParaRPr lang="ar-SA"/>
          </a:p>
        </p:txBody>
      </p:sp>
    </p:spTree>
    <p:extLst>
      <p:ext uri="{BB962C8B-B14F-4D97-AF65-F5344CB8AC3E}">
        <p14:creationId xmlns:p14="http://schemas.microsoft.com/office/powerpoint/2010/main" val="3323764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203</a:t>
            </a:fld>
            <a:endParaRPr lang="ar-SA"/>
          </a:p>
        </p:txBody>
      </p:sp>
    </p:spTree>
    <p:extLst>
      <p:ext uri="{BB962C8B-B14F-4D97-AF65-F5344CB8AC3E}">
        <p14:creationId xmlns:p14="http://schemas.microsoft.com/office/powerpoint/2010/main" val="663461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204</a:t>
            </a:fld>
            <a:endParaRPr lang="ar-SA"/>
          </a:p>
        </p:txBody>
      </p:sp>
    </p:spTree>
    <p:extLst>
      <p:ext uri="{BB962C8B-B14F-4D97-AF65-F5344CB8AC3E}">
        <p14:creationId xmlns:p14="http://schemas.microsoft.com/office/powerpoint/2010/main" val="3372499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205</a:t>
            </a:fld>
            <a:endParaRPr lang="ar-SA"/>
          </a:p>
        </p:txBody>
      </p:sp>
    </p:spTree>
    <p:extLst>
      <p:ext uri="{BB962C8B-B14F-4D97-AF65-F5344CB8AC3E}">
        <p14:creationId xmlns:p14="http://schemas.microsoft.com/office/powerpoint/2010/main" val="2895124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206</a:t>
            </a:fld>
            <a:endParaRPr lang="ar-SA"/>
          </a:p>
        </p:txBody>
      </p:sp>
    </p:spTree>
    <p:extLst>
      <p:ext uri="{BB962C8B-B14F-4D97-AF65-F5344CB8AC3E}">
        <p14:creationId xmlns:p14="http://schemas.microsoft.com/office/powerpoint/2010/main" val="1489737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207</a:t>
            </a:fld>
            <a:endParaRPr lang="ar-SA"/>
          </a:p>
        </p:txBody>
      </p:sp>
    </p:spTree>
    <p:extLst>
      <p:ext uri="{BB962C8B-B14F-4D97-AF65-F5344CB8AC3E}">
        <p14:creationId xmlns:p14="http://schemas.microsoft.com/office/powerpoint/2010/main" val="236104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208</a:t>
            </a:fld>
            <a:endParaRPr lang="ar-SA"/>
          </a:p>
        </p:txBody>
      </p:sp>
    </p:spTree>
    <p:extLst>
      <p:ext uri="{BB962C8B-B14F-4D97-AF65-F5344CB8AC3E}">
        <p14:creationId xmlns:p14="http://schemas.microsoft.com/office/powerpoint/2010/main" val="3545709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209</a:t>
            </a:fld>
            <a:endParaRPr lang="ar-SA"/>
          </a:p>
        </p:txBody>
      </p:sp>
    </p:spTree>
    <p:extLst>
      <p:ext uri="{BB962C8B-B14F-4D97-AF65-F5344CB8AC3E}">
        <p14:creationId xmlns:p14="http://schemas.microsoft.com/office/powerpoint/2010/main" val="288486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165</a:t>
            </a:fld>
            <a:endParaRPr lang="ar-SA"/>
          </a:p>
        </p:txBody>
      </p:sp>
    </p:spTree>
    <p:extLst>
      <p:ext uri="{BB962C8B-B14F-4D97-AF65-F5344CB8AC3E}">
        <p14:creationId xmlns:p14="http://schemas.microsoft.com/office/powerpoint/2010/main" val="4263153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210</a:t>
            </a:fld>
            <a:endParaRPr lang="ar-SA"/>
          </a:p>
        </p:txBody>
      </p:sp>
    </p:spTree>
    <p:extLst>
      <p:ext uri="{BB962C8B-B14F-4D97-AF65-F5344CB8AC3E}">
        <p14:creationId xmlns:p14="http://schemas.microsoft.com/office/powerpoint/2010/main" val="2059128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211</a:t>
            </a:fld>
            <a:endParaRPr lang="ar-SA"/>
          </a:p>
        </p:txBody>
      </p:sp>
    </p:spTree>
    <p:extLst>
      <p:ext uri="{BB962C8B-B14F-4D97-AF65-F5344CB8AC3E}">
        <p14:creationId xmlns:p14="http://schemas.microsoft.com/office/powerpoint/2010/main" val="4044455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212</a:t>
            </a:fld>
            <a:endParaRPr lang="ar-SA"/>
          </a:p>
        </p:txBody>
      </p:sp>
    </p:spTree>
    <p:extLst>
      <p:ext uri="{BB962C8B-B14F-4D97-AF65-F5344CB8AC3E}">
        <p14:creationId xmlns:p14="http://schemas.microsoft.com/office/powerpoint/2010/main" val="2527418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213</a:t>
            </a:fld>
            <a:endParaRPr lang="ar-SA"/>
          </a:p>
        </p:txBody>
      </p:sp>
    </p:spTree>
    <p:extLst>
      <p:ext uri="{BB962C8B-B14F-4D97-AF65-F5344CB8AC3E}">
        <p14:creationId xmlns:p14="http://schemas.microsoft.com/office/powerpoint/2010/main" val="2905156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214</a:t>
            </a:fld>
            <a:endParaRPr lang="ar-SA"/>
          </a:p>
        </p:txBody>
      </p:sp>
    </p:spTree>
    <p:extLst>
      <p:ext uri="{BB962C8B-B14F-4D97-AF65-F5344CB8AC3E}">
        <p14:creationId xmlns:p14="http://schemas.microsoft.com/office/powerpoint/2010/main" val="4263721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215</a:t>
            </a:fld>
            <a:endParaRPr lang="ar-SA"/>
          </a:p>
        </p:txBody>
      </p:sp>
    </p:spTree>
    <p:extLst>
      <p:ext uri="{BB962C8B-B14F-4D97-AF65-F5344CB8AC3E}">
        <p14:creationId xmlns:p14="http://schemas.microsoft.com/office/powerpoint/2010/main" val="968519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216</a:t>
            </a:fld>
            <a:endParaRPr lang="ar-SA"/>
          </a:p>
        </p:txBody>
      </p:sp>
    </p:spTree>
    <p:extLst>
      <p:ext uri="{BB962C8B-B14F-4D97-AF65-F5344CB8AC3E}">
        <p14:creationId xmlns:p14="http://schemas.microsoft.com/office/powerpoint/2010/main" val="1633324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217</a:t>
            </a:fld>
            <a:endParaRPr lang="ar-SA"/>
          </a:p>
        </p:txBody>
      </p:sp>
    </p:spTree>
    <p:extLst>
      <p:ext uri="{BB962C8B-B14F-4D97-AF65-F5344CB8AC3E}">
        <p14:creationId xmlns:p14="http://schemas.microsoft.com/office/powerpoint/2010/main" val="3804783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218</a:t>
            </a:fld>
            <a:endParaRPr lang="ar-SA"/>
          </a:p>
        </p:txBody>
      </p:sp>
    </p:spTree>
    <p:extLst>
      <p:ext uri="{BB962C8B-B14F-4D97-AF65-F5344CB8AC3E}">
        <p14:creationId xmlns:p14="http://schemas.microsoft.com/office/powerpoint/2010/main" val="1858908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219</a:t>
            </a:fld>
            <a:endParaRPr lang="ar-SA"/>
          </a:p>
        </p:txBody>
      </p:sp>
    </p:spTree>
    <p:extLst>
      <p:ext uri="{BB962C8B-B14F-4D97-AF65-F5344CB8AC3E}">
        <p14:creationId xmlns:p14="http://schemas.microsoft.com/office/powerpoint/2010/main" val="404202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166</a:t>
            </a:fld>
            <a:endParaRPr lang="ar-SA"/>
          </a:p>
        </p:txBody>
      </p:sp>
    </p:spTree>
    <p:extLst>
      <p:ext uri="{BB962C8B-B14F-4D97-AF65-F5344CB8AC3E}">
        <p14:creationId xmlns:p14="http://schemas.microsoft.com/office/powerpoint/2010/main" val="1586585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220</a:t>
            </a:fld>
            <a:endParaRPr lang="ar-SA"/>
          </a:p>
        </p:txBody>
      </p:sp>
    </p:spTree>
    <p:extLst>
      <p:ext uri="{BB962C8B-B14F-4D97-AF65-F5344CB8AC3E}">
        <p14:creationId xmlns:p14="http://schemas.microsoft.com/office/powerpoint/2010/main" val="284373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221</a:t>
            </a:fld>
            <a:endParaRPr lang="ar-SA"/>
          </a:p>
        </p:txBody>
      </p:sp>
    </p:spTree>
    <p:extLst>
      <p:ext uri="{BB962C8B-B14F-4D97-AF65-F5344CB8AC3E}">
        <p14:creationId xmlns:p14="http://schemas.microsoft.com/office/powerpoint/2010/main" val="726231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222</a:t>
            </a:fld>
            <a:endParaRPr lang="ar-SA"/>
          </a:p>
        </p:txBody>
      </p:sp>
    </p:spTree>
    <p:extLst>
      <p:ext uri="{BB962C8B-B14F-4D97-AF65-F5344CB8AC3E}">
        <p14:creationId xmlns:p14="http://schemas.microsoft.com/office/powerpoint/2010/main" val="4550658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223</a:t>
            </a:fld>
            <a:endParaRPr lang="ar-SA"/>
          </a:p>
        </p:txBody>
      </p:sp>
    </p:spTree>
    <p:extLst>
      <p:ext uri="{BB962C8B-B14F-4D97-AF65-F5344CB8AC3E}">
        <p14:creationId xmlns:p14="http://schemas.microsoft.com/office/powerpoint/2010/main" val="36796400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224</a:t>
            </a:fld>
            <a:endParaRPr lang="ar-SA"/>
          </a:p>
        </p:txBody>
      </p:sp>
    </p:spTree>
    <p:extLst>
      <p:ext uri="{BB962C8B-B14F-4D97-AF65-F5344CB8AC3E}">
        <p14:creationId xmlns:p14="http://schemas.microsoft.com/office/powerpoint/2010/main" val="30463569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225</a:t>
            </a:fld>
            <a:endParaRPr lang="ar-SA"/>
          </a:p>
        </p:txBody>
      </p:sp>
    </p:spTree>
    <p:extLst>
      <p:ext uri="{BB962C8B-B14F-4D97-AF65-F5344CB8AC3E}">
        <p14:creationId xmlns:p14="http://schemas.microsoft.com/office/powerpoint/2010/main" val="1130854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226</a:t>
            </a:fld>
            <a:endParaRPr lang="ar-SA"/>
          </a:p>
        </p:txBody>
      </p:sp>
    </p:spTree>
    <p:extLst>
      <p:ext uri="{BB962C8B-B14F-4D97-AF65-F5344CB8AC3E}">
        <p14:creationId xmlns:p14="http://schemas.microsoft.com/office/powerpoint/2010/main" val="42662598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227</a:t>
            </a:fld>
            <a:endParaRPr lang="ar-SA"/>
          </a:p>
        </p:txBody>
      </p:sp>
    </p:spTree>
    <p:extLst>
      <p:ext uri="{BB962C8B-B14F-4D97-AF65-F5344CB8AC3E}">
        <p14:creationId xmlns:p14="http://schemas.microsoft.com/office/powerpoint/2010/main" val="14880625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228</a:t>
            </a:fld>
            <a:endParaRPr lang="ar-SA"/>
          </a:p>
        </p:txBody>
      </p:sp>
    </p:spTree>
    <p:extLst>
      <p:ext uri="{BB962C8B-B14F-4D97-AF65-F5344CB8AC3E}">
        <p14:creationId xmlns:p14="http://schemas.microsoft.com/office/powerpoint/2010/main" val="226428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229</a:t>
            </a:fld>
            <a:endParaRPr lang="ar-SA"/>
          </a:p>
        </p:txBody>
      </p:sp>
    </p:spTree>
    <p:extLst>
      <p:ext uri="{BB962C8B-B14F-4D97-AF65-F5344CB8AC3E}">
        <p14:creationId xmlns:p14="http://schemas.microsoft.com/office/powerpoint/2010/main" val="205751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167</a:t>
            </a:fld>
            <a:endParaRPr lang="ar-SA"/>
          </a:p>
        </p:txBody>
      </p:sp>
    </p:spTree>
    <p:extLst>
      <p:ext uri="{BB962C8B-B14F-4D97-AF65-F5344CB8AC3E}">
        <p14:creationId xmlns:p14="http://schemas.microsoft.com/office/powerpoint/2010/main" val="24178989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230</a:t>
            </a:fld>
            <a:endParaRPr lang="ar-SA"/>
          </a:p>
        </p:txBody>
      </p:sp>
    </p:spTree>
    <p:extLst>
      <p:ext uri="{BB962C8B-B14F-4D97-AF65-F5344CB8AC3E}">
        <p14:creationId xmlns:p14="http://schemas.microsoft.com/office/powerpoint/2010/main" val="12781147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231</a:t>
            </a:fld>
            <a:endParaRPr lang="ar-SA"/>
          </a:p>
        </p:txBody>
      </p:sp>
    </p:spTree>
    <p:extLst>
      <p:ext uri="{BB962C8B-B14F-4D97-AF65-F5344CB8AC3E}">
        <p14:creationId xmlns:p14="http://schemas.microsoft.com/office/powerpoint/2010/main" val="691231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232</a:t>
            </a:fld>
            <a:endParaRPr lang="ar-SA"/>
          </a:p>
        </p:txBody>
      </p:sp>
    </p:spTree>
    <p:extLst>
      <p:ext uri="{BB962C8B-B14F-4D97-AF65-F5344CB8AC3E}">
        <p14:creationId xmlns:p14="http://schemas.microsoft.com/office/powerpoint/2010/main" val="33549202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233</a:t>
            </a:fld>
            <a:endParaRPr lang="ar-SA"/>
          </a:p>
        </p:txBody>
      </p:sp>
    </p:spTree>
    <p:extLst>
      <p:ext uri="{BB962C8B-B14F-4D97-AF65-F5344CB8AC3E}">
        <p14:creationId xmlns:p14="http://schemas.microsoft.com/office/powerpoint/2010/main" val="29192384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234</a:t>
            </a:fld>
            <a:endParaRPr lang="ar-SA"/>
          </a:p>
        </p:txBody>
      </p:sp>
    </p:spTree>
    <p:extLst>
      <p:ext uri="{BB962C8B-B14F-4D97-AF65-F5344CB8AC3E}">
        <p14:creationId xmlns:p14="http://schemas.microsoft.com/office/powerpoint/2010/main" val="32372921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235</a:t>
            </a:fld>
            <a:endParaRPr lang="ar-SA"/>
          </a:p>
        </p:txBody>
      </p:sp>
    </p:spTree>
    <p:extLst>
      <p:ext uri="{BB962C8B-B14F-4D97-AF65-F5344CB8AC3E}">
        <p14:creationId xmlns:p14="http://schemas.microsoft.com/office/powerpoint/2010/main" val="8659339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236</a:t>
            </a:fld>
            <a:endParaRPr lang="ar-SA"/>
          </a:p>
        </p:txBody>
      </p:sp>
    </p:spTree>
    <p:extLst>
      <p:ext uri="{BB962C8B-B14F-4D97-AF65-F5344CB8AC3E}">
        <p14:creationId xmlns:p14="http://schemas.microsoft.com/office/powerpoint/2010/main" val="469830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237</a:t>
            </a:fld>
            <a:endParaRPr lang="ar-SA"/>
          </a:p>
        </p:txBody>
      </p:sp>
    </p:spTree>
    <p:extLst>
      <p:ext uri="{BB962C8B-B14F-4D97-AF65-F5344CB8AC3E}">
        <p14:creationId xmlns:p14="http://schemas.microsoft.com/office/powerpoint/2010/main" val="18205136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238</a:t>
            </a:fld>
            <a:endParaRPr lang="ar-SA"/>
          </a:p>
        </p:txBody>
      </p:sp>
    </p:spTree>
    <p:extLst>
      <p:ext uri="{BB962C8B-B14F-4D97-AF65-F5344CB8AC3E}">
        <p14:creationId xmlns:p14="http://schemas.microsoft.com/office/powerpoint/2010/main" val="8223405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239</a:t>
            </a:fld>
            <a:endParaRPr lang="ar-SA"/>
          </a:p>
        </p:txBody>
      </p:sp>
    </p:spTree>
    <p:extLst>
      <p:ext uri="{BB962C8B-B14F-4D97-AF65-F5344CB8AC3E}">
        <p14:creationId xmlns:p14="http://schemas.microsoft.com/office/powerpoint/2010/main" val="245888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168</a:t>
            </a:fld>
            <a:endParaRPr lang="ar-SA"/>
          </a:p>
        </p:txBody>
      </p:sp>
    </p:spTree>
    <p:extLst>
      <p:ext uri="{BB962C8B-B14F-4D97-AF65-F5344CB8AC3E}">
        <p14:creationId xmlns:p14="http://schemas.microsoft.com/office/powerpoint/2010/main" val="26620262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240</a:t>
            </a:fld>
            <a:endParaRPr lang="ar-SA"/>
          </a:p>
        </p:txBody>
      </p:sp>
    </p:spTree>
    <p:extLst>
      <p:ext uri="{BB962C8B-B14F-4D97-AF65-F5344CB8AC3E}">
        <p14:creationId xmlns:p14="http://schemas.microsoft.com/office/powerpoint/2010/main" val="21296468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241</a:t>
            </a:fld>
            <a:endParaRPr lang="ar-SA"/>
          </a:p>
        </p:txBody>
      </p:sp>
    </p:spTree>
    <p:extLst>
      <p:ext uri="{BB962C8B-B14F-4D97-AF65-F5344CB8AC3E}">
        <p14:creationId xmlns:p14="http://schemas.microsoft.com/office/powerpoint/2010/main" val="26924932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242</a:t>
            </a:fld>
            <a:endParaRPr lang="ar-SA"/>
          </a:p>
        </p:txBody>
      </p:sp>
    </p:spTree>
    <p:extLst>
      <p:ext uri="{BB962C8B-B14F-4D97-AF65-F5344CB8AC3E}">
        <p14:creationId xmlns:p14="http://schemas.microsoft.com/office/powerpoint/2010/main" val="2083677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243</a:t>
            </a:fld>
            <a:endParaRPr lang="ar-SA"/>
          </a:p>
        </p:txBody>
      </p:sp>
    </p:spTree>
    <p:extLst>
      <p:ext uri="{BB962C8B-B14F-4D97-AF65-F5344CB8AC3E}">
        <p14:creationId xmlns:p14="http://schemas.microsoft.com/office/powerpoint/2010/main" val="4421290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244</a:t>
            </a:fld>
            <a:endParaRPr lang="ar-SA"/>
          </a:p>
        </p:txBody>
      </p:sp>
    </p:spTree>
    <p:extLst>
      <p:ext uri="{BB962C8B-B14F-4D97-AF65-F5344CB8AC3E}">
        <p14:creationId xmlns:p14="http://schemas.microsoft.com/office/powerpoint/2010/main" val="42432459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245</a:t>
            </a:fld>
            <a:endParaRPr lang="ar-SA"/>
          </a:p>
        </p:txBody>
      </p:sp>
    </p:spTree>
    <p:extLst>
      <p:ext uri="{BB962C8B-B14F-4D97-AF65-F5344CB8AC3E}">
        <p14:creationId xmlns:p14="http://schemas.microsoft.com/office/powerpoint/2010/main" val="35657807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246</a:t>
            </a:fld>
            <a:endParaRPr lang="ar-SA"/>
          </a:p>
        </p:txBody>
      </p:sp>
    </p:spTree>
    <p:extLst>
      <p:ext uri="{BB962C8B-B14F-4D97-AF65-F5344CB8AC3E}">
        <p14:creationId xmlns:p14="http://schemas.microsoft.com/office/powerpoint/2010/main" val="17230948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247</a:t>
            </a:fld>
            <a:endParaRPr lang="ar-SA"/>
          </a:p>
        </p:txBody>
      </p:sp>
    </p:spTree>
    <p:extLst>
      <p:ext uri="{BB962C8B-B14F-4D97-AF65-F5344CB8AC3E}">
        <p14:creationId xmlns:p14="http://schemas.microsoft.com/office/powerpoint/2010/main" val="38351798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248</a:t>
            </a:fld>
            <a:endParaRPr lang="ar-SA"/>
          </a:p>
        </p:txBody>
      </p:sp>
    </p:spTree>
    <p:extLst>
      <p:ext uri="{BB962C8B-B14F-4D97-AF65-F5344CB8AC3E}">
        <p14:creationId xmlns:p14="http://schemas.microsoft.com/office/powerpoint/2010/main" val="8980564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249</a:t>
            </a:fld>
            <a:endParaRPr lang="ar-SA"/>
          </a:p>
        </p:txBody>
      </p:sp>
    </p:spTree>
    <p:extLst>
      <p:ext uri="{BB962C8B-B14F-4D97-AF65-F5344CB8AC3E}">
        <p14:creationId xmlns:p14="http://schemas.microsoft.com/office/powerpoint/2010/main" val="156684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169</a:t>
            </a:fld>
            <a:endParaRPr lang="ar-SA"/>
          </a:p>
        </p:txBody>
      </p:sp>
    </p:spTree>
    <p:extLst>
      <p:ext uri="{BB962C8B-B14F-4D97-AF65-F5344CB8AC3E}">
        <p14:creationId xmlns:p14="http://schemas.microsoft.com/office/powerpoint/2010/main" val="26854035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250</a:t>
            </a:fld>
            <a:endParaRPr lang="ar-SA"/>
          </a:p>
        </p:txBody>
      </p:sp>
    </p:spTree>
    <p:extLst>
      <p:ext uri="{BB962C8B-B14F-4D97-AF65-F5344CB8AC3E}">
        <p14:creationId xmlns:p14="http://schemas.microsoft.com/office/powerpoint/2010/main" val="4701372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251</a:t>
            </a:fld>
            <a:endParaRPr lang="ar-SA"/>
          </a:p>
        </p:txBody>
      </p:sp>
    </p:spTree>
    <p:extLst>
      <p:ext uri="{BB962C8B-B14F-4D97-AF65-F5344CB8AC3E}">
        <p14:creationId xmlns:p14="http://schemas.microsoft.com/office/powerpoint/2010/main" val="31017657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252</a:t>
            </a:fld>
            <a:endParaRPr lang="ar-SA"/>
          </a:p>
        </p:txBody>
      </p:sp>
    </p:spTree>
    <p:extLst>
      <p:ext uri="{BB962C8B-B14F-4D97-AF65-F5344CB8AC3E}">
        <p14:creationId xmlns:p14="http://schemas.microsoft.com/office/powerpoint/2010/main" val="35829839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253</a:t>
            </a:fld>
            <a:endParaRPr lang="ar-SA"/>
          </a:p>
        </p:txBody>
      </p:sp>
    </p:spTree>
    <p:extLst>
      <p:ext uri="{BB962C8B-B14F-4D97-AF65-F5344CB8AC3E}">
        <p14:creationId xmlns:p14="http://schemas.microsoft.com/office/powerpoint/2010/main" val="27875859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254</a:t>
            </a:fld>
            <a:endParaRPr lang="ar-SA"/>
          </a:p>
        </p:txBody>
      </p:sp>
    </p:spTree>
    <p:extLst>
      <p:ext uri="{BB962C8B-B14F-4D97-AF65-F5344CB8AC3E}">
        <p14:creationId xmlns:p14="http://schemas.microsoft.com/office/powerpoint/2010/main" val="41726079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255</a:t>
            </a:fld>
            <a:endParaRPr lang="ar-SA"/>
          </a:p>
        </p:txBody>
      </p:sp>
    </p:spTree>
    <p:extLst>
      <p:ext uri="{BB962C8B-B14F-4D97-AF65-F5344CB8AC3E}">
        <p14:creationId xmlns:p14="http://schemas.microsoft.com/office/powerpoint/2010/main" val="25133364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256</a:t>
            </a:fld>
            <a:endParaRPr lang="ar-SA"/>
          </a:p>
        </p:txBody>
      </p:sp>
    </p:spTree>
    <p:extLst>
      <p:ext uri="{BB962C8B-B14F-4D97-AF65-F5344CB8AC3E}">
        <p14:creationId xmlns:p14="http://schemas.microsoft.com/office/powerpoint/2010/main" val="35757265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257</a:t>
            </a:fld>
            <a:endParaRPr lang="ar-SA"/>
          </a:p>
        </p:txBody>
      </p:sp>
    </p:spTree>
    <p:extLst>
      <p:ext uri="{BB962C8B-B14F-4D97-AF65-F5344CB8AC3E}">
        <p14:creationId xmlns:p14="http://schemas.microsoft.com/office/powerpoint/2010/main" val="20789856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258</a:t>
            </a:fld>
            <a:endParaRPr lang="ar-SA"/>
          </a:p>
        </p:txBody>
      </p:sp>
    </p:spTree>
    <p:extLst>
      <p:ext uri="{BB962C8B-B14F-4D97-AF65-F5344CB8AC3E}">
        <p14:creationId xmlns:p14="http://schemas.microsoft.com/office/powerpoint/2010/main" val="28709421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6E220FA-965D-4A0C-92CD-03D286089C40}" type="slidenum">
              <a:rPr lang="ar-SA" smtClean="0"/>
              <a:t>259</a:t>
            </a:fld>
            <a:endParaRPr lang="ar-SA"/>
          </a:p>
        </p:txBody>
      </p:sp>
    </p:spTree>
    <p:extLst>
      <p:ext uri="{BB962C8B-B14F-4D97-AF65-F5344CB8AC3E}">
        <p14:creationId xmlns:p14="http://schemas.microsoft.com/office/powerpoint/2010/main" val="269837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9D66365-0FA1-41B2-A714-815B005A3668}" type="datetimeFigureOut">
              <a:rPr lang="ar-SA" smtClean="0"/>
              <a:pPr/>
              <a:t>12/19/1445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1557841-42C8-4289-A6E7-1AA36940232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D66365-0FA1-41B2-A714-815B005A3668}" type="datetimeFigureOut">
              <a:rPr lang="ar-SA" smtClean="0"/>
              <a:pPr/>
              <a:t>12/19/1445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1557841-42C8-4289-A6E7-1AA36940232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7" name="مربع نص 16"/>
          <p:cNvSpPr txBox="1"/>
          <p:nvPr/>
        </p:nvSpPr>
        <p:spPr>
          <a:xfrm>
            <a:off x="228600" y="1541132"/>
            <a:ext cx="7067962" cy="1323439"/>
          </a:xfrm>
          <a:prstGeom prst="rect">
            <a:avLst/>
          </a:prstGeom>
          <a:noFill/>
        </p:spPr>
        <p:txBody>
          <a:bodyPr wrap="none" rtlCol="1">
            <a:spAutoFit/>
          </a:bodyPr>
          <a:lstStyle/>
          <a:p>
            <a:r>
              <a:rPr lang="ar-SA" sz="8000" dirty="0" smtClean="0">
                <a:solidFill>
                  <a:srgbClr val="39471D"/>
                </a:solidFill>
                <a:cs typeface="DecoType Naskh Variants" pitchFamily="2" charset="-78"/>
              </a:rPr>
              <a:t>بسم الله الرحمن الرحيم</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9" name="مربع نص 18"/>
          <p:cNvSpPr txBox="1"/>
          <p:nvPr/>
        </p:nvSpPr>
        <p:spPr>
          <a:xfrm>
            <a:off x="3739364" y="2897581"/>
            <a:ext cx="3323346" cy="830997"/>
          </a:xfrm>
          <a:prstGeom prst="rect">
            <a:avLst/>
          </a:prstGeom>
          <a:noFill/>
        </p:spPr>
        <p:txBody>
          <a:bodyPr wrap="none" rtlCol="1">
            <a:spAutoFit/>
          </a:bodyPr>
          <a:lstStyle/>
          <a:p>
            <a:r>
              <a:rPr lang="ar-SA" sz="4800" dirty="0" smtClean="0">
                <a:solidFill>
                  <a:srgbClr val="39471D"/>
                </a:solidFill>
                <a:cs typeface="DecoType Naskh Variants" pitchFamily="2" charset="-78"/>
              </a:rPr>
              <a:t>الحمد لله رب العالمين</a:t>
            </a:r>
          </a:p>
        </p:txBody>
      </p:sp>
      <p:sp>
        <p:nvSpPr>
          <p:cNvPr id="20" name="مربع نص 19"/>
          <p:cNvSpPr txBox="1"/>
          <p:nvPr/>
        </p:nvSpPr>
        <p:spPr>
          <a:xfrm>
            <a:off x="1981200" y="4080109"/>
            <a:ext cx="4421403" cy="830997"/>
          </a:xfrm>
          <a:prstGeom prst="rect">
            <a:avLst/>
          </a:prstGeom>
          <a:noFill/>
        </p:spPr>
        <p:txBody>
          <a:bodyPr wrap="none" rtlCol="1">
            <a:spAutoFit/>
          </a:bodyPr>
          <a:lstStyle/>
          <a:p>
            <a:r>
              <a:rPr lang="ar-SA" sz="4800" dirty="0" smtClean="0">
                <a:solidFill>
                  <a:srgbClr val="39471D"/>
                </a:solidFill>
                <a:cs typeface="DecoType Naskh Variants" pitchFamily="2" charset="-78"/>
              </a:rPr>
              <a:t>وأفضل الصلاة وأتم التسليم</a:t>
            </a:r>
          </a:p>
        </p:txBody>
      </p:sp>
      <p:sp>
        <p:nvSpPr>
          <p:cNvPr id="21" name="مربع نص 20"/>
          <p:cNvSpPr txBox="1"/>
          <p:nvPr/>
        </p:nvSpPr>
        <p:spPr>
          <a:xfrm>
            <a:off x="1453243" y="5262638"/>
            <a:ext cx="6452408" cy="830997"/>
          </a:xfrm>
          <a:prstGeom prst="rect">
            <a:avLst/>
          </a:prstGeom>
          <a:noFill/>
        </p:spPr>
        <p:txBody>
          <a:bodyPr wrap="none" rtlCol="1">
            <a:spAutoFit/>
          </a:bodyPr>
          <a:lstStyle/>
          <a:p>
            <a:r>
              <a:rPr lang="ar-SA" sz="4800" dirty="0" smtClean="0">
                <a:solidFill>
                  <a:srgbClr val="39471D"/>
                </a:solidFill>
                <a:cs typeface="DecoType Naskh Variants" pitchFamily="2" charset="-78"/>
              </a:rPr>
              <a:t>على سيدنا محمد وعلى آله وصحبه أجمعين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34" name="مستطيل 33"/>
          <p:cNvSpPr/>
          <p:nvPr/>
        </p:nvSpPr>
        <p:spPr>
          <a:xfrm>
            <a:off x="3810000" y="228600"/>
            <a:ext cx="1459054" cy="584775"/>
          </a:xfrm>
          <a:prstGeom prst="rect">
            <a:avLst/>
          </a:prstGeom>
        </p:spPr>
        <p:txBody>
          <a:bodyPr wrap="none">
            <a:spAutoFit/>
          </a:bodyPr>
          <a:lstStyle/>
          <a:p>
            <a:r>
              <a:rPr lang="ar-SA" sz="3200" dirty="0">
                <a:solidFill>
                  <a:srgbClr val="43661C"/>
                </a:solidFill>
                <a:cs typeface="DecoType Naskh Variants" pitchFamily="2" charset="-78"/>
              </a:rPr>
              <a:t>6.2.1 عام</a:t>
            </a:r>
          </a:p>
        </p:txBody>
      </p:sp>
      <p:sp>
        <p:nvSpPr>
          <p:cNvPr id="35" name="مستطيل 34"/>
          <p:cNvSpPr/>
          <p:nvPr/>
        </p:nvSpPr>
        <p:spPr>
          <a:xfrm>
            <a:off x="458088" y="813375"/>
            <a:ext cx="4799712" cy="584775"/>
          </a:xfrm>
          <a:prstGeom prst="rect">
            <a:avLst/>
          </a:prstGeom>
        </p:spPr>
        <p:txBody>
          <a:bodyPr wrap="none">
            <a:spAutoFit/>
          </a:bodyPr>
          <a:lstStyle/>
          <a:p>
            <a:r>
              <a:rPr lang="ar-SA" sz="3200" dirty="0">
                <a:solidFill>
                  <a:srgbClr val="43661C"/>
                </a:solidFill>
                <a:cs typeface="DecoType Naskh Variants" pitchFamily="2" charset="-78"/>
              </a:rPr>
              <a:t>6.2.2 إقامة اتصال مع الجهة الخاضعة للتدقيق</a:t>
            </a:r>
          </a:p>
        </p:txBody>
      </p:sp>
      <p:sp>
        <p:nvSpPr>
          <p:cNvPr id="36" name="مستطيل 35"/>
          <p:cNvSpPr/>
          <p:nvPr/>
        </p:nvSpPr>
        <p:spPr>
          <a:xfrm>
            <a:off x="2025388" y="1398150"/>
            <a:ext cx="3241593" cy="584775"/>
          </a:xfrm>
          <a:prstGeom prst="rect">
            <a:avLst/>
          </a:prstGeom>
        </p:spPr>
        <p:txBody>
          <a:bodyPr wrap="none">
            <a:spAutoFit/>
          </a:bodyPr>
          <a:lstStyle/>
          <a:p>
            <a:r>
              <a:rPr lang="ar-SA" sz="3200" dirty="0">
                <a:solidFill>
                  <a:srgbClr val="43661C"/>
                </a:solidFill>
                <a:cs typeface="DecoType Naskh Variants" pitchFamily="2" charset="-78"/>
              </a:rPr>
              <a:t>6.2.3 تحديد جدوى التدقيق</a:t>
            </a:r>
          </a:p>
        </p:txBody>
      </p:sp>
      <p:sp>
        <p:nvSpPr>
          <p:cNvPr id="37" name="مستطيل 36"/>
          <p:cNvSpPr/>
          <p:nvPr/>
        </p:nvSpPr>
        <p:spPr>
          <a:xfrm>
            <a:off x="3336166" y="1982925"/>
            <a:ext cx="2836034" cy="584775"/>
          </a:xfrm>
          <a:prstGeom prst="rect">
            <a:avLst/>
          </a:prstGeom>
        </p:spPr>
        <p:txBody>
          <a:bodyPr wrap="none">
            <a:spAutoFit/>
          </a:bodyPr>
          <a:lstStyle/>
          <a:p>
            <a:r>
              <a:rPr lang="ar-SA" sz="3200" dirty="0">
                <a:solidFill>
                  <a:srgbClr val="43661C"/>
                </a:solidFill>
                <a:cs typeface="DecoType Naskh Variants" pitchFamily="2" charset="-78"/>
              </a:rPr>
              <a:t>6.3 إعداد أنشطة التدقيق</a:t>
            </a:r>
          </a:p>
        </p:txBody>
      </p:sp>
      <p:sp>
        <p:nvSpPr>
          <p:cNvPr id="38" name="مستطيل 37"/>
          <p:cNvSpPr/>
          <p:nvPr/>
        </p:nvSpPr>
        <p:spPr>
          <a:xfrm>
            <a:off x="982270" y="2590800"/>
            <a:ext cx="4275530" cy="584775"/>
          </a:xfrm>
          <a:prstGeom prst="rect">
            <a:avLst/>
          </a:prstGeom>
        </p:spPr>
        <p:txBody>
          <a:bodyPr wrap="none">
            <a:spAutoFit/>
          </a:bodyPr>
          <a:lstStyle/>
          <a:p>
            <a:r>
              <a:rPr lang="ar-SA" sz="3200" dirty="0">
                <a:solidFill>
                  <a:srgbClr val="43661C"/>
                </a:solidFill>
                <a:cs typeface="DecoType Naskh Variants" pitchFamily="2" charset="-78"/>
              </a:rPr>
              <a:t>6.3.1 إجراء مراجعة للمعلومات الموثقة</a:t>
            </a:r>
          </a:p>
        </p:txBody>
      </p:sp>
      <p:sp>
        <p:nvSpPr>
          <p:cNvPr id="42" name="مستطيل 41"/>
          <p:cNvSpPr/>
          <p:nvPr/>
        </p:nvSpPr>
        <p:spPr>
          <a:xfrm>
            <a:off x="2667000" y="3200400"/>
            <a:ext cx="2579553" cy="584775"/>
          </a:xfrm>
          <a:prstGeom prst="rect">
            <a:avLst/>
          </a:prstGeom>
        </p:spPr>
        <p:txBody>
          <a:bodyPr wrap="none">
            <a:spAutoFit/>
          </a:bodyPr>
          <a:lstStyle/>
          <a:p>
            <a:r>
              <a:rPr lang="ar-SA" sz="3200" dirty="0">
                <a:solidFill>
                  <a:srgbClr val="43661C"/>
                </a:solidFill>
                <a:cs typeface="DecoType Naskh Variants" pitchFamily="2" charset="-78"/>
              </a:rPr>
              <a:t>6.3.2 تخطيط التدقيق</a:t>
            </a:r>
          </a:p>
        </p:txBody>
      </p:sp>
      <p:sp>
        <p:nvSpPr>
          <p:cNvPr id="43" name="مستطيل 42"/>
          <p:cNvSpPr/>
          <p:nvPr/>
        </p:nvSpPr>
        <p:spPr>
          <a:xfrm>
            <a:off x="1357373" y="3810000"/>
            <a:ext cx="3900427" cy="584775"/>
          </a:xfrm>
          <a:prstGeom prst="rect">
            <a:avLst/>
          </a:prstGeom>
        </p:spPr>
        <p:txBody>
          <a:bodyPr wrap="none">
            <a:spAutoFit/>
          </a:bodyPr>
          <a:lstStyle/>
          <a:p>
            <a:r>
              <a:rPr lang="ar-SA" sz="3200" dirty="0">
                <a:solidFill>
                  <a:srgbClr val="43661C"/>
                </a:solidFill>
                <a:cs typeface="DecoType Naskh Variants" pitchFamily="2" charset="-78"/>
              </a:rPr>
              <a:t>6.3.3 إسناد العمل إلى فريق التدقيق</a:t>
            </a:r>
          </a:p>
        </p:txBody>
      </p:sp>
      <p:sp>
        <p:nvSpPr>
          <p:cNvPr id="44" name="مستطيل 43"/>
          <p:cNvSpPr/>
          <p:nvPr/>
        </p:nvSpPr>
        <p:spPr>
          <a:xfrm>
            <a:off x="1144359" y="4419600"/>
            <a:ext cx="4110421" cy="584775"/>
          </a:xfrm>
          <a:prstGeom prst="rect">
            <a:avLst/>
          </a:prstGeom>
        </p:spPr>
        <p:txBody>
          <a:bodyPr wrap="none">
            <a:spAutoFit/>
          </a:bodyPr>
          <a:lstStyle/>
          <a:p>
            <a:r>
              <a:rPr lang="ar-SA" sz="3200" dirty="0">
                <a:solidFill>
                  <a:srgbClr val="43661C"/>
                </a:solidFill>
                <a:cs typeface="DecoType Naskh Variants" pitchFamily="2" charset="-78"/>
              </a:rPr>
              <a:t>6.3.4 إعداد المعلومات الموثقة للتدقيق</a:t>
            </a:r>
          </a:p>
        </p:txBody>
      </p:sp>
      <p:sp>
        <p:nvSpPr>
          <p:cNvPr id="45" name="مستطيل 44"/>
          <p:cNvSpPr/>
          <p:nvPr/>
        </p:nvSpPr>
        <p:spPr>
          <a:xfrm>
            <a:off x="3238384" y="5010227"/>
            <a:ext cx="2933816" cy="584775"/>
          </a:xfrm>
          <a:prstGeom prst="rect">
            <a:avLst/>
          </a:prstGeom>
        </p:spPr>
        <p:txBody>
          <a:bodyPr wrap="none">
            <a:spAutoFit/>
          </a:bodyPr>
          <a:lstStyle/>
          <a:p>
            <a:r>
              <a:rPr lang="ar-SA" sz="3200" dirty="0">
                <a:solidFill>
                  <a:srgbClr val="43661C"/>
                </a:solidFill>
                <a:cs typeface="DecoType Naskh Variants" pitchFamily="2" charset="-78"/>
              </a:rPr>
              <a:t>6.4 إجراء أنشطة التدقيق</a:t>
            </a:r>
          </a:p>
        </p:txBody>
      </p:sp>
      <p:sp>
        <p:nvSpPr>
          <p:cNvPr id="46" name="مستطيل 45"/>
          <p:cNvSpPr/>
          <p:nvPr/>
        </p:nvSpPr>
        <p:spPr>
          <a:xfrm>
            <a:off x="3782691" y="5601941"/>
            <a:ext cx="1463862" cy="584775"/>
          </a:xfrm>
          <a:prstGeom prst="rect">
            <a:avLst/>
          </a:prstGeom>
        </p:spPr>
        <p:txBody>
          <a:bodyPr wrap="none">
            <a:spAutoFit/>
          </a:bodyPr>
          <a:lstStyle/>
          <a:p>
            <a:r>
              <a:rPr lang="ar-SA" sz="3200" dirty="0">
                <a:solidFill>
                  <a:srgbClr val="43661C"/>
                </a:solidFill>
                <a:cs typeface="DecoType Naskh Variants" pitchFamily="2" charset="-78"/>
              </a:rPr>
              <a:t>6.4.1 عام</a:t>
            </a:r>
          </a:p>
        </p:txBody>
      </p:sp>
      <p:sp>
        <p:nvSpPr>
          <p:cNvPr id="52" name="مستطيل 51"/>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21405448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4570482"/>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endParaRPr lang="ar-SA" sz="1600" dirty="0" smtClean="0">
              <a:solidFill>
                <a:srgbClr val="C3D69E"/>
              </a:solidFill>
              <a:cs typeface="DecoType Naskh Variants" pitchFamily="2" charset="-78"/>
            </a:endParaRPr>
          </a:p>
          <a:p>
            <a:pPr>
              <a:lnSpc>
                <a:spcPct val="150000"/>
              </a:lnSpc>
            </a:pPr>
            <a:r>
              <a:rPr lang="ar-SA" sz="3000" dirty="0">
                <a:solidFill>
                  <a:srgbClr val="39471D"/>
                </a:solidFill>
                <a:cs typeface="DecoType Naskh Variants" pitchFamily="2" charset="-78"/>
              </a:rPr>
              <a:t>أ) أهداف برنامج </a:t>
            </a:r>
            <a:r>
              <a:rPr lang="ar-SA" sz="3000" dirty="0" smtClean="0">
                <a:solidFill>
                  <a:srgbClr val="39471D"/>
                </a:solidFill>
                <a:cs typeface="DecoType Naskh Variants" pitchFamily="2" charset="-78"/>
              </a:rPr>
              <a:t>التدقيق.</a:t>
            </a:r>
          </a:p>
          <a:p>
            <a:pPr>
              <a:lnSpc>
                <a:spcPct val="150000"/>
              </a:lnSpc>
            </a:pPr>
            <a:r>
              <a:rPr lang="ar-SA" sz="3000" dirty="0" smtClean="0">
                <a:solidFill>
                  <a:srgbClr val="39471D"/>
                </a:solidFill>
                <a:cs typeface="DecoType Naskh Variants" pitchFamily="2" charset="-78"/>
              </a:rPr>
              <a:t>ب</a:t>
            </a:r>
            <a:r>
              <a:rPr lang="ar-SA" sz="3000" dirty="0">
                <a:solidFill>
                  <a:srgbClr val="39471D"/>
                </a:solidFill>
                <a:cs typeface="DecoType Naskh Variants" pitchFamily="2" charset="-78"/>
              </a:rPr>
              <a:t>) المخاطر والفرص المرتبطة ببرنامج التدقيق (انظر 5.3) والإجراءات اللازمة لمعالجتها؛</a:t>
            </a:r>
          </a:p>
          <a:p>
            <a:pPr>
              <a:lnSpc>
                <a:spcPct val="150000"/>
              </a:lnSpc>
            </a:pPr>
            <a:r>
              <a:rPr lang="ar-SA" sz="3000" dirty="0">
                <a:solidFill>
                  <a:srgbClr val="39471D"/>
                </a:solidFill>
                <a:cs typeface="DecoType Naskh Variants" pitchFamily="2" charset="-78"/>
              </a:rPr>
              <a:t>ج) النطاق (المدى والحدود والمواقع) لكل عملية مراجعة ضمن برنامج المراجعة؛</a:t>
            </a:r>
          </a:p>
          <a:p>
            <a:pPr>
              <a:lnSpc>
                <a:spcPct val="150000"/>
              </a:lnSpc>
            </a:pPr>
            <a:r>
              <a:rPr lang="ar-SA" sz="3000" dirty="0">
                <a:solidFill>
                  <a:srgbClr val="39471D"/>
                </a:solidFill>
                <a:cs typeface="DecoType Naskh Variants" pitchFamily="2" charset="-78"/>
              </a:rPr>
              <a:t>د) الجدول الزمني (عدد/مدة/تكرار) عمليات التدقيق؛</a:t>
            </a:r>
          </a:p>
          <a:p>
            <a:pPr>
              <a:lnSpc>
                <a:spcPct val="150000"/>
              </a:lnSpc>
            </a:pPr>
            <a:endParaRPr lang="ar-SA" sz="1400" dirty="0">
              <a:solidFill>
                <a:srgbClr val="C3D69E"/>
              </a:solidFill>
            </a:endParaRPr>
          </a:p>
        </p:txBody>
      </p:sp>
    </p:spTree>
    <p:extLst>
      <p:ext uri="{BB962C8B-B14F-4D97-AF65-F5344CB8AC3E}">
        <p14:creationId xmlns:p14="http://schemas.microsoft.com/office/powerpoint/2010/main" val="20676776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4247317"/>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endParaRPr lang="ar-SA" sz="1600" dirty="0" smtClean="0">
              <a:solidFill>
                <a:srgbClr val="C3D69E"/>
              </a:solidFill>
              <a:cs typeface="DecoType Naskh Variants" pitchFamily="2" charset="-78"/>
            </a:endParaRPr>
          </a:p>
          <a:p>
            <a:pPr>
              <a:lnSpc>
                <a:spcPct val="150000"/>
              </a:lnSpc>
            </a:pPr>
            <a:r>
              <a:rPr lang="ar-SA" sz="3000" dirty="0" smtClean="0">
                <a:solidFill>
                  <a:srgbClr val="39471D"/>
                </a:solidFill>
                <a:cs typeface="DecoType Naskh Variants" pitchFamily="2" charset="-78"/>
              </a:rPr>
              <a:t>هـ) </a:t>
            </a:r>
            <a:r>
              <a:rPr lang="ar-SA" sz="3000" dirty="0">
                <a:solidFill>
                  <a:srgbClr val="39471D"/>
                </a:solidFill>
                <a:cs typeface="DecoType Naskh Variants" pitchFamily="2" charset="-78"/>
              </a:rPr>
              <a:t>أنواع التدقيق، مثل الداخلية أو الخارجية</a:t>
            </a:r>
            <a:r>
              <a:rPr lang="ar-SA" sz="3000" dirty="0" smtClean="0">
                <a:solidFill>
                  <a:srgbClr val="39471D"/>
                </a:solidFill>
                <a:cs typeface="DecoType Naskh Variants" pitchFamily="2" charset="-78"/>
              </a:rPr>
              <a:t>؛</a:t>
            </a:r>
          </a:p>
          <a:p>
            <a:pPr>
              <a:lnSpc>
                <a:spcPct val="150000"/>
              </a:lnSpc>
            </a:pPr>
            <a:r>
              <a:rPr lang="ar-SA" sz="3000" dirty="0" smtClean="0">
                <a:solidFill>
                  <a:srgbClr val="39471D"/>
                </a:solidFill>
                <a:cs typeface="DecoType Naskh Variants" pitchFamily="2" charset="-78"/>
              </a:rPr>
              <a:t>و</a:t>
            </a:r>
            <a:r>
              <a:rPr lang="ar-SA" sz="3000" dirty="0">
                <a:solidFill>
                  <a:srgbClr val="39471D"/>
                </a:solidFill>
                <a:cs typeface="DecoType Naskh Variants" pitchFamily="2" charset="-78"/>
              </a:rPr>
              <a:t>) معايير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a:lnSpc>
                <a:spcPct val="150000"/>
              </a:lnSpc>
            </a:pPr>
            <a:r>
              <a:rPr lang="ar-SA" sz="3000" dirty="0">
                <a:solidFill>
                  <a:srgbClr val="39471D"/>
                </a:solidFill>
                <a:cs typeface="DecoType Naskh Variants" pitchFamily="2" charset="-78"/>
              </a:rPr>
              <a:t>ز) طرق المراجعة </a:t>
            </a:r>
            <a:r>
              <a:rPr lang="ar-SA" sz="3000" dirty="0" smtClean="0">
                <a:solidFill>
                  <a:srgbClr val="39471D"/>
                </a:solidFill>
                <a:cs typeface="DecoType Naskh Variants" pitchFamily="2" charset="-78"/>
              </a:rPr>
              <a:t>المستخدمة؛</a:t>
            </a:r>
            <a:endParaRPr lang="ar-SA" sz="3000" dirty="0">
              <a:solidFill>
                <a:srgbClr val="39471D"/>
              </a:solidFill>
              <a:cs typeface="DecoType Naskh Variants" pitchFamily="2" charset="-78"/>
            </a:endParaRPr>
          </a:p>
          <a:p>
            <a:pPr>
              <a:lnSpc>
                <a:spcPct val="150000"/>
              </a:lnSpc>
            </a:pPr>
            <a:r>
              <a:rPr lang="ar-SA" sz="3000" dirty="0">
                <a:solidFill>
                  <a:srgbClr val="39471D"/>
                </a:solidFill>
                <a:cs typeface="DecoType Naskh Variants" pitchFamily="2" charset="-78"/>
              </a:rPr>
              <a:t>ح) معايير اختيار أعضاء فريق </a:t>
            </a:r>
            <a:r>
              <a:rPr lang="ar-SA" sz="3000" dirty="0" smtClean="0">
                <a:solidFill>
                  <a:srgbClr val="39471D"/>
                </a:solidFill>
                <a:cs typeface="DecoType Naskh Variants" pitchFamily="2" charset="-78"/>
              </a:rPr>
              <a:t>المراجعة؛</a:t>
            </a:r>
            <a:endParaRPr lang="ar-SA" sz="3000" dirty="0">
              <a:solidFill>
                <a:srgbClr val="39471D"/>
              </a:solidFill>
              <a:cs typeface="DecoType Naskh Variants" pitchFamily="2" charset="-78"/>
            </a:endParaRPr>
          </a:p>
          <a:p>
            <a:pPr>
              <a:lnSpc>
                <a:spcPct val="150000"/>
              </a:lnSpc>
            </a:pPr>
            <a:r>
              <a:rPr lang="ar-SA" sz="3000" dirty="0">
                <a:solidFill>
                  <a:srgbClr val="39471D"/>
                </a:solidFill>
                <a:cs typeface="DecoType Naskh Variants" pitchFamily="2" charset="-78"/>
              </a:rPr>
              <a:t>ط) المعلومات الموثقة ذات الصلة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1111570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4708981"/>
          </a:xfrm>
          <a:prstGeom prst="rect">
            <a:avLst/>
          </a:prstGeom>
        </p:spPr>
        <p:txBody>
          <a:bodyPr wrap="square">
            <a:spAutoFit/>
          </a:bodyPr>
          <a:lstStyle/>
          <a:p>
            <a:pPr algn="just">
              <a:lnSpc>
                <a:spcPct val="150000"/>
              </a:lnSpc>
            </a:pPr>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p>
          <a:p>
            <a:pPr algn="just">
              <a:lnSpc>
                <a:spcPct val="150000"/>
              </a:lnSpc>
            </a:pPr>
            <a:r>
              <a:rPr lang="ar-SA" sz="3000" dirty="0">
                <a:solidFill>
                  <a:srgbClr val="39471D"/>
                </a:solidFill>
                <a:cs typeface="DecoType Naskh Variants" pitchFamily="2" charset="-78"/>
              </a:rPr>
              <a:t>قد لا تكون بعض هذه المعلومات متاحة حتى يتم الانتهاء من تخطيط التدقيق الأكثر تفصيلاً</a:t>
            </a:r>
            <a:r>
              <a:rPr lang="ar-SA" sz="3000" dirty="0" smtClean="0">
                <a:solidFill>
                  <a:srgbClr val="39471D"/>
                </a:solidFill>
                <a:cs typeface="DecoType Naskh Variants" pitchFamily="2" charset="-78"/>
              </a:rPr>
              <a:t>.</a:t>
            </a:r>
          </a:p>
          <a:p>
            <a:pPr algn="just">
              <a:lnSpc>
                <a:spcPct val="150000"/>
              </a:lnSpc>
            </a:pPr>
            <a:r>
              <a:rPr lang="ar-SA" sz="4000" b="1" dirty="0" smtClean="0">
                <a:solidFill>
                  <a:srgbClr val="39471D"/>
                </a:solidFill>
                <a:cs typeface="DecoType Naskh Variants" pitchFamily="2" charset="-78"/>
              </a:rPr>
              <a:t> </a:t>
            </a:r>
            <a:r>
              <a:rPr lang="ar-SA" sz="4000" b="1" dirty="0">
                <a:solidFill>
                  <a:srgbClr val="39471D"/>
                </a:solidFill>
                <a:cs typeface="DecoType Naskh Variants" pitchFamily="2" charset="-78"/>
              </a:rPr>
              <a:t>يجب </a:t>
            </a:r>
            <a:r>
              <a:rPr lang="ar-SA" sz="3000" dirty="0">
                <a:solidFill>
                  <a:srgbClr val="39471D"/>
                </a:solidFill>
                <a:cs typeface="DecoType Naskh Variants" pitchFamily="2" charset="-78"/>
              </a:rPr>
              <a:t>مراقبة وقياس تنفيذ برنامج المراجعة بشكل مستمر (انظر 5.6) لضمان تحقيق أهدافه</a:t>
            </a:r>
            <a:r>
              <a:rPr lang="ar-SA" sz="3000" dirty="0" smtClean="0">
                <a:solidFill>
                  <a:srgbClr val="39471D"/>
                </a:solidFill>
                <a:cs typeface="DecoType Naskh Variants" pitchFamily="2" charset="-78"/>
              </a:rPr>
              <a:t>.</a:t>
            </a:r>
          </a:p>
          <a:p>
            <a:pPr algn="just">
              <a:lnSpc>
                <a:spcPct val="150000"/>
              </a:lnSpc>
            </a:pPr>
            <a:r>
              <a:rPr lang="ar-SA" sz="4000" b="1" dirty="0">
                <a:solidFill>
                  <a:srgbClr val="39471D"/>
                </a:solidFill>
                <a:cs typeface="DecoType Naskh Variants" pitchFamily="2" charset="-78"/>
              </a:rPr>
              <a:t> </a:t>
            </a:r>
            <a:endParaRPr lang="ar-SA" sz="1600" dirty="0" smtClean="0">
              <a:solidFill>
                <a:srgbClr val="C3D69E"/>
              </a:solidFill>
              <a:cs typeface="DecoType Naskh Variants" pitchFamily="2" charset="-78"/>
            </a:endParaRPr>
          </a:p>
        </p:txBody>
      </p:sp>
    </p:spTree>
    <p:extLst>
      <p:ext uri="{BB962C8B-B14F-4D97-AF65-F5344CB8AC3E}">
        <p14:creationId xmlns:p14="http://schemas.microsoft.com/office/powerpoint/2010/main" val="1543539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3462486"/>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p>
          <a:p>
            <a:pPr algn="just">
              <a:lnSpc>
                <a:spcPct val="150000"/>
              </a:lnSpc>
            </a:pPr>
            <a:r>
              <a:rPr lang="ar-SA" sz="4000" b="1" dirty="0" smtClean="0">
                <a:solidFill>
                  <a:srgbClr val="39471D"/>
                </a:solidFill>
                <a:cs typeface="DecoType Naskh Variants" pitchFamily="2" charset="-78"/>
              </a:rPr>
              <a:t>يجب </a:t>
            </a:r>
            <a:r>
              <a:rPr lang="ar-SA" sz="3000" dirty="0" smtClean="0">
                <a:solidFill>
                  <a:srgbClr val="39471D"/>
                </a:solidFill>
                <a:cs typeface="DecoType Naskh Variants" pitchFamily="2" charset="-78"/>
              </a:rPr>
              <a:t>مراجعة برنامج التدقيق من أجل تحديد احتياجات التغييرات والفرص المحتملة للتحسينات (انظر 5.7).ويوضح الشكل 1 تدفق عملية التدقيق لإدارة برنامج التدقيق.</a:t>
            </a:r>
          </a:p>
          <a:p>
            <a:pPr>
              <a:lnSpc>
                <a:spcPct val="150000"/>
              </a:lnSpc>
            </a:pPr>
            <a:endParaRPr lang="ar-SA" sz="1600" dirty="0" smtClean="0">
              <a:solidFill>
                <a:srgbClr val="C3D69E"/>
              </a:solidFill>
              <a:cs typeface="DecoType Naskh Variants" pitchFamily="2" charset="-78"/>
            </a:endParaRPr>
          </a:p>
        </p:txBody>
      </p:sp>
    </p:spTree>
    <p:extLst>
      <p:ext uri="{BB962C8B-B14F-4D97-AF65-F5344CB8AC3E}">
        <p14:creationId xmlns:p14="http://schemas.microsoft.com/office/powerpoint/2010/main" val="35437068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24063" y="152400"/>
            <a:ext cx="9157638" cy="6344289"/>
          </a:xfrm>
          <a:prstGeom prst="rect">
            <a:avLst/>
          </a:prstGeom>
        </p:spPr>
      </p:pic>
      <p:sp>
        <p:nvSpPr>
          <p:cNvPr id="11" name="مربع نص 10"/>
          <p:cNvSpPr txBox="1"/>
          <p:nvPr/>
        </p:nvSpPr>
        <p:spPr>
          <a:xfrm>
            <a:off x="7120690" y="6496689"/>
            <a:ext cx="2023310" cy="369332"/>
          </a:xfrm>
          <a:prstGeom prst="rect">
            <a:avLst/>
          </a:prstGeom>
          <a:noFill/>
        </p:spPr>
        <p:txBody>
          <a:bodyPr wrap="none" rtlCol="1">
            <a:spAutoFit/>
          </a:bodyPr>
          <a:lstStyle/>
          <a:p>
            <a:r>
              <a:rPr lang="ar-SA" dirty="0" smtClean="0">
                <a:solidFill>
                  <a:srgbClr val="43661C"/>
                </a:solidFill>
                <a:cs typeface="DecoType Naskh Variants" pitchFamily="2" charset="-78"/>
              </a:rPr>
              <a:t>الدكتور هشام عادل عبهري</a:t>
            </a:r>
          </a:p>
        </p:txBody>
      </p:sp>
      <p:sp>
        <p:nvSpPr>
          <p:cNvPr id="12" name="مستطيل 11"/>
          <p:cNvSpPr/>
          <p:nvPr/>
        </p:nvSpPr>
        <p:spPr>
          <a:xfrm>
            <a:off x="0" y="16042"/>
            <a:ext cx="1505540" cy="307777"/>
          </a:xfrm>
          <a:prstGeom prst="rect">
            <a:avLst/>
          </a:prstGeom>
        </p:spPr>
        <p:txBody>
          <a:bodyPr wrap="none">
            <a:spAutoFit/>
          </a:bodyPr>
          <a:lstStyle/>
          <a:p>
            <a:r>
              <a:rPr lang="en-US" sz="1400" b="1" dirty="0">
                <a:solidFill>
                  <a:srgbClr val="43661C"/>
                </a:solidFill>
                <a:latin typeface="Cambria" panose="02040503050406030204" pitchFamily="18" charset="0"/>
              </a:rPr>
              <a:t>ISO </a:t>
            </a:r>
            <a:r>
              <a:rPr lang="en-US" sz="1400" b="1" dirty="0" smtClean="0">
                <a:solidFill>
                  <a:srgbClr val="43661C"/>
                </a:solidFill>
                <a:latin typeface="Cambria" panose="02040503050406030204" pitchFamily="18" charset="0"/>
              </a:rPr>
              <a:t>19011:2018</a:t>
            </a:r>
            <a:endParaRPr lang="ar-SA" sz="1400" dirty="0">
              <a:solidFill>
                <a:srgbClr val="43661C"/>
              </a:solidFill>
            </a:endParaRPr>
          </a:p>
        </p:txBody>
      </p:sp>
      <p:sp>
        <p:nvSpPr>
          <p:cNvPr id="14" name="مستطيل 13"/>
          <p:cNvSpPr/>
          <p:nvPr/>
        </p:nvSpPr>
        <p:spPr>
          <a:xfrm>
            <a:off x="2665492" y="6496689"/>
            <a:ext cx="3449983" cy="369332"/>
          </a:xfrm>
          <a:prstGeom prst="rect">
            <a:avLst/>
          </a:prstGeom>
          <a:ln>
            <a:solidFill>
              <a:schemeClr val="accent3">
                <a:lumMod val="50000"/>
              </a:schemeClr>
            </a:solidFill>
            <a:prstDash val="dash"/>
          </a:ln>
        </p:spPr>
        <p:txBody>
          <a:bodyPr wrap="none">
            <a:spAutoFit/>
          </a:bodyPr>
          <a:lstStyle/>
          <a:p>
            <a:r>
              <a:rPr lang="ar-SA" b="1" dirty="0">
                <a:solidFill>
                  <a:schemeClr val="accent3">
                    <a:lumMod val="50000"/>
                  </a:schemeClr>
                </a:solidFill>
                <a:cs typeface="DecoType Naskh Variants" panose="02010400000000000000" pitchFamily="2" charset="-78"/>
              </a:rPr>
              <a:t>الشكل 1 - تدفق </a:t>
            </a:r>
            <a:r>
              <a:rPr lang="ar-SA" b="1" dirty="0" smtClean="0">
                <a:solidFill>
                  <a:schemeClr val="accent3">
                    <a:lumMod val="50000"/>
                  </a:schemeClr>
                </a:solidFill>
                <a:cs typeface="DecoType Naskh Variants" panose="02010400000000000000" pitchFamily="2" charset="-78"/>
              </a:rPr>
              <a:t>عملية التدقيق </a:t>
            </a:r>
            <a:r>
              <a:rPr lang="ar-SA" b="1" dirty="0">
                <a:solidFill>
                  <a:schemeClr val="accent3">
                    <a:lumMod val="50000"/>
                  </a:schemeClr>
                </a:solidFill>
                <a:cs typeface="DecoType Naskh Variants" panose="02010400000000000000" pitchFamily="2" charset="-78"/>
              </a:rPr>
              <a:t>لإدارة برنامج التدقيق</a:t>
            </a:r>
          </a:p>
        </p:txBody>
      </p:sp>
    </p:spTree>
    <p:extLst>
      <p:ext uri="{BB962C8B-B14F-4D97-AF65-F5344CB8AC3E}">
        <p14:creationId xmlns:p14="http://schemas.microsoft.com/office/powerpoint/2010/main" val="4487173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27122"/>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p>
        </p:txBody>
      </p:sp>
      <p:pic>
        <p:nvPicPr>
          <p:cNvPr id="9" name="صورة 8"/>
          <p:cNvPicPr>
            <a:picLocks noChangeAspect="1"/>
          </p:cNvPicPr>
          <p:nvPr/>
        </p:nvPicPr>
        <p:blipFill>
          <a:blip r:embed="rId2"/>
          <a:stretch>
            <a:fillRect/>
          </a:stretch>
        </p:blipFill>
        <p:spPr>
          <a:xfrm>
            <a:off x="1943183" y="1752600"/>
            <a:ext cx="3801518" cy="2719703"/>
          </a:xfrm>
          <a:prstGeom prst="rect">
            <a:avLst/>
          </a:prstGeom>
        </p:spPr>
      </p:pic>
      <p:pic>
        <p:nvPicPr>
          <p:cNvPr id="11" name="صورة 10"/>
          <p:cNvPicPr>
            <a:picLocks noChangeAspect="1"/>
          </p:cNvPicPr>
          <p:nvPr/>
        </p:nvPicPr>
        <p:blipFill>
          <a:blip r:embed="rId3"/>
          <a:stretch>
            <a:fillRect/>
          </a:stretch>
        </p:blipFill>
        <p:spPr>
          <a:xfrm>
            <a:off x="1752601" y="4460550"/>
            <a:ext cx="3962400" cy="2314718"/>
          </a:xfrm>
          <a:prstGeom prst="rect">
            <a:avLst/>
          </a:prstGeom>
        </p:spPr>
      </p:pic>
    </p:spTree>
    <p:extLst>
      <p:ext uri="{BB962C8B-B14F-4D97-AF65-F5344CB8AC3E}">
        <p14:creationId xmlns:p14="http://schemas.microsoft.com/office/powerpoint/2010/main" val="22523638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27122"/>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p>
        </p:txBody>
      </p:sp>
      <p:sp>
        <p:nvSpPr>
          <p:cNvPr id="12" name="مستطيل 11"/>
          <p:cNvSpPr/>
          <p:nvPr/>
        </p:nvSpPr>
        <p:spPr>
          <a:xfrm>
            <a:off x="33873" y="2514600"/>
            <a:ext cx="7863881" cy="3847207"/>
          </a:xfrm>
          <a:prstGeom prst="rect">
            <a:avLst/>
          </a:prstGeom>
        </p:spPr>
        <p:txBody>
          <a:bodyPr wrap="square">
            <a:spAutoFit/>
          </a:bodyPr>
          <a:lstStyle/>
          <a:p>
            <a:pPr algn="just"/>
            <a:r>
              <a:rPr lang="ar-SA" sz="3000" dirty="0">
                <a:solidFill>
                  <a:srgbClr val="39471D"/>
                </a:solidFill>
                <a:cs typeface="DecoType Naskh Variants" pitchFamily="2" charset="-78"/>
              </a:rPr>
              <a:t>الملاحظة 1:</a:t>
            </a:r>
          </a:p>
          <a:p>
            <a:pPr algn="just"/>
            <a:endParaRPr lang="ar-SA" sz="2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 يوضح هذا </a:t>
            </a:r>
            <a:r>
              <a:rPr lang="ar-SA" sz="3000" dirty="0" smtClean="0">
                <a:solidFill>
                  <a:srgbClr val="39471D"/>
                </a:solidFill>
                <a:cs typeface="DecoType Naskh Variants" pitchFamily="2" charset="-78"/>
              </a:rPr>
              <a:t>الشكل 1 </a:t>
            </a:r>
            <a:r>
              <a:rPr lang="ar-SA" sz="3000" dirty="0">
                <a:solidFill>
                  <a:srgbClr val="39471D"/>
                </a:solidFill>
                <a:cs typeface="DecoType Naskh Variants" pitchFamily="2" charset="-78"/>
              </a:rPr>
              <a:t>تطبيق دورة التخطيط والتنفيذ والتحقق والتصرف في هذه الوثيقة. </a:t>
            </a:r>
          </a:p>
          <a:p>
            <a:pPr algn="just"/>
            <a:endParaRPr lang="ar-SA" sz="2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ملاحظة 2:</a:t>
            </a:r>
          </a:p>
          <a:p>
            <a:pPr algn="just"/>
            <a:endParaRPr lang="ar-SA" sz="2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 يشير ترقيم البند/الفقرة الفرعية إلى البنود/البنود الفرعية ذات الصلة في هذه الوثيقة.</a:t>
            </a:r>
          </a:p>
        </p:txBody>
      </p:sp>
    </p:spTree>
    <p:extLst>
      <p:ext uri="{BB962C8B-B14F-4D97-AF65-F5344CB8AC3E}">
        <p14:creationId xmlns:p14="http://schemas.microsoft.com/office/powerpoint/2010/main" val="2609442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39471D"/>
                </a:solidFill>
                <a:cs typeface="DecoType Naskh Variants" pitchFamily="2" charset="-78"/>
              </a:rPr>
              <a:t>5.2 تحديد أهداف برنامج التدقيق</a:t>
            </a:r>
          </a:p>
        </p:txBody>
      </p:sp>
      <p:sp>
        <p:nvSpPr>
          <p:cNvPr id="9" name="مستطيل 8"/>
          <p:cNvSpPr/>
          <p:nvPr/>
        </p:nvSpPr>
        <p:spPr>
          <a:xfrm>
            <a:off x="1" y="2438400"/>
            <a:ext cx="7963712" cy="3600986"/>
          </a:xfrm>
          <a:prstGeom prst="rect">
            <a:avLst/>
          </a:prstGeom>
        </p:spPr>
        <p:txBody>
          <a:bodyPr wrap="square">
            <a:spAutoFit/>
          </a:bodyPr>
          <a:lstStyle/>
          <a:p>
            <a:pPr algn="just"/>
            <a:endParaRPr lang="ar-SA" dirty="0"/>
          </a:p>
          <a:p>
            <a:pPr algn="just"/>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على عميل التدقيق التأكد من أن أهداف برنامج التدقيق قد تم تحديدها لتوجيه تخطيط وإجراء عمليات </a:t>
            </a:r>
            <a:r>
              <a:rPr lang="ar-SA" sz="3000" dirty="0" smtClean="0">
                <a:solidFill>
                  <a:srgbClr val="39471D"/>
                </a:solidFill>
                <a:cs typeface="DecoType Naskh Variants" pitchFamily="2" charset="-78"/>
              </a:rPr>
              <a:t>التدقيق</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a:t>
            </a:r>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أن يضمن تنفيذ برنامج التدقيق بفعالية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أن تكون أهداف برنامج التدقيق متسقة مع التوجه الاستراتيجي </a:t>
            </a:r>
            <a:r>
              <a:rPr lang="ar-SA" sz="3000" dirty="0" smtClean="0">
                <a:solidFill>
                  <a:srgbClr val="39471D"/>
                </a:solidFill>
                <a:cs typeface="DecoType Naskh Variants" pitchFamily="2" charset="-78"/>
              </a:rPr>
              <a:t>للمستفيد من عملية التدقيق </a:t>
            </a:r>
            <a:r>
              <a:rPr lang="ar-SA" sz="3000" dirty="0">
                <a:solidFill>
                  <a:srgbClr val="39471D"/>
                </a:solidFill>
                <a:cs typeface="DecoType Naskh Variants" pitchFamily="2" charset="-78"/>
              </a:rPr>
              <a:t>ودعم سياسة وأهداف نظام الإدارة.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ويمكن </a:t>
            </a:r>
            <a:r>
              <a:rPr lang="ar-SA" sz="3000" dirty="0">
                <a:solidFill>
                  <a:srgbClr val="39471D"/>
                </a:solidFill>
                <a:cs typeface="DecoType Naskh Variants" pitchFamily="2" charset="-78"/>
              </a:rPr>
              <a:t>بناء هذه الأهداف على اعتبار ما يلي:</a:t>
            </a:r>
          </a:p>
        </p:txBody>
      </p:sp>
    </p:spTree>
    <p:extLst>
      <p:ext uri="{BB962C8B-B14F-4D97-AF65-F5344CB8AC3E}">
        <p14:creationId xmlns:p14="http://schemas.microsoft.com/office/powerpoint/2010/main" val="31726736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5.2 تحديد أهداف برنامج التدقيق</a:t>
            </a:r>
          </a:p>
        </p:txBody>
      </p:sp>
      <p:sp>
        <p:nvSpPr>
          <p:cNvPr id="11" name="مستطيل 10"/>
          <p:cNvSpPr/>
          <p:nvPr/>
        </p:nvSpPr>
        <p:spPr>
          <a:xfrm>
            <a:off x="0" y="2492354"/>
            <a:ext cx="7774521" cy="3554819"/>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أ) احتياجات وتوقعات الأطراف المعنية ذات الصلة، الخارجية والداخلية؛</a:t>
            </a:r>
          </a:p>
          <a:p>
            <a:pPr algn="just">
              <a:lnSpc>
                <a:spcPct val="150000"/>
              </a:lnSpc>
            </a:pPr>
            <a:r>
              <a:rPr lang="ar-SA" sz="3000" dirty="0">
                <a:solidFill>
                  <a:srgbClr val="39471D"/>
                </a:solidFill>
                <a:cs typeface="DecoType Naskh Variants" pitchFamily="2" charset="-78"/>
              </a:rPr>
              <a:t>ب) خصائص ومتطلبات العمليات والمنتجات والخدمات والمشاريع وأي تغييرات تطرأ عليها؛</a:t>
            </a:r>
          </a:p>
          <a:p>
            <a:pPr algn="just">
              <a:lnSpc>
                <a:spcPct val="150000"/>
              </a:lnSpc>
            </a:pPr>
            <a:r>
              <a:rPr lang="ar-SA" sz="3000" dirty="0">
                <a:solidFill>
                  <a:srgbClr val="39471D"/>
                </a:solidFill>
                <a:cs typeface="DecoType Naskh Variants" pitchFamily="2" charset="-78"/>
              </a:rPr>
              <a:t>ج) متطلبات نظام الإدارة؛</a:t>
            </a:r>
          </a:p>
          <a:p>
            <a:pPr algn="just">
              <a:lnSpc>
                <a:spcPct val="150000"/>
              </a:lnSpc>
            </a:pPr>
            <a:r>
              <a:rPr lang="ar-SA" sz="3000" dirty="0">
                <a:solidFill>
                  <a:srgbClr val="39471D"/>
                </a:solidFill>
                <a:cs typeface="DecoType Naskh Variants" pitchFamily="2" charset="-78"/>
              </a:rPr>
              <a:t>د) الحاجة إلى تقييم مقدمي الخدمات الخارجيين</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2873825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5.2 تحديد أهداف برنامج التدقيق</a:t>
            </a:r>
          </a:p>
        </p:txBody>
      </p:sp>
      <p:sp>
        <p:nvSpPr>
          <p:cNvPr id="11" name="مستطيل 10"/>
          <p:cNvSpPr/>
          <p:nvPr/>
        </p:nvSpPr>
        <p:spPr>
          <a:xfrm>
            <a:off x="0" y="2492354"/>
            <a:ext cx="7774521" cy="3693319"/>
          </a:xfrm>
          <a:prstGeom prst="rect">
            <a:avLst/>
          </a:prstGeom>
        </p:spPr>
        <p:txBody>
          <a:bodyPr wrap="square">
            <a:spAutoFit/>
          </a:bodyPr>
          <a:lstStyle/>
          <a:p>
            <a:pPr algn="just">
              <a:lnSpc>
                <a:spcPct val="130000"/>
              </a:lnSpc>
            </a:pPr>
            <a:r>
              <a:rPr lang="ar-SA" sz="3000" dirty="0" smtClean="0">
                <a:solidFill>
                  <a:srgbClr val="39471D"/>
                </a:solidFill>
                <a:cs typeface="DecoType Naskh Variants" pitchFamily="2" charset="-78"/>
              </a:rPr>
              <a:t>هـ</a:t>
            </a:r>
            <a:r>
              <a:rPr lang="ar-SA" sz="3000" dirty="0">
                <a:solidFill>
                  <a:srgbClr val="39471D"/>
                </a:solidFill>
                <a:cs typeface="DecoType Naskh Variants" pitchFamily="2" charset="-78"/>
              </a:rPr>
              <a:t>) مستوى أداء الجهة الخاضعة للتدقيق ومستوى نضج نظام (أنظمة) الإدارة، كما ينعكس في مؤشرات الأداء ذات الصلة (مثل مؤشرات الأداء الرئيسية)، وحدوث حالات عدم المطابقة أو الحوادث أو الشكاوى من الأطراف المعنية؛</a:t>
            </a:r>
          </a:p>
          <a:p>
            <a:pPr algn="just">
              <a:lnSpc>
                <a:spcPct val="130000"/>
              </a:lnSpc>
            </a:pPr>
            <a:r>
              <a:rPr lang="ar-SA" sz="3000" dirty="0">
                <a:solidFill>
                  <a:srgbClr val="39471D"/>
                </a:solidFill>
                <a:cs typeface="DecoType Naskh Variants" pitchFamily="2" charset="-78"/>
              </a:rPr>
              <a:t>و) تحديد المخاطر والفرص أمام الجهة الخاضعة للتدقيق؛</a:t>
            </a:r>
          </a:p>
          <a:p>
            <a:pPr algn="just">
              <a:lnSpc>
                <a:spcPct val="130000"/>
              </a:lnSpc>
            </a:pPr>
            <a:r>
              <a:rPr lang="ar-SA" sz="3000" dirty="0">
                <a:solidFill>
                  <a:srgbClr val="39471D"/>
                </a:solidFill>
                <a:cs typeface="DecoType Naskh Variants" pitchFamily="2" charset="-78"/>
              </a:rPr>
              <a:t>ز) نتائج عمليات التدقيق السابقة.</a:t>
            </a:r>
          </a:p>
        </p:txBody>
      </p:sp>
    </p:spTree>
    <p:extLst>
      <p:ext uri="{BB962C8B-B14F-4D97-AF65-F5344CB8AC3E}">
        <p14:creationId xmlns:p14="http://schemas.microsoft.com/office/powerpoint/2010/main" val="399006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9" name="مستطيل 18"/>
          <p:cNvSpPr/>
          <p:nvPr/>
        </p:nvSpPr>
        <p:spPr>
          <a:xfrm>
            <a:off x="1" y="195943"/>
            <a:ext cx="5269054" cy="1077218"/>
          </a:xfrm>
          <a:prstGeom prst="rect">
            <a:avLst/>
          </a:prstGeom>
        </p:spPr>
        <p:txBody>
          <a:bodyPr wrap="square">
            <a:spAutoFit/>
          </a:bodyPr>
          <a:lstStyle/>
          <a:p>
            <a:r>
              <a:rPr lang="ar-SA" sz="3200" dirty="0">
                <a:solidFill>
                  <a:srgbClr val="43661C"/>
                </a:solidFill>
                <a:cs typeface="DecoType Naskh Variants" pitchFamily="2" charset="-78"/>
              </a:rPr>
              <a:t>6.4.2 تعيين الأدوار والمسؤوليات للمرشدين والمراقبين</a:t>
            </a:r>
          </a:p>
        </p:txBody>
      </p:sp>
      <p:sp>
        <p:nvSpPr>
          <p:cNvPr id="31" name="مستطيل 30"/>
          <p:cNvSpPr/>
          <p:nvPr/>
        </p:nvSpPr>
        <p:spPr>
          <a:xfrm>
            <a:off x="1634726" y="1273161"/>
            <a:ext cx="3634329" cy="584775"/>
          </a:xfrm>
          <a:prstGeom prst="rect">
            <a:avLst/>
          </a:prstGeom>
        </p:spPr>
        <p:txBody>
          <a:bodyPr wrap="none">
            <a:spAutoFit/>
          </a:bodyPr>
          <a:lstStyle/>
          <a:p>
            <a:r>
              <a:rPr lang="ar-SA" sz="3200" dirty="0">
                <a:solidFill>
                  <a:srgbClr val="43661C"/>
                </a:solidFill>
                <a:cs typeface="DecoType Naskh Variants" pitchFamily="2" charset="-78"/>
              </a:rPr>
              <a:t>6.4.3 عقد الاجتماع الافتتاحي</a:t>
            </a:r>
          </a:p>
        </p:txBody>
      </p:sp>
      <p:sp>
        <p:nvSpPr>
          <p:cNvPr id="32" name="مستطيل 31"/>
          <p:cNvSpPr/>
          <p:nvPr/>
        </p:nvSpPr>
        <p:spPr>
          <a:xfrm>
            <a:off x="2065900" y="1853625"/>
            <a:ext cx="3191900" cy="584775"/>
          </a:xfrm>
          <a:prstGeom prst="rect">
            <a:avLst/>
          </a:prstGeom>
        </p:spPr>
        <p:txBody>
          <a:bodyPr wrap="none">
            <a:spAutoFit/>
          </a:bodyPr>
          <a:lstStyle/>
          <a:p>
            <a:r>
              <a:rPr lang="ar-SA" sz="3200" dirty="0">
                <a:solidFill>
                  <a:srgbClr val="43661C"/>
                </a:solidFill>
                <a:cs typeface="DecoType Naskh Variants" pitchFamily="2" charset="-78"/>
              </a:rPr>
              <a:t>6.4.4 التواصل أثناء التدقيق</a:t>
            </a:r>
          </a:p>
        </p:txBody>
      </p:sp>
      <p:sp>
        <p:nvSpPr>
          <p:cNvPr id="33" name="مستطيل 32"/>
          <p:cNvSpPr/>
          <p:nvPr/>
        </p:nvSpPr>
        <p:spPr>
          <a:xfrm>
            <a:off x="576744" y="2438400"/>
            <a:ext cx="4692311" cy="584775"/>
          </a:xfrm>
          <a:prstGeom prst="rect">
            <a:avLst/>
          </a:prstGeom>
        </p:spPr>
        <p:txBody>
          <a:bodyPr wrap="none">
            <a:spAutoFit/>
          </a:bodyPr>
          <a:lstStyle/>
          <a:p>
            <a:r>
              <a:rPr lang="ar-SA" sz="3200" dirty="0">
                <a:solidFill>
                  <a:srgbClr val="43661C"/>
                </a:solidFill>
                <a:cs typeface="DecoType Naskh Variants" pitchFamily="2" charset="-78"/>
              </a:rPr>
              <a:t>6.4.5 توافر معلومات التدقيق والوصول إليها</a:t>
            </a:r>
          </a:p>
        </p:txBody>
      </p:sp>
      <p:sp>
        <p:nvSpPr>
          <p:cNvPr id="34" name="مستطيل 33"/>
          <p:cNvSpPr/>
          <p:nvPr/>
        </p:nvSpPr>
        <p:spPr>
          <a:xfrm>
            <a:off x="0" y="3048000"/>
            <a:ext cx="5269055" cy="1077218"/>
          </a:xfrm>
          <a:prstGeom prst="rect">
            <a:avLst/>
          </a:prstGeom>
        </p:spPr>
        <p:txBody>
          <a:bodyPr wrap="square">
            <a:spAutoFit/>
          </a:bodyPr>
          <a:lstStyle/>
          <a:p>
            <a:r>
              <a:rPr lang="ar-SA" sz="3200" dirty="0">
                <a:solidFill>
                  <a:srgbClr val="43661C"/>
                </a:solidFill>
                <a:cs typeface="DecoType Naskh Variants" pitchFamily="2" charset="-78"/>
              </a:rPr>
              <a:t>6.4.6 مراجعة المعلومات الموثقة أثناء إجراء التدقيق</a:t>
            </a:r>
          </a:p>
        </p:txBody>
      </p:sp>
      <p:sp>
        <p:nvSpPr>
          <p:cNvPr id="39" name="مستطيل 38"/>
          <p:cNvSpPr/>
          <p:nvPr/>
        </p:nvSpPr>
        <p:spPr>
          <a:xfrm>
            <a:off x="1488819" y="4139625"/>
            <a:ext cx="3768981" cy="584775"/>
          </a:xfrm>
          <a:prstGeom prst="rect">
            <a:avLst/>
          </a:prstGeom>
        </p:spPr>
        <p:txBody>
          <a:bodyPr wrap="none">
            <a:spAutoFit/>
          </a:bodyPr>
          <a:lstStyle/>
          <a:p>
            <a:r>
              <a:rPr lang="ar-SA" sz="3200" dirty="0">
                <a:solidFill>
                  <a:srgbClr val="43661C"/>
                </a:solidFill>
                <a:cs typeface="DecoType Naskh Variants" pitchFamily="2" charset="-78"/>
              </a:rPr>
              <a:t>6.4.7 جمع المعلومات والتحقق منها</a:t>
            </a:r>
          </a:p>
        </p:txBody>
      </p:sp>
      <p:sp>
        <p:nvSpPr>
          <p:cNvPr id="40" name="مستطيل 39"/>
          <p:cNvSpPr/>
          <p:nvPr/>
        </p:nvSpPr>
        <p:spPr>
          <a:xfrm>
            <a:off x="2384846" y="4724400"/>
            <a:ext cx="2879314" cy="584775"/>
          </a:xfrm>
          <a:prstGeom prst="rect">
            <a:avLst/>
          </a:prstGeom>
        </p:spPr>
        <p:txBody>
          <a:bodyPr wrap="none">
            <a:spAutoFit/>
          </a:bodyPr>
          <a:lstStyle/>
          <a:p>
            <a:r>
              <a:rPr lang="ar-SA" sz="3200" dirty="0">
                <a:solidFill>
                  <a:srgbClr val="43661C"/>
                </a:solidFill>
                <a:cs typeface="DecoType Naskh Variants" pitchFamily="2" charset="-78"/>
              </a:rPr>
              <a:t>6.4.8 توليد نتائج التدقيق</a:t>
            </a:r>
          </a:p>
        </p:txBody>
      </p:sp>
      <p:sp>
        <p:nvSpPr>
          <p:cNvPr id="41" name="مستطيل 40"/>
          <p:cNvSpPr/>
          <p:nvPr/>
        </p:nvSpPr>
        <p:spPr>
          <a:xfrm>
            <a:off x="1536857" y="5334000"/>
            <a:ext cx="3727303" cy="584775"/>
          </a:xfrm>
          <a:prstGeom prst="rect">
            <a:avLst/>
          </a:prstGeom>
        </p:spPr>
        <p:txBody>
          <a:bodyPr wrap="none">
            <a:spAutoFit/>
          </a:bodyPr>
          <a:lstStyle/>
          <a:p>
            <a:r>
              <a:rPr lang="ar-SA" sz="3200" dirty="0">
                <a:solidFill>
                  <a:srgbClr val="43661C"/>
                </a:solidFill>
                <a:cs typeface="DecoType Naskh Variants" pitchFamily="2" charset="-78"/>
              </a:rPr>
              <a:t>6.4.9 تحديد استنتاجات التدقيق</a:t>
            </a:r>
          </a:p>
        </p:txBody>
      </p:sp>
      <p:sp>
        <p:nvSpPr>
          <p:cNvPr id="42" name="مستطيل 41"/>
          <p:cNvSpPr/>
          <p:nvPr/>
        </p:nvSpPr>
        <p:spPr>
          <a:xfrm>
            <a:off x="1772551" y="5943600"/>
            <a:ext cx="3485249" cy="584775"/>
          </a:xfrm>
          <a:prstGeom prst="rect">
            <a:avLst/>
          </a:prstGeom>
        </p:spPr>
        <p:txBody>
          <a:bodyPr wrap="none">
            <a:spAutoFit/>
          </a:bodyPr>
          <a:lstStyle/>
          <a:p>
            <a:r>
              <a:rPr lang="ar-SA" sz="3200" dirty="0">
                <a:solidFill>
                  <a:srgbClr val="43661C"/>
                </a:solidFill>
                <a:cs typeface="DecoType Naskh Variants" pitchFamily="2" charset="-78"/>
              </a:rPr>
              <a:t>6.4.10 عقد الاجتماع الختامي</a:t>
            </a:r>
          </a:p>
        </p:txBody>
      </p:sp>
      <p:sp>
        <p:nvSpPr>
          <p:cNvPr id="43" name="مستطيل 42"/>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12866549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5.2 تحديد أهداف برنامج التدقيق</a:t>
            </a:r>
          </a:p>
        </p:txBody>
      </p:sp>
      <p:sp>
        <p:nvSpPr>
          <p:cNvPr id="9" name="مستطيل 8"/>
          <p:cNvSpPr/>
          <p:nvPr/>
        </p:nvSpPr>
        <p:spPr>
          <a:xfrm>
            <a:off x="33873" y="2524438"/>
            <a:ext cx="7866335" cy="3554819"/>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يمكن أن تشمل أمثلة أهداف برنامج التدقيق ما يلي</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تحديد الفرص المتاحة لتحسين نظام الإدارة وأدائه</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تقييم قدرة الجهة الخاضعة للتدقيق على تحديد سياقها</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تقييم قدرة الجهة الخاضعة للتدقيق على تحديد المخاطر والفرص وتحديد وتنفيذ الإجراءات الفعالة لمعالجتها</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41757643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5.2 تحديد أهداف برنامج التدقيق</a:t>
            </a:r>
          </a:p>
        </p:txBody>
      </p:sp>
      <p:sp>
        <p:nvSpPr>
          <p:cNvPr id="11" name="مستطيل 10"/>
          <p:cNvSpPr/>
          <p:nvPr/>
        </p:nvSpPr>
        <p:spPr>
          <a:xfrm>
            <a:off x="33873" y="2286000"/>
            <a:ext cx="7906006" cy="4247317"/>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 مطابقة لجميع المتطلبات ذات الصلة، على سبيل المثال. المتطلبات القانونية والتنظيمية، والتزامات الامتثال، ومتطلبات الاعتماد لمعيار نظام الإدارة</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الحصول على الثقة في قدرة </a:t>
            </a:r>
            <a:r>
              <a:rPr lang="ar-SA" sz="3000" dirty="0" smtClean="0">
                <a:solidFill>
                  <a:srgbClr val="39471D"/>
                </a:solidFill>
                <a:cs typeface="DecoType Naskh Variants" pitchFamily="2" charset="-78"/>
              </a:rPr>
              <a:t>مقدّم </a:t>
            </a:r>
            <a:r>
              <a:rPr lang="ar-SA" sz="3000" dirty="0">
                <a:solidFill>
                  <a:srgbClr val="39471D"/>
                </a:solidFill>
                <a:cs typeface="DecoType Naskh Variants" pitchFamily="2" charset="-78"/>
              </a:rPr>
              <a:t>الخدمة الخارجي والحفاظ عليها</a:t>
            </a:r>
            <a:r>
              <a:rPr lang="ar-SA" sz="3000" dirty="0" smtClean="0">
                <a:solidFill>
                  <a:srgbClr val="39471D"/>
                </a:solidFill>
                <a:cs typeface="DecoType Naskh Variants" pitchFamily="2" charset="-78"/>
              </a:rPr>
              <a:t>؛</a:t>
            </a:r>
          </a:p>
          <a:p>
            <a:pPr algn="just">
              <a:lnSpc>
                <a:spcPct val="150000"/>
              </a:lnSpc>
            </a:pPr>
            <a:r>
              <a:rPr lang="ar-SA" sz="3000" dirty="0">
                <a:solidFill>
                  <a:srgbClr val="39471D"/>
                </a:solidFill>
                <a:cs typeface="DecoType Naskh Variants" pitchFamily="2" charset="-78"/>
              </a:rPr>
              <a:t>— </a:t>
            </a:r>
            <a:r>
              <a:rPr lang="ar-SA" sz="3000" dirty="0" smtClean="0">
                <a:solidFill>
                  <a:srgbClr val="39471D"/>
                </a:solidFill>
                <a:cs typeface="DecoType Naskh Variants" pitchFamily="2" charset="-78"/>
              </a:rPr>
              <a:t>تحديد </a:t>
            </a:r>
            <a:r>
              <a:rPr lang="ar-SA" sz="3000" dirty="0">
                <a:solidFill>
                  <a:srgbClr val="39471D"/>
                </a:solidFill>
                <a:cs typeface="DecoType Naskh Variants" pitchFamily="2" charset="-78"/>
              </a:rPr>
              <a:t>مدى ملاءمة وكفاية وفعالية نظام إدارة الجهة الخاضعة للتدقيق</a:t>
            </a:r>
            <a:r>
              <a:rPr lang="ar-SA" sz="3000" dirty="0" smtClean="0">
                <a:solidFill>
                  <a:srgbClr val="39471D"/>
                </a:solidFill>
                <a:cs typeface="DecoType Naskh Variants" pitchFamily="2" charset="-78"/>
              </a:rPr>
              <a:t>؛</a:t>
            </a:r>
          </a:p>
          <a:p>
            <a:pPr algn="just">
              <a:lnSpc>
                <a:spcPct val="150000"/>
              </a:lnSpc>
            </a:pPr>
            <a:r>
              <a:rPr lang="ar-SA" sz="3000" dirty="0">
                <a:solidFill>
                  <a:srgbClr val="39471D"/>
                </a:solidFill>
                <a:cs typeface="DecoType Naskh Variants" pitchFamily="2" charset="-78"/>
              </a:rPr>
              <a:t>—</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تقييم مدى توافق ومواءمة أهداف نظام الإدارة مع التوجه الاستراتيجي للمنظمة.</a:t>
            </a:r>
          </a:p>
        </p:txBody>
      </p:sp>
    </p:spTree>
    <p:extLst>
      <p:ext uri="{BB962C8B-B14F-4D97-AF65-F5344CB8AC3E}">
        <p14:creationId xmlns:p14="http://schemas.microsoft.com/office/powerpoint/2010/main" val="25544190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39471D"/>
                </a:solidFill>
                <a:cs typeface="DecoType Naskh Variants" pitchFamily="2" charset="-78"/>
              </a:rPr>
              <a:t>5.3 تحديد وتقييم مخاطر وفرص برنامج التدقيق</a:t>
            </a:r>
          </a:p>
        </p:txBody>
      </p:sp>
      <p:sp>
        <p:nvSpPr>
          <p:cNvPr id="9" name="مستطيل 8"/>
          <p:cNvSpPr/>
          <p:nvPr/>
        </p:nvSpPr>
        <p:spPr>
          <a:xfrm>
            <a:off x="152400" y="2590800"/>
            <a:ext cx="7874563" cy="3893374"/>
          </a:xfrm>
          <a:prstGeom prst="rect">
            <a:avLst/>
          </a:prstGeom>
        </p:spPr>
        <p:txBody>
          <a:bodyPr wrap="square">
            <a:spAutoFit/>
          </a:bodyPr>
          <a:lstStyle/>
          <a:p>
            <a:pPr algn="just">
              <a:lnSpc>
                <a:spcPct val="130000"/>
              </a:lnSpc>
            </a:pPr>
            <a:r>
              <a:rPr lang="ar-SA" sz="3000" dirty="0" smtClean="0">
                <a:solidFill>
                  <a:srgbClr val="39471D"/>
                </a:solidFill>
                <a:cs typeface="DecoType Naskh Variants" pitchFamily="2" charset="-78"/>
              </a:rPr>
              <a:t>هناك </a:t>
            </a:r>
            <a:r>
              <a:rPr lang="ar-SA" sz="3000" dirty="0">
                <a:solidFill>
                  <a:srgbClr val="39471D"/>
                </a:solidFill>
                <a:cs typeface="DecoType Naskh Variants" pitchFamily="2" charset="-78"/>
              </a:rPr>
              <a:t>مخاطر وفرص تتعلق بسياق الجهة الخاضعة للتدقيق والتي يمكن أن ترتبط ببرنامج التدقيق ويمكن أن تؤثر على تحقيق أهدافه. </a:t>
            </a:r>
            <a:endParaRPr lang="ar-SA" sz="3000" dirty="0" smtClean="0">
              <a:solidFill>
                <a:srgbClr val="39471D"/>
              </a:solidFill>
              <a:cs typeface="DecoType Naskh Variants" pitchFamily="2" charset="-78"/>
            </a:endParaRPr>
          </a:p>
          <a:p>
            <a:pPr algn="just">
              <a:lnSpc>
                <a:spcPct val="130000"/>
              </a:lnSpc>
            </a:pPr>
            <a:r>
              <a:rPr lang="ar-SA" sz="4000" b="1" dirty="0">
                <a:solidFill>
                  <a:srgbClr val="39471D"/>
                </a:solidFill>
                <a:cs typeface="DecoType Naskh Variants" pitchFamily="2" charset="-78"/>
              </a:rPr>
              <a:t>يج</a:t>
            </a:r>
            <a:r>
              <a:rPr lang="ar-SA" sz="4000" b="1" dirty="0" smtClean="0">
                <a:solidFill>
                  <a:srgbClr val="39471D"/>
                </a:solidFill>
                <a:cs typeface="DecoType Naskh Variants" pitchFamily="2" charset="-78"/>
              </a:rPr>
              <a:t>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على الفرد (الأفراد) الذي يدير برنامج التدقيق أن يحدد ويعرض على </a:t>
            </a:r>
            <a:r>
              <a:rPr lang="ar-SA" sz="3000" dirty="0" smtClean="0">
                <a:solidFill>
                  <a:srgbClr val="39471D"/>
                </a:solidFill>
                <a:cs typeface="DecoType Naskh Variants" pitchFamily="2" charset="-78"/>
              </a:rPr>
              <a:t>الجهة المستفيدة من عملية </a:t>
            </a:r>
            <a:r>
              <a:rPr lang="ar-SA" sz="3000" dirty="0">
                <a:solidFill>
                  <a:srgbClr val="39471D"/>
                </a:solidFill>
                <a:cs typeface="DecoType Naskh Variants" pitchFamily="2" charset="-78"/>
              </a:rPr>
              <a:t>التدقيق المخاطر والفرص التي يتم أخذها في الاعتبار عند تطوير برنامج التدقيق ومتطلبات الموارد، بحيث يمكن معالجتها بشكل مناسب.</a:t>
            </a:r>
          </a:p>
        </p:txBody>
      </p:sp>
    </p:spTree>
    <p:extLst>
      <p:ext uri="{BB962C8B-B14F-4D97-AF65-F5344CB8AC3E}">
        <p14:creationId xmlns:p14="http://schemas.microsoft.com/office/powerpoint/2010/main" val="33480351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5.3 تحديد وتقييم مخاطر وفرص برنامج التدقيق</a:t>
            </a:r>
          </a:p>
        </p:txBody>
      </p:sp>
      <p:sp>
        <p:nvSpPr>
          <p:cNvPr id="11" name="مستطيل 10"/>
          <p:cNvSpPr/>
          <p:nvPr/>
        </p:nvSpPr>
        <p:spPr>
          <a:xfrm>
            <a:off x="0" y="2669959"/>
            <a:ext cx="7931628" cy="3647152"/>
          </a:xfrm>
          <a:prstGeom prst="rect">
            <a:avLst/>
          </a:prstGeom>
        </p:spPr>
        <p:txBody>
          <a:bodyPr wrap="square">
            <a:spAutoFit/>
          </a:bodyPr>
          <a:lstStyle/>
          <a:p>
            <a:pPr algn="just">
              <a:lnSpc>
                <a:spcPct val="110000"/>
              </a:lnSpc>
            </a:pPr>
            <a:r>
              <a:rPr lang="ar-SA" sz="3000" dirty="0">
                <a:solidFill>
                  <a:srgbClr val="39471D"/>
                </a:solidFill>
                <a:cs typeface="DecoType Naskh Variants" pitchFamily="2" charset="-78"/>
              </a:rPr>
              <a:t>يمكن أن تكون هناك مخاطر مرتبطة بما يلي:</a:t>
            </a:r>
          </a:p>
          <a:p>
            <a:pPr algn="just">
              <a:lnSpc>
                <a:spcPct val="110000"/>
              </a:lnSpc>
            </a:pPr>
            <a:r>
              <a:rPr lang="ar-SA" sz="3000" dirty="0">
                <a:solidFill>
                  <a:srgbClr val="39471D"/>
                </a:solidFill>
                <a:cs typeface="DecoType Naskh Variants" pitchFamily="2" charset="-78"/>
              </a:rPr>
              <a:t>أ) التخطيط، على سبيل المثال. الفشل في تحديد أهداف التدقيق ذات الصلة وتحديد نطاق عمليات التدقيق وعددها ومدتها ومواقعها وجدولها الزمني؛</a:t>
            </a:r>
          </a:p>
          <a:p>
            <a:pPr algn="just">
              <a:lnSpc>
                <a:spcPct val="110000"/>
              </a:lnSpc>
            </a:pPr>
            <a:r>
              <a:rPr lang="ar-SA" sz="3000" dirty="0">
                <a:solidFill>
                  <a:srgbClr val="39471D"/>
                </a:solidFill>
                <a:cs typeface="DecoType Naskh Variants" pitchFamily="2" charset="-78"/>
              </a:rPr>
              <a:t>ب) الموارد، على سبيل المثال. عدم السماح بالوقت الكافي والمعدات و/أو التدريب لتطوير برنامج التدقيق أو إجراء التدقيق؛</a:t>
            </a:r>
          </a:p>
          <a:p>
            <a:pPr algn="just">
              <a:lnSpc>
                <a:spcPct val="110000"/>
              </a:lnSpc>
            </a:pPr>
            <a:r>
              <a:rPr lang="ar-SA" sz="3000" dirty="0">
                <a:solidFill>
                  <a:srgbClr val="39471D"/>
                </a:solidFill>
                <a:cs typeface="DecoType Naskh Variants" pitchFamily="2" charset="-78"/>
              </a:rPr>
              <a:t>ج) اختيار فريق التدقيق، على سبيل </a:t>
            </a:r>
            <a:r>
              <a:rPr lang="ar-SA" sz="3000" dirty="0" smtClean="0">
                <a:solidFill>
                  <a:srgbClr val="39471D"/>
                </a:solidFill>
                <a:cs typeface="DecoType Naskh Variants" pitchFamily="2" charset="-78"/>
              </a:rPr>
              <a:t>المثال، </a:t>
            </a:r>
            <a:r>
              <a:rPr lang="ar-SA" sz="3000" dirty="0">
                <a:solidFill>
                  <a:srgbClr val="39471D"/>
                </a:solidFill>
                <a:cs typeface="DecoType Naskh Variants" pitchFamily="2" charset="-78"/>
              </a:rPr>
              <a:t>عدم كفاية الكفاءة الشاملة لإجراء عمليات التدقيق بشكل فعال؛</a:t>
            </a:r>
          </a:p>
        </p:txBody>
      </p:sp>
    </p:spTree>
    <p:extLst>
      <p:ext uri="{BB962C8B-B14F-4D97-AF65-F5344CB8AC3E}">
        <p14:creationId xmlns:p14="http://schemas.microsoft.com/office/powerpoint/2010/main" val="42590804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5.3 تحديد وتقييم مخاطر وفرص برنامج التدقيق</a:t>
            </a:r>
          </a:p>
        </p:txBody>
      </p:sp>
      <p:sp>
        <p:nvSpPr>
          <p:cNvPr id="9" name="مستطيل 8"/>
          <p:cNvSpPr/>
          <p:nvPr/>
        </p:nvSpPr>
        <p:spPr>
          <a:xfrm>
            <a:off x="1" y="2726006"/>
            <a:ext cx="7900208" cy="1938992"/>
          </a:xfrm>
          <a:prstGeom prst="rect">
            <a:avLst/>
          </a:prstGeom>
        </p:spPr>
        <p:txBody>
          <a:bodyPr wrap="square">
            <a:spAutoFit/>
          </a:bodyPr>
          <a:lstStyle/>
          <a:p>
            <a:pPr algn="just"/>
            <a:r>
              <a:rPr lang="ar-SA" sz="3000" dirty="0">
                <a:solidFill>
                  <a:srgbClr val="39471D"/>
                </a:solidFill>
                <a:cs typeface="DecoType Naskh Variants" pitchFamily="2" charset="-78"/>
              </a:rPr>
              <a:t>د) الاتصالات، على سبيل المثال. عمليات/قنوات الاتصال الخارجية/الداخلية غير الفعالة؛</a:t>
            </a:r>
          </a:p>
          <a:p>
            <a:pPr algn="just"/>
            <a:r>
              <a:rPr lang="ar-SA" sz="3000" dirty="0">
                <a:solidFill>
                  <a:srgbClr val="39471D"/>
                </a:solidFill>
                <a:cs typeface="DecoType Naskh Variants" pitchFamily="2" charset="-78"/>
              </a:rPr>
              <a:t>ه) التنفيذ، على سبيل المثال. التنسيق غير الفعال لعمليات التدقيق ضمن برنامج التدقيق، أو عدم مراعاة أمن وسرية المعلومات</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3954610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5.3 تحديد وتقييم مخاطر وفرص برنامج التدقيق</a:t>
            </a:r>
          </a:p>
        </p:txBody>
      </p:sp>
      <p:sp>
        <p:nvSpPr>
          <p:cNvPr id="9" name="مستطيل 8"/>
          <p:cNvSpPr/>
          <p:nvPr/>
        </p:nvSpPr>
        <p:spPr>
          <a:xfrm>
            <a:off x="1" y="2726006"/>
            <a:ext cx="7900208" cy="3693319"/>
          </a:xfrm>
          <a:prstGeom prst="rect">
            <a:avLst/>
          </a:prstGeom>
        </p:spPr>
        <p:txBody>
          <a:bodyPr wrap="square">
            <a:spAutoFit/>
          </a:bodyPr>
          <a:lstStyle/>
          <a:p>
            <a:pPr algn="just">
              <a:lnSpc>
                <a:spcPct val="130000"/>
              </a:lnSpc>
            </a:pPr>
            <a:r>
              <a:rPr lang="ar-SA" sz="3000" dirty="0" smtClean="0">
                <a:solidFill>
                  <a:srgbClr val="39471D"/>
                </a:solidFill>
                <a:cs typeface="DecoType Naskh Variants" pitchFamily="2" charset="-78"/>
              </a:rPr>
              <a:t>و</a:t>
            </a:r>
            <a:r>
              <a:rPr lang="ar-SA" sz="3000" dirty="0">
                <a:solidFill>
                  <a:srgbClr val="39471D"/>
                </a:solidFill>
                <a:cs typeface="DecoType Naskh Variants" pitchFamily="2" charset="-78"/>
              </a:rPr>
              <a:t>) السيطرة على المعلومات الموثقة، على سبيل </a:t>
            </a:r>
            <a:r>
              <a:rPr lang="ar-SA" sz="3000" dirty="0" smtClean="0">
                <a:solidFill>
                  <a:srgbClr val="39471D"/>
                </a:solidFill>
                <a:cs typeface="DecoType Naskh Variants" pitchFamily="2" charset="-78"/>
              </a:rPr>
              <a:t>المثال، </a:t>
            </a:r>
            <a:r>
              <a:rPr lang="ar-SA" sz="3000" dirty="0">
                <a:solidFill>
                  <a:srgbClr val="39471D"/>
                </a:solidFill>
                <a:cs typeface="DecoType Naskh Variants" pitchFamily="2" charset="-78"/>
              </a:rPr>
              <a:t>التحديد غير الفعال للمعلومات الموثقة اللازمة التي يطلبها المدققون والأطراف المعنية ذات الصلة، والفشل في حماية سجلات التدقيق بشكل كافٍ لإثبات فعالية برنامج التدقيق؛</a:t>
            </a:r>
          </a:p>
          <a:p>
            <a:pPr algn="just">
              <a:lnSpc>
                <a:spcPct val="130000"/>
              </a:lnSpc>
            </a:pPr>
            <a:r>
              <a:rPr lang="ar-SA" sz="3000" dirty="0">
                <a:solidFill>
                  <a:srgbClr val="39471D"/>
                </a:solidFill>
                <a:cs typeface="DecoType Naskh Variants" pitchFamily="2" charset="-78"/>
              </a:rPr>
              <a:t>ز) مراقبة ومراجعة وتحسين برنامج التدقيق، على سبيل المثال. الرصد غير الفعال لنتائج برنامج التدقيق؛</a:t>
            </a:r>
          </a:p>
          <a:p>
            <a:pPr algn="just">
              <a:lnSpc>
                <a:spcPct val="130000"/>
              </a:lnSpc>
            </a:pPr>
            <a:r>
              <a:rPr lang="ar-SA" sz="3000" dirty="0">
                <a:solidFill>
                  <a:srgbClr val="39471D"/>
                </a:solidFill>
                <a:cs typeface="DecoType Naskh Variants" pitchFamily="2" charset="-78"/>
              </a:rPr>
              <a:t>ح) توافر وتعاون الجهة الخاضعة للتدقيق وتوافر الأدلة التي سيتم أخذ عينات منها.</a:t>
            </a:r>
          </a:p>
        </p:txBody>
      </p:sp>
    </p:spTree>
    <p:extLst>
      <p:ext uri="{BB962C8B-B14F-4D97-AF65-F5344CB8AC3E}">
        <p14:creationId xmlns:p14="http://schemas.microsoft.com/office/powerpoint/2010/main" val="12764568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739754"/>
          </a:xfrm>
          <a:prstGeom prst="rect">
            <a:avLst/>
          </a:prstGeom>
        </p:spPr>
        <p:txBody>
          <a:bodyPr wrap="square">
            <a:spAutoFit/>
          </a:bodyPr>
          <a:lstStyle/>
          <a:p>
            <a:pPr>
              <a:lnSpc>
                <a:spcPct val="150000"/>
              </a:lnSpc>
            </a:pPr>
            <a:r>
              <a:rPr lang="ar-SA" sz="3000" dirty="0">
                <a:solidFill>
                  <a:srgbClr val="C3D69E"/>
                </a:solidFill>
                <a:cs typeface="DecoType Naskh Variants" pitchFamily="2" charset="-78"/>
              </a:rPr>
              <a:t>5.3 تحديد وتقييم مخاطر وفرص برنامج التدقيق</a:t>
            </a:r>
          </a:p>
        </p:txBody>
      </p:sp>
      <p:sp>
        <p:nvSpPr>
          <p:cNvPr id="11" name="مستطيل 10"/>
          <p:cNvSpPr/>
          <p:nvPr/>
        </p:nvSpPr>
        <p:spPr>
          <a:xfrm>
            <a:off x="0" y="2514600"/>
            <a:ext cx="7927421" cy="3970318"/>
          </a:xfrm>
          <a:prstGeom prst="rect">
            <a:avLst/>
          </a:prstGeom>
        </p:spPr>
        <p:txBody>
          <a:bodyPr wrap="square">
            <a:spAutoFit/>
          </a:bodyPr>
          <a:lstStyle/>
          <a:p>
            <a:pPr algn="just">
              <a:lnSpc>
                <a:spcPct val="120000"/>
              </a:lnSpc>
            </a:pPr>
            <a:r>
              <a:rPr lang="ar-SA" sz="3000" dirty="0">
                <a:solidFill>
                  <a:srgbClr val="39471D"/>
                </a:solidFill>
                <a:cs typeface="DecoType Naskh Variants" pitchFamily="2" charset="-78"/>
              </a:rPr>
              <a:t>يمكن أن تشمل فرص تحسين برنامج التدقيق ما يلي:</a:t>
            </a:r>
          </a:p>
          <a:p>
            <a:pPr algn="just">
              <a:lnSpc>
                <a:spcPct val="120000"/>
              </a:lnSpc>
            </a:pPr>
            <a:r>
              <a:rPr lang="ar-SA" sz="3000" dirty="0">
                <a:solidFill>
                  <a:srgbClr val="39471D"/>
                </a:solidFill>
                <a:cs typeface="DecoType Naskh Variants" pitchFamily="2" charset="-78"/>
              </a:rPr>
              <a:t>— السماح بإجراء عمليات تدقيق متعددة في زيارة واحدة؛</a:t>
            </a:r>
          </a:p>
          <a:p>
            <a:pPr algn="just">
              <a:lnSpc>
                <a:spcPct val="120000"/>
              </a:lnSpc>
            </a:pPr>
            <a:r>
              <a:rPr lang="ar-SA" sz="3000" dirty="0">
                <a:solidFill>
                  <a:srgbClr val="39471D"/>
                </a:solidFill>
                <a:cs typeface="DecoType Naskh Variants" pitchFamily="2" charset="-78"/>
              </a:rPr>
              <a:t>— </a:t>
            </a:r>
            <a:r>
              <a:rPr lang="ar-SA" sz="3000" dirty="0" smtClean="0">
                <a:solidFill>
                  <a:srgbClr val="39471D"/>
                </a:solidFill>
                <a:cs typeface="DecoType Naskh Variants" pitchFamily="2" charset="-78"/>
              </a:rPr>
              <a:t>تقليل </a:t>
            </a:r>
            <a:r>
              <a:rPr lang="ar-SA" sz="3000" dirty="0">
                <a:solidFill>
                  <a:srgbClr val="39471D"/>
                </a:solidFill>
                <a:cs typeface="DecoType Naskh Variants" pitchFamily="2" charset="-78"/>
              </a:rPr>
              <a:t>الوقت والمسافات التي تقطعها إلى الموقع؛</a:t>
            </a:r>
          </a:p>
          <a:p>
            <a:pPr algn="just">
              <a:lnSpc>
                <a:spcPct val="120000"/>
              </a:lnSpc>
            </a:pPr>
            <a:r>
              <a:rPr lang="ar-SA" sz="3000" dirty="0">
                <a:solidFill>
                  <a:srgbClr val="39471D"/>
                </a:solidFill>
                <a:cs typeface="DecoType Naskh Variants" pitchFamily="2" charset="-78"/>
              </a:rPr>
              <a:t>— </a:t>
            </a:r>
            <a:r>
              <a:rPr lang="ar-SA" sz="3000" dirty="0" smtClean="0">
                <a:solidFill>
                  <a:srgbClr val="39471D"/>
                </a:solidFill>
                <a:cs typeface="DecoType Naskh Variants" pitchFamily="2" charset="-78"/>
              </a:rPr>
              <a:t>مطابقة </a:t>
            </a:r>
            <a:r>
              <a:rPr lang="ar-SA" sz="3000" dirty="0">
                <a:solidFill>
                  <a:srgbClr val="39471D"/>
                </a:solidFill>
                <a:cs typeface="DecoType Naskh Variants" pitchFamily="2" charset="-78"/>
              </a:rPr>
              <a:t>مستوى كفاءة فريق المراجعة مع مستوى الكفاءة اللازمة لتحقيق أهداف المراجعة.</a:t>
            </a:r>
          </a:p>
          <a:p>
            <a:pPr algn="just">
              <a:lnSpc>
                <a:spcPct val="120000"/>
              </a:lnSpc>
            </a:pPr>
            <a:r>
              <a:rPr lang="ar-SA" sz="3000" dirty="0">
                <a:solidFill>
                  <a:srgbClr val="39471D"/>
                </a:solidFill>
                <a:cs typeface="DecoType Naskh Variants" pitchFamily="2" charset="-78"/>
              </a:rPr>
              <a:t>—</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مواءمة مواعيد التدقيق مع </a:t>
            </a:r>
            <a:r>
              <a:rPr lang="ar-SA" sz="3000" dirty="0" smtClean="0">
                <a:solidFill>
                  <a:srgbClr val="39471D"/>
                </a:solidFill>
                <a:cs typeface="DecoType Naskh Variants" pitchFamily="2" charset="-78"/>
              </a:rPr>
              <a:t>تواجد المدقق عليهم </a:t>
            </a:r>
            <a:r>
              <a:rPr lang="ar-SA" sz="3000" dirty="0">
                <a:solidFill>
                  <a:srgbClr val="39471D"/>
                </a:solidFill>
                <a:cs typeface="DecoType Naskh Variants" pitchFamily="2" charset="-78"/>
              </a:rPr>
              <a:t>الرئيسيين في الجهة الخاضعة للتدقيق.</a:t>
            </a:r>
          </a:p>
        </p:txBody>
      </p:sp>
    </p:spTree>
    <p:extLst>
      <p:ext uri="{BB962C8B-B14F-4D97-AF65-F5344CB8AC3E}">
        <p14:creationId xmlns:p14="http://schemas.microsoft.com/office/powerpoint/2010/main" val="21844481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553998"/>
          </a:xfrm>
          <a:prstGeom prst="rect">
            <a:avLst/>
          </a:prstGeom>
        </p:spPr>
        <p:txBody>
          <a:bodyPr wrap="square">
            <a:spAutoFit/>
          </a:bodyPr>
          <a:lstStyle/>
          <a:p>
            <a:r>
              <a:rPr lang="ar-SA" sz="3000" dirty="0">
                <a:solidFill>
                  <a:srgbClr val="39471D"/>
                </a:solidFill>
                <a:cs typeface="DecoType Naskh Variants" pitchFamily="2" charset="-78"/>
              </a:rPr>
              <a:t>5.4 إنشاء برنامج التدقيق</a:t>
            </a:r>
          </a:p>
        </p:txBody>
      </p:sp>
      <p:sp>
        <p:nvSpPr>
          <p:cNvPr id="9" name="مستطيل 8"/>
          <p:cNvSpPr/>
          <p:nvPr/>
        </p:nvSpPr>
        <p:spPr>
          <a:xfrm>
            <a:off x="65293" y="2164395"/>
            <a:ext cx="7866335" cy="830997"/>
          </a:xfrm>
          <a:prstGeom prst="rect">
            <a:avLst/>
          </a:prstGeom>
        </p:spPr>
        <p:txBody>
          <a:bodyPr wrap="square">
            <a:spAutoFit/>
          </a:bodyPr>
          <a:lstStyle/>
          <a:p>
            <a:endParaRPr lang="ar-SA" dirty="0" smtClean="0"/>
          </a:p>
          <a:p>
            <a:r>
              <a:rPr lang="ar-SA" sz="3000" dirty="0">
                <a:solidFill>
                  <a:srgbClr val="39471D"/>
                </a:solidFill>
                <a:cs typeface="DecoType Naskh Variants" pitchFamily="2" charset="-78"/>
              </a:rPr>
              <a:t>5.4.1 أدوار ومسؤوليات الفرد (الأفراد) الذين يديرون برنامج التدقيق</a:t>
            </a:r>
          </a:p>
        </p:txBody>
      </p:sp>
    </p:spTree>
    <p:extLst>
      <p:ext uri="{BB962C8B-B14F-4D97-AF65-F5344CB8AC3E}">
        <p14:creationId xmlns:p14="http://schemas.microsoft.com/office/powerpoint/2010/main" val="1203568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362200"/>
            <a:ext cx="7900208" cy="4053033"/>
          </a:xfrm>
          <a:prstGeom prst="rect">
            <a:avLst/>
          </a:prstGeom>
        </p:spPr>
        <p:txBody>
          <a:bodyPr wrap="square">
            <a:spAutoFit/>
          </a:bodyPr>
          <a:lstStyle/>
          <a:p>
            <a:pPr algn="just">
              <a:lnSpc>
                <a:spcPct val="150000"/>
              </a:lnSpc>
            </a:pPr>
            <a:r>
              <a:rPr lang="ar-SA" sz="2900" dirty="0">
                <a:solidFill>
                  <a:srgbClr val="39471D"/>
                </a:solidFill>
                <a:cs typeface="DecoType Naskh Variants" pitchFamily="2" charset="-78"/>
              </a:rPr>
              <a:t>يجب على الفرد (الأفراد) الذي يدير برنامج التدقيق:</a:t>
            </a:r>
          </a:p>
          <a:p>
            <a:pPr algn="just">
              <a:lnSpc>
                <a:spcPct val="150000"/>
              </a:lnSpc>
            </a:pPr>
            <a:r>
              <a:rPr lang="ar-SA" sz="2900" dirty="0">
                <a:solidFill>
                  <a:srgbClr val="39471D"/>
                </a:solidFill>
                <a:cs typeface="DecoType Naskh Variants" pitchFamily="2" charset="-78"/>
              </a:rPr>
              <a:t>أ) تحديد نطاق برنامج المراجعة وفقًا للأهداف ذات الصلة (انظر 5.2) وأي قيود معروفة؛</a:t>
            </a:r>
          </a:p>
          <a:p>
            <a:pPr algn="just">
              <a:lnSpc>
                <a:spcPct val="150000"/>
              </a:lnSpc>
            </a:pPr>
            <a:r>
              <a:rPr lang="ar-SA" sz="2900" dirty="0">
                <a:solidFill>
                  <a:srgbClr val="39471D"/>
                </a:solidFill>
                <a:cs typeface="DecoType Naskh Variants" pitchFamily="2" charset="-78"/>
              </a:rPr>
              <a:t>ب) تحديد القضايا الخارجية والداخلية، والمخاطر والفرص التي يمكن أن تؤثر على برنامج المراجعة، وتنفيذ الإجراءات اللازمة لمعالجتها، ودمج هذه الإجراءات في جميع أنشطة المراجعة ذات الصلة، حسب الاقتضاء</a:t>
            </a:r>
            <a:r>
              <a:rPr lang="ar-SA" sz="2900" dirty="0" smtClean="0">
                <a:solidFill>
                  <a:srgbClr val="39471D"/>
                </a:solidFill>
                <a:cs typeface="DecoType Naskh Variants" pitchFamily="2" charset="-78"/>
              </a:rPr>
              <a:t>؛</a:t>
            </a:r>
            <a:endParaRPr lang="ar-SA" sz="2900" dirty="0">
              <a:solidFill>
                <a:srgbClr val="39471D"/>
              </a:solidFill>
              <a:cs typeface="DecoType Naskh Variants" pitchFamily="2" charset="-78"/>
            </a:endParaRPr>
          </a:p>
        </p:txBody>
      </p:sp>
      <p:sp>
        <p:nvSpPr>
          <p:cNvPr id="12" name="مستطيل 11"/>
          <p:cNvSpPr/>
          <p:nvPr/>
        </p:nvSpPr>
        <p:spPr>
          <a:xfrm>
            <a:off x="65293" y="1829973"/>
            <a:ext cx="7866335" cy="553998"/>
          </a:xfrm>
          <a:prstGeom prst="rect">
            <a:avLst/>
          </a:prstGeom>
        </p:spPr>
        <p:txBody>
          <a:bodyPr wrap="square">
            <a:spAutoFit/>
          </a:bodyPr>
          <a:lstStyle/>
          <a:p>
            <a:r>
              <a:rPr lang="ar-SA" sz="3000" dirty="0" smtClean="0">
                <a:solidFill>
                  <a:srgbClr val="A6C36B"/>
                </a:solidFill>
                <a:cs typeface="DecoType Naskh Variants" pitchFamily="2" charset="-78"/>
              </a:rPr>
              <a:t>5.4.1 </a:t>
            </a:r>
            <a:r>
              <a:rPr lang="ar-SA" sz="3000" dirty="0">
                <a:solidFill>
                  <a:srgbClr val="A6C36B"/>
                </a:solidFill>
                <a:cs typeface="DecoType Naskh Variants" pitchFamily="2" charset="-78"/>
              </a:rPr>
              <a:t>أدوار ومسؤوليات الفرد (الأفراد) الذين يديرون برنامج التدقيق</a:t>
            </a:r>
          </a:p>
        </p:txBody>
      </p:sp>
    </p:spTree>
    <p:extLst>
      <p:ext uri="{BB962C8B-B14F-4D97-AF65-F5344CB8AC3E}">
        <p14:creationId xmlns:p14="http://schemas.microsoft.com/office/powerpoint/2010/main" val="31290913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485328"/>
            <a:ext cx="7900208" cy="2169825"/>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ضمان اختيار فرق المراجعة والكفاءة الشاملة لأنشطة المراجعة من خلال تعيين الأدوار والمسؤوليات والسلطات، ودعم القيادة، حسب الاقتضاء؛</a:t>
            </a:r>
          </a:p>
          <a:p>
            <a:pPr algn="just">
              <a:lnSpc>
                <a:spcPct val="150000"/>
              </a:lnSpc>
            </a:pPr>
            <a:r>
              <a:rPr lang="ar-SA" sz="3000" dirty="0">
                <a:solidFill>
                  <a:srgbClr val="39471D"/>
                </a:solidFill>
                <a:cs typeface="DecoType Naskh Variants" pitchFamily="2" charset="-78"/>
              </a:rPr>
              <a:t>د) إنشاء جميع العمليات ذات الصلة بما في ذلك العمليات من أجل:</a:t>
            </a:r>
          </a:p>
        </p:txBody>
      </p:sp>
      <p:sp>
        <p:nvSpPr>
          <p:cNvPr id="12" name="مستطيل 11"/>
          <p:cNvSpPr/>
          <p:nvPr/>
        </p:nvSpPr>
        <p:spPr>
          <a:xfrm>
            <a:off x="65293" y="1829973"/>
            <a:ext cx="7866335" cy="553998"/>
          </a:xfrm>
          <a:prstGeom prst="rect">
            <a:avLst/>
          </a:prstGeom>
        </p:spPr>
        <p:txBody>
          <a:bodyPr wrap="square">
            <a:spAutoFit/>
          </a:bodyPr>
          <a:lstStyle/>
          <a:p>
            <a:r>
              <a:rPr lang="ar-SA" sz="3000" dirty="0" smtClean="0">
                <a:solidFill>
                  <a:srgbClr val="A6C36B"/>
                </a:solidFill>
                <a:cs typeface="DecoType Naskh Variants" pitchFamily="2" charset="-78"/>
              </a:rPr>
              <a:t>5.4.1 </a:t>
            </a:r>
            <a:r>
              <a:rPr lang="ar-SA" sz="3000" dirty="0">
                <a:solidFill>
                  <a:srgbClr val="A6C36B"/>
                </a:solidFill>
                <a:cs typeface="DecoType Naskh Variants" pitchFamily="2" charset="-78"/>
              </a:rPr>
              <a:t>أدوار ومسؤوليات الفرد (الأفراد) الذين يديرون برنامج التدقيق</a:t>
            </a:r>
          </a:p>
        </p:txBody>
      </p:sp>
    </p:spTree>
    <p:extLst>
      <p:ext uri="{BB962C8B-B14F-4D97-AF65-F5344CB8AC3E}">
        <p14:creationId xmlns:p14="http://schemas.microsoft.com/office/powerpoint/2010/main" val="360635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24" name="مستطيل 23"/>
          <p:cNvSpPr/>
          <p:nvPr/>
        </p:nvSpPr>
        <p:spPr>
          <a:xfrm>
            <a:off x="2601630" y="222861"/>
            <a:ext cx="3567002" cy="584775"/>
          </a:xfrm>
          <a:prstGeom prst="rect">
            <a:avLst/>
          </a:prstGeom>
        </p:spPr>
        <p:txBody>
          <a:bodyPr wrap="none">
            <a:spAutoFit/>
          </a:bodyPr>
          <a:lstStyle/>
          <a:p>
            <a:r>
              <a:rPr lang="ar-SA" sz="3200" dirty="0">
                <a:solidFill>
                  <a:srgbClr val="43661C"/>
                </a:solidFill>
                <a:cs typeface="DecoType Naskh Variants" pitchFamily="2" charset="-78"/>
              </a:rPr>
              <a:t>6.5 إعداد وتوزيع تقرير التدقيق</a:t>
            </a:r>
          </a:p>
        </p:txBody>
      </p:sp>
      <p:sp>
        <p:nvSpPr>
          <p:cNvPr id="25" name="مستطيل 24"/>
          <p:cNvSpPr/>
          <p:nvPr/>
        </p:nvSpPr>
        <p:spPr>
          <a:xfrm>
            <a:off x="2133600" y="838200"/>
            <a:ext cx="3126177" cy="584775"/>
          </a:xfrm>
          <a:prstGeom prst="rect">
            <a:avLst/>
          </a:prstGeom>
        </p:spPr>
        <p:txBody>
          <a:bodyPr wrap="none">
            <a:spAutoFit/>
          </a:bodyPr>
          <a:lstStyle/>
          <a:p>
            <a:r>
              <a:rPr lang="ar-SA" sz="3200" dirty="0">
                <a:solidFill>
                  <a:srgbClr val="43661C"/>
                </a:solidFill>
                <a:cs typeface="DecoType Naskh Variants" pitchFamily="2" charset="-78"/>
              </a:rPr>
              <a:t>6.5.1 إعداد تقرير التدقيق</a:t>
            </a:r>
          </a:p>
        </p:txBody>
      </p:sp>
      <p:sp>
        <p:nvSpPr>
          <p:cNvPr id="26" name="مستطيل 25"/>
          <p:cNvSpPr/>
          <p:nvPr/>
        </p:nvSpPr>
        <p:spPr>
          <a:xfrm>
            <a:off x="2133600" y="1447800"/>
            <a:ext cx="3102131" cy="584775"/>
          </a:xfrm>
          <a:prstGeom prst="rect">
            <a:avLst/>
          </a:prstGeom>
        </p:spPr>
        <p:txBody>
          <a:bodyPr wrap="none">
            <a:spAutoFit/>
          </a:bodyPr>
          <a:lstStyle/>
          <a:p>
            <a:r>
              <a:rPr lang="ar-SA" sz="3200" dirty="0">
                <a:solidFill>
                  <a:srgbClr val="43661C"/>
                </a:solidFill>
                <a:cs typeface="DecoType Naskh Variants" pitchFamily="2" charset="-78"/>
              </a:rPr>
              <a:t>6.5.2 توزيع تقرير التدقيق</a:t>
            </a:r>
          </a:p>
        </p:txBody>
      </p:sp>
      <p:sp>
        <p:nvSpPr>
          <p:cNvPr id="27" name="مستطيل 26"/>
          <p:cNvSpPr/>
          <p:nvPr/>
        </p:nvSpPr>
        <p:spPr>
          <a:xfrm>
            <a:off x="3429000" y="2057400"/>
            <a:ext cx="2759090" cy="584775"/>
          </a:xfrm>
          <a:prstGeom prst="rect">
            <a:avLst/>
          </a:prstGeom>
        </p:spPr>
        <p:txBody>
          <a:bodyPr wrap="none">
            <a:spAutoFit/>
          </a:bodyPr>
          <a:lstStyle/>
          <a:p>
            <a:r>
              <a:rPr lang="ar-SA" sz="3200" dirty="0">
                <a:solidFill>
                  <a:srgbClr val="43661C"/>
                </a:solidFill>
                <a:cs typeface="DecoType Naskh Variants" pitchFamily="2" charset="-78"/>
              </a:rPr>
              <a:t>6.6 استكمال التدقيق</a:t>
            </a:r>
          </a:p>
        </p:txBody>
      </p:sp>
      <p:sp>
        <p:nvSpPr>
          <p:cNvPr id="28" name="مستطيل 27"/>
          <p:cNvSpPr/>
          <p:nvPr/>
        </p:nvSpPr>
        <p:spPr>
          <a:xfrm>
            <a:off x="3276600" y="2667000"/>
            <a:ext cx="2874505" cy="584775"/>
          </a:xfrm>
          <a:prstGeom prst="rect">
            <a:avLst/>
          </a:prstGeom>
        </p:spPr>
        <p:txBody>
          <a:bodyPr wrap="none">
            <a:spAutoFit/>
          </a:bodyPr>
          <a:lstStyle/>
          <a:p>
            <a:r>
              <a:rPr lang="ar-SA" sz="3200" dirty="0">
                <a:solidFill>
                  <a:srgbClr val="43661C"/>
                </a:solidFill>
                <a:cs typeface="DecoType Naskh Variants" pitchFamily="2" charset="-78"/>
              </a:rPr>
              <a:t>6.7 إجراء متابعة التدقيق</a:t>
            </a:r>
          </a:p>
        </p:txBody>
      </p:sp>
      <p:sp>
        <p:nvSpPr>
          <p:cNvPr id="29" name="مستطيل 28"/>
          <p:cNvSpPr/>
          <p:nvPr/>
        </p:nvSpPr>
        <p:spPr>
          <a:xfrm>
            <a:off x="4058321" y="3276600"/>
            <a:ext cx="3180679" cy="584775"/>
          </a:xfrm>
          <a:prstGeom prst="rect">
            <a:avLst/>
          </a:prstGeom>
        </p:spPr>
        <p:txBody>
          <a:bodyPr wrap="none">
            <a:spAutoFit/>
          </a:bodyPr>
          <a:lstStyle/>
          <a:p>
            <a:r>
              <a:rPr lang="ar-SA" sz="3200" dirty="0">
                <a:solidFill>
                  <a:srgbClr val="43661C"/>
                </a:solidFill>
                <a:cs typeface="DecoType Naskh Variants" pitchFamily="2" charset="-78"/>
              </a:rPr>
              <a:t>7 كفاءة وتقييم المراجعين</a:t>
            </a:r>
          </a:p>
        </p:txBody>
      </p:sp>
      <p:sp>
        <p:nvSpPr>
          <p:cNvPr id="30" name="مستطيل 29"/>
          <p:cNvSpPr/>
          <p:nvPr/>
        </p:nvSpPr>
        <p:spPr>
          <a:xfrm>
            <a:off x="5029200" y="3886200"/>
            <a:ext cx="1125629" cy="584775"/>
          </a:xfrm>
          <a:prstGeom prst="rect">
            <a:avLst/>
          </a:prstGeom>
        </p:spPr>
        <p:txBody>
          <a:bodyPr wrap="none">
            <a:spAutoFit/>
          </a:bodyPr>
          <a:lstStyle/>
          <a:p>
            <a:r>
              <a:rPr lang="ar-SA" sz="3200" dirty="0">
                <a:solidFill>
                  <a:srgbClr val="43661C"/>
                </a:solidFill>
                <a:cs typeface="DecoType Naskh Variants" pitchFamily="2" charset="-78"/>
              </a:rPr>
              <a:t>7.1 عام</a:t>
            </a:r>
          </a:p>
        </p:txBody>
      </p:sp>
      <p:sp>
        <p:nvSpPr>
          <p:cNvPr id="35" name="مستطيل 34"/>
          <p:cNvSpPr/>
          <p:nvPr/>
        </p:nvSpPr>
        <p:spPr>
          <a:xfrm>
            <a:off x="3048000" y="4495800"/>
            <a:ext cx="3114955" cy="584775"/>
          </a:xfrm>
          <a:prstGeom prst="rect">
            <a:avLst/>
          </a:prstGeom>
        </p:spPr>
        <p:txBody>
          <a:bodyPr wrap="none">
            <a:spAutoFit/>
          </a:bodyPr>
          <a:lstStyle/>
          <a:p>
            <a:r>
              <a:rPr lang="ar-SA" sz="3200" dirty="0">
                <a:solidFill>
                  <a:srgbClr val="43661C"/>
                </a:solidFill>
                <a:cs typeface="DecoType Naskh Variants" pitchFamily="2" charset="-78"/>
              </a:rPr>
              <a:t>7.2 تحديد كفاءة المراجع</a:t>
            </a:r>
          </a:p>
        </p:txBody>
      </p:sp>
      <p:sp>
        <p:nvSpPr>
          <p:cNvPr id="36" name="مستطيل 35"/>
          <p:cNvSpPr/>
          <p:nvPr/>
        </p:nvSpPr>
        <p:spPr>
          <a:xfrm>
            <a:off x="3810000" y="5105400"/>
            <a:ext cx="1468672" cy="584775"/>
          </a:xfrm>
          <a:prstGeom prst="rect">
            <a:avLst/>
          </a:prstGeom>
        </p:spPr>
        <p:txBody>
          <a:bodyPr wrap="none">
            <a:spAutoFit/>
          </a:bodyPr>
          <a:lstStyle/>
          <a:p>
            <a:r>
              <a:rPr lang="ar-SA" sz="3200" dirty="0">
                <a:solidFill>
                  <a:srgbClr val="43661C"/>
                </a:solidFill>
                <a:cs typeface="DecoType Naskh Variants" pitchFamily="2" charset="-78"/>
              </a:rPr>
              <a:t>7.2.1 عام</a:t>
            </a:r>
          </a:p>
        </p:txBody>
      </p:sp>
      <p:sp>
        <p:nvSpPr>
          <p:cNvPr id="37" name="مستطيل 36"/>
          <p:cNvSpPr/>
          <p:nvPr/>
        </p:nvSpPr>
        <p:spPr>
          <a:xfrm>
            <a:off x="2438400" y="5715000"/>
            <a:ext cx="2826415" cy="584775"/>
          </a:xfrm>
          <a:prstGeom prst="rect">
            <a:avLst/>
          </a:prstGeom>
        </p:spPr>
        <p:txBody>
          <a:bodyPr wrap="none">
            <a:spAutoFit/>
          </a:bodyPr>
          <a:lstStyle/>
          <a:p>
            <a:r>
              <a:rPr lang="ar-SA" sz="3200" dirty="0">
                <a:solidFill>
                  <a:srgbClr val="43661C"/>
                </a:solidFill>
                <a:cs typeface="DecoType Naskh Variants" pitchFamily="2" charset="-78"/>
              </a:rPr>
              <a:t>7.2.2 السلوك الشخصي</a:t>
            </a:r>
          </a:p>
        </p:txBody>
      </p:sp>
      <p:sp>
        <p:nvSpPr>
          <p:cNvPr id="39" name="مستطيل 38"/>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12534111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2" name="مستطيل 1"/>
          <p:cNvSpPr/>
          <p:nvPr/>
        </p:nvSpPr>
        <p:spPr>
          <a:xfrm>
            <a:off x="0" y="2286000"/>
            <a:ext cx="7894765" cy="4247317"/>
          </a:xfrm>
          <a:prstGeom prst="rect">
            <a:avLst/>
          </a:prstGeom>
        </p:spPr>
        <p:txBody>
          <a:bodyPr wrap="square">
            <a:spAutoFit/>
          </a:bodyPr>
          <a:lstStyle/>
          <a:p>
            <a:pPr marL="285750" indent="-285750" algn="just">
              <a:buFont typeface="Calibri" panose="020F0502020204030204" pitchFamily="34" charset="0"/>
              <a:buChar char="―"/>
            </a:pPr>
            <a:r>
              <a:rPr lang="ar-SA" sz="3000" dirty="0">
                <a:solidFill>
                  <a:srgbClr val="39471D"/>
                </a:solidFill>
                <a:cs typeface="DecoType Naskh Variants" pitchFamily="2" charset="-78"/>
              </a:rPr>
              <a:t>تنسيق وجدولة كافة عمليات التدقيق ضمن برنامج التدقيق؛</a:t>
            </a:r>
          </a:p>
          <a:p>
            <a:pPr marL="285750" indent="-285750" algn="just">
              <a:buFont typeface="Calibri" panose="020F0502020204030204" pitchFamily="34" charset="0"/>
              <a:buChar char="―"/>
            </a:pPr>
            <a:r>
              <a:rPr lang="ar-SA" sz="3000" dirty="0">
                <a:solidFill>
                  <a:srgbClr val="39471D"/>
                </a:solidFill>
                <a:cs typeface="DecoType Naskh Variants" pitchFamily="2" charset="-78"/>
              </a:rPr>
              <a:t>تحديد أهداف المراجعة ونطاقها (نطاقاتها) ومعاييرها، وتحديد طرق المراجعة واختيار فريق المراجعة؛</a:t>
            </a:r>
          </a:p>
          <a:p>
            <a:pPr marL="285750" indent="-285750" algn="just">
              <a:buFont typeface="Calibri" panose="020F0502020204030204" pitchFamily="34" charset="0"/>
              <a:buChar char="―"/>
            </a:pPr>
            <a:r>
              <a:rPr lang="ar-SA" sz="3000" dirty="0">
                <a:solidFill>
                  <a:srgbClr val="39471D"/>
                </a:solidFill>
                <a:cs typeface="DecoType Naskh Variants" pitchFamily="2" charset="-78"/>
              </a:rPr>
              <a:t>تقييم المراجعين؛</a:t>
            </a:r>
          </a:p>
          <a:p>
            <a:pPr marL="285750" indent="-285750" algn="just">
              <a:buFont typeface="Calibri" panose="020F0502020204030204" pitchFamily="34" charset="0"/>
              <a:buChar char="―"/>
            </a:pPr>
            <a:r>
              <a:rPr lang="ar-SA" sz="3000" dirty="0">
                <a:solidFill>
                  <a:srgbClr val="39471D"/>
                </a:solidFill>
                <a:cs typeface="DecoType Naskh Variants" pitchFamily="2" charset="-78"/>
              </a:rPr>
              <a:t>إنشاء عمليات الاتصال الخارجية والداخلية، حسب الاقتضاء؛</a:t>
            </a:r>
          </a:p>
          <a:p>
            <a:pPr marL="285750" indent="-285750" algn="just">
              <a:buFont typeface="Calibri" panose="020F0502020204030204" pitchFamily="34" charset="0"/>
              <a:buChar char="―"/>
            </a:pPr>
            <a:r>
              <a:rPr lang="ar-SA" sz="3000" dirty="0">
                <a:solidFill>
                  <a:srgbClr val="39471D"/>
                </a:solidFill>
                <a:cs typeface="DecoType Naskh Variants" pitchFamily="2" charset="-78"/>
              </a:rPr>
              <a:t>حل النزاعات ومعالجة الشكاوى</a:t>
            </a:r>
            <a:r>
              <a:rPr lang="ar-SA" sz="3000" dirty="0" smtClean="0">
                <a:solidFill>
                  <a:srgbClr val="39471D"/>
                </a:solidFill>
                <a:cs typeface="DecoType Naskh Variants" pitchFamily="2" charset="-78"/>
              </a:rPr>
              <a:t>؛</a:t>
            </a:r>
          </a:p>
          <a:p>
            <a:pPr marL="285750" indent="-285750" algn="just">
              <a:buFont typeface="Calibri" panose="020F0502020204030204" pitchFamily="34" charset="0"/>
              <a:buChar char="―"/>
            </a:pPr>
            <a:r>
              <a:rPr lang="ar-SA" sz="3000" dirty="0" smtClean="0">
                <a:solidFill>
                  <a:srgbClr val="39471D"/>
                </a:solidFill>
                <a:cs typeface="DecoType Naskh Variants" pitchFamily="2" charset="-78"/>
              </a:rPr>
              <a:t>متابعة </a:t>
            </a:r>
            <a:r>
              <a:rPr lang="ar-SA" sz="3000" dirty="0">
                <a:solidFill>
                  <a:srgbClr val="39471D"/>
                </a:solidFill>
                <a:cs typeface="DecoType Naskh Variants" pitchFamily="2" charset="-78"/>
              </a:rPr>
              <a:t>التدقيق إن أمكن؛</a:t>
            </a:r>
          </a:p>
          <a:p>
            <a:pPr marL="285750" indent="-285750" algn="just">
              <a:buFont typeface="Calibri" panose="020F0502020204030204" pitchFamily="34" charset="0"/>
              <a:buChar char="―"/>
            </a:pPr>
            <a:r>
              <a:rPr lang="ar-SA" sz="3000" dirty="0">
                <a:solidFill>
                  <a:srgbClr val="39471D"/>
                </a:solidFill>
                <a:cs typeface="DecoType Naskh Variants" pitchFamily="2" charset="-78"/>
              </a:rPr>
              <a:t>تقديم التقارير إلى عميل التدقيق والأطراف المعنية ذات الصلة، حسب الاقتضاء.</a:t>
            </a:r>
          </a:p>
        </p:txBody>
      </p:sp>
      <p:sp>
        <p:nvSpPr>
          <p:cNvPr id="13" name="مستطيل 12"/>
          <p:cNvSpPr/>
          <p:nvPr/>
        </p:nvSpPr>
        <p:spPr>
          <a:xfrm>
            <a:off x="65293" y="1829973"/>
            <a:ext cx="7866335" cy="553998"/>
          </a:xfrm>
          <a:prstGeom prst="rect">
            <a:avLst/>
          </a:prstGeom>
        </p:spPr>
        <p:txBody>
          <a:bodyPr wrap="square">
            <a:spAutoFit/>
          </a:bodyPr>
          <a:lstStyle/>
          <a:p>
            <a:r>
              <a:rPr lang="ar-SA" sz="3000" dirty="0" smtClean="0">
                <a:solidFill>
                  <a:srgbClr val="A6C36B"/>
                </a:solidFill>
                <a:cs typeface="DecoType Naskh Variants" pitchFamily="2" charset="-78"/>
              </a:rPr>
              <a:t>5.4.1 </a:t>
            </a:r>
            <a:r>
              <a:rPr lang="ar-SA" sz="3000" dirty="0">
                <a:solidFill>
                  <a:srgbClr val="A6C36B"/>
                </a:solidFill>
                <a:cs typeface="DecoType Naskh Variants" pitchFamily="2" charset="-78"/>
              </a:rPr>
              <a:t>أدوار ومسؤوليات الفرد (الأفراد) الذين يديرون برنامج التدقيق</a:t>
            </a:r>
          </a:p>
        </p:txBody>
      </p:sp>
    </p:spTree>
    <p:extLst>
      <p:ext uri="{BB962C8B-B14F-4D97-AF65-F5344CB8AC3E}">
        <p14:creationId xmlns:p14="http://schemas.microsoft.com/office/powerpoint/2010/main" val="8646056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65293" y="1829973"/>
            <a:ext cx="7866335" cy="553998"/>
          </a:xfrm>
          <a:prstGeom prst="rect">
            <a:avLst/>
          </a:prstGeom>
        </p:spPr>
        <p:txBody>
          <a:bodyPr wrap="square">
            <a:spAutoFit/>
          </a:bodyPr>
          <a:lstStyle/>
          <a:p>
            <a:r>
              <a:rPr lang="ar-SA" sz="3000" dirty="0" smtClean="0">
                <a:solidFill>
                  <a:srgbClr val="A6C36B"/>
                </a:solidFill>
                <a:cs typeface="DecoType Naskh Variants" pitchFamily="2" charset="-78"/>
              </a:rPr>
              <a:t>5.4.1 </a:t>
            </a:r>
            <a:r>
              <a:rPr lang="ar-SA" sz="3000" dirty="0">
                <a:solidFill>
                  <a:srgbClr val="A6C36B"/>
                </a:solidFill>
                <a:cs typeface="DecoType Naskh Variants" pitchFamily="2" charset="-78"/>
              </a:rPr>
              <a:t>أدوار ومسؤوليات الفرد (الأفراد) الذين يديرون برنامج التدقيق</a:t>
            </a:r>
          </a:p>
        </p:txBody>
      </p:sp>
      <p:sp>
        <p:nvSpPr>
          <p:cNvPr id="11" name="مستطيل 10"/>
          <p:cNvSpPr/>
          <p:nvPr/>
        </p:nvSpPr>
        <p:spPr>
          <a:xfrm>
            <a:off x="1" y="2588699"/>
            <a:ext cx="7900208" cy="3662541"/>
          </a:xfrm>
          <a:prstGeom prst="rect">
            <a:avLst/>
          </a:prstGeom>
        </p:spPr>
        <p:txBody>
          <a:bodyPr wrap="square">
            <a:spAutoFit/>
          </a:bodyPr>
          <a:lstStyle/>
          <a:p>
            <a:pPr algn="just"/>
            <a:r>
              <a:rPr lang="ar-SA" sz="2900" dirty="0">
                <a:solidFill>
                  <a:srgbClr val="39471D"/>
                </a:solidFill>
                <a:cs typeface="DecoType Naskh Variants" pitchFamily="2" charset="-78"/>
              </a:rPr>
              <a:t>ه) تحديد وضمان توفير جميع الموارد اللازمة؛</a:t>
            </a:r>
          </a:p>
          <a:p>
            <a:pPr algn="just"/>
            <a:r>
              <a:rPr lang="ar-SA" sz="2900" dirty="0">
                <a:solidFill>
                  <a:srgbClr val="39471D"/>
                </a:solidFill>
                <a:cs typeface="DecoType Naskh Variants" pitchFamily="2" charset="-78"/>
              </a:rPr>
              <a:t>و) التأكد من إعداد المعلومات الموثقة المناسبة والمحافظة عليها، بما في ذلك سجلات برنامج التدقيق؛</a:t>
            </a:r>
          </a:p>
          <a:p>
            <a:pPr algn="just"/>
            <a:r>
              <a:rPr lang="ar-SA" sz="2900" dirty="0">
                <a:solidFill>
                  <a:srgbClr val="39471D"/>
                </a:solidFill>
                <a:cs typeface="DecoType Naskh Variants" pitchFamily="2" charset="-78"/>
              </a:rPr>
              <a:t>ز) مراقبة ومراجعة وتحسين برنامج التدقيق.</a:t>
            </a:r>
          </a:p>
          <a:p>
            <a:pPr algn="just"/>
            <a:r>
              <a:rPr lang="ar-SA" sz="2900" dirty="0">
                <a:solidFill>
                  <a:srgbClr val="39471D"/>
                </a:solidFill>
                <a:cs typeface="DecoType Naskh Variants" pitchFamily="2" charset="-78"/>
              </a:rPr>
              <a:t>ح) إبلاغ برنامج المراجعة إلى عميل المراجعة، والأطراف المعنية ذات الصلة، حسب الاقتضاء.</a:t>
            </a:r>
          </a:p>
          <a:p>
            <a:pPr algn="just"/>
            <a:r>
              <a:rPr lang="ar-SA" sz="2900" dirty="0">
                <a:solidFill>
                  <a:srgbClr val="39471D"/>
                </a:solidFill>
                <a:cs typeface="DecoType Naskh Variants" pitchFamily="2" charset="-78"/>
              </a:rPr>
              <a:t>يجب على الفرد (الأفراد) الذي يدير برنامج التدقيق أن يطلب موافقته من قبل عميل التدقيق.</a:t>
            </a:r>
          </a:p>
        </p:txBody>
      </p:sp>
    </p:spTree>
    <p:extLst>
      <p:ext uri="{BB962C8B-B14F-4D97-AF65-F5344CB8AC3E}">
        <p14:creationId xmlns:p14="http://schemas.microsoft.com/office/powerpoint/2010/main" val="197980400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32039" y="2210561"/>
            <a:ext cx="7931628" cy="2554545"/>
          </a:xfrm>
          <a:prstGeom prst="rect">
            <a:avLst/>
          </a:prstGeom>
        </p:spPr>
        <p:txBody>
          <a:bodyPr wrap="square">
            <a:spAutoFit/>
          </a:bodyPr>
          <a:lstStyle/>
          <a:p>
            <a:r>
              <a:rPr lang="ar-SA" sz="3000" dirty="0">
                <a:solidFill>
                  <a:srgbClr val="39471D"/>
                </a:solidFill>
                <a:cs typeface="DecoType Naskh Variants" pitchFamily="2" charset="-78"/>
              </a:rPr>
              <a:t>5.4.2 كفاءة الفرد (الأفراد) في إدارة برنامج التدقيق</a:t>
            </a:r>
          </a:p>
          <a:p>
            <a:pPr algn="just"/>
            <a:endParaRPr lang="ar-SA" sz="3000" dirty="0">
              <a:solidFill>
                <a:srgbClr val="39471D"/>
              </a:solidFill>
              <a:cs typeface="DecoType Naskh Variants" pitchFamily="2" charset="-78"/>
            </a:endParaRP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يتمتع الفرد (الأفراد) الذي يدير برنامج التدقيق بالكفاءة اللازمة لإدارة البرنامج والمخاطر والفرص المرتبطة به والقضايا الخارجية والداخلية </a:t>
            </a:r>
            <a:r>
              <a:rPr lang="ar-SA" sz="3000" dirty="0" smtClean="0">
                <a:solidFill>
                  <a:srgbClr val="39471D"/>
                </a:solidFill>
                <a:cs typeface="DecoType Naskh Variants" pitchFamily="2" charset="-78"/>
              </a:rPr>
              <a:t>بفعّالية </a:t>
            </a:r>
            <a:r>
              <a:rPr lang="ar-SA" sz="3000" dirty="0">
                <a:solidFill>
                  <a:srgbClr val="39471D"/>
                </a:solidFill>
                <a:cs typeface="DecoType Naskh Variants" pitchFamily="2" charset="-78"/>
              </a:rPr>
              <a:t>وكفاءة، بما في ذلك المعرفة بما يلي:</a:t>
            </a:r>
          </a:p>
        </p:txBody>
      </p:sp>
    </p:spTree>
    <p:extLst>
      <p:ext uri="{BB962C8B-B14F-4D97-AF65-F5344CB8AC3E}">
        <p14:creationId xmlns:p14="http://schemas.microsoft.com/office/powerpoint/2010/main" val="14298069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38718" y="1673512"/>
            <a:ext cx="7931628" cy="553998"/>
          </a:xfrm>
          <a:prstGeom prst="rect">
            <a:avLst/>
          </a:prstGeom>
        </p:spPr>
        <p:txBody>
          <a:bodyPr wrap="square">
            <a:spAutoFit/>
          </a:bodyPr>
          <a:lstStyle/>
          <a:p>
            <a:r>
              <a:rPr lang="ar-SA" sz="3000" dirty="0">
                <a:solidFill>
                  <a:srgbClr val="A6C36B"/>
                </a:solidFill>
                <a:cs typeface="DecoType Naskh Variants" pitchFamily="2" charset="-78"/>
              </a:rPr>
              <a:t>5.4.2 كفاءة الفرد (الأفراد) في إدارة برنامج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3" name="مستطيل 12"/>
          <p:cNvSpPr/>
          <p:nvPr/>
        </p:nvSpPr>
        <p:spPr>
          <a:xfrm>
            <a:off x="0" y="2286663"/>
            <a:ext cx="7883261" cy="4247317"/>
          </a:xfrm>
          <a:prstGeom prst="rect">
            <a:avLst/>
          </a:prstGeom>
        </p:spPr>
        <p:txBody>
          <a:bodyPr wrap="square">
            <a:spAutoFit/>
          </a:bodyPr>
          <a:lstStyle/>
          <a:p>
            <a:pPr algn="just"/>
            <a:r>
              <a:rPr lang="ar-SA" sz="3000" dirty="0">
                <a:solidFill>
                  <a:srgbClr val="39471D"/>
                </a:solidFill>
                <a:cs typeface="DecoType Naskh Variants" pitchFamily="2" charset="-78"/>
              </a:rPr>
              <a:t>أ) مبادئ التدقيق (انظر البند 4)، والأساليب والعمليات (انظر أ.1 وأ.2)؛</a:t>
            </a:r>
          </a:p>
          <a:p>
            <a:pPr algn="just"/>
            <a:r>
              <a:rPr lang="ar-SA" sz="3000" dirty="0">
                <a:solidFill>
                  <a:srgbClr val="39471D"/>
                </a:solidFill>
                <a:cs typeface="DecoType Naskh Variants" pitchFamily="2" charset="-78"/>
              </a:rPr>
              <a:t>ب) معايير نظام الإدارة، والمعايير الأخرى ذات الصلة والوثائق المرجعية/التوجيهية؛</a:t>
            </a:r>
          </a:p>
          <a:p>
            <a:pPr algn="just"/>
            <a:r>
              <a:rPr lang="ar-SA" sz="3000" dirty="0">
                <a:solidFill>
                  <a:srgbClr val="39471D"/>
                </a:solidFill>
                <a:cs typeface="DecoType Naskh Variants" pitchFamily="2" charset="-78"/>
              </a:rPr>
              <a:t>ج) المعلومات المتعلقة بالجهة الخاضعة للتدقيق وسياقها (على سبيل المثال، القضايا الخارجية/الداخلية، والأطراف المعنية ذات الصلة واحتياجاتها وتوقعاتها، والأنشطة التجارية والمنتجات والخدمات والعمليات الخاصة بالجهة الخاضعة للتدقيق)؛</a:t>
            </a:r>
          </a:p>
          <a:p>
            <a:pPr algn="just"/>
            <a:r>
              <a:rPr lang="ar-SA" sz="3000" dirty="0">
                <a:solidFill>
                  <a:srgbClr val="39471D"/>
                </a:solidFill>
                <a:cs typeface="DecoType Naskh Variants" pitchFamily="2" charset="-78"/>
              </a:rPr>
              <a:t>د) المتطلبات القانونية والتنظيمية المعمول بها والمتطلبات الأخرى ذات الصلة بالأنشطة التجارية للجهة الخاضعة للتدقيق.</a:t>
            </a:r>
          </a:p>
        </p:txBody>
      </p:sp>
    </p:spTree>
    <p:extLst>
      <p:ext uri="{BB962C8B-B14F-4D97-AF65-F5344CB8AC3E}">
        <p14:creationId xmlns:p14="http://schemas.microsoft.com/office/powerpoint/2010/main" val="19689982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55047" y="2294016"/>
            <a:ext cx="7845161" cy="4031873"/>
          </a:xfrm>
          <a:prstGeom prst="rect">
            <a:avLst/>
          </a:prstGeom>
        </p:spPr>
        <p:txBody>
          <a:bodyPr wrap="square">
            <a:spAutoFit/>
          </a:bodyPr>
          <a:lstStyle/>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للفرد (الأفراد) الذي يدير برنامج التدقيق أن يحدد نطاق برنامج التدقيق. ويمكن أن يختلف ذلك اعتمادًا على المعلومات المقدمة من الجهة الخاضعة للتدقيق فيما يتعلق بسياقها (انظر 5.3</a:t>
            </a:r>
            <a:r>
              <a:rPr lang="ar-SA" sz="3000" dirty="0" smtClean="0">
                <a:solidFill>
                  <a:srgbClr val="39471D"/>
                </a:solidFill>
                <a:cs typeface="DecoType Naskh Variants" pitchFamily="2" charset="-78"/>
              </a:rPr>
              <a:t>).</a:t>
            </a:r>
          </a:p>
          <a:p>
            <a:pPr algn="just"/>
            <a:endParaRPr lang="ar-SA" sz="16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ملاحظة: </a:t>
            </a:r>
          </a:p>
          <a:p>
            <a:pPr algn="just"/>
            <a:r>
              <a:rPr lang="ar-SA" sz="3000" dirty="0" smtClean="0">
                <a:solidFill>
                  <a:srgbClr val="39471D"/>
                </a:solidFill>
                <a:cs typeface="DecoType Naskh Variants" pitchFamily="2" charset="-78"/>
              </a:rPr>
              <a:t>في </a:t>
            </a:r>
            <a:r>
              <a:rPr lang="ar-SA" sz="3000" dirty="0">
                <a:solidFill>
                  <a:srgbClr val="39471D"/>
                </a:solidFill>
                <a:cs typeface="DecoType Naskh Variants" pitchFamily="2" charset="-78"/>
              </a:rPr>
              <a:t>بعض الحالات، اعتمادًا على هيكل الجهة الخاضعة للتدقيق أو أنشطتها، قد يتكون برنامج التدقيق فقط من عملية تدقيق واحدة (على سبيل المثال، مشروع أو منظمة صغيرة).يمكن أن تشمل العوامل الأخرى التي تؤثر على نطاق برنامج التدقيق ما يلي:</a:t>
            </a:r>
          </a:p>
        </p:txBody>
      </p:sp>
      <p:sp>
        <p:nvSpPr>
          <p:cNvPr id="14" name="مستطيل 13"/>
          <p:cNvSpPr/>
          <p:nvPr/>
        </p:nvSpPr>
        <p:spPr>
          <a:xfrm>
            <a:off x="4358213" y="1630576"/>
            <a:ext cx="3573415" cy="553998"/>
          </a:xfrm>
          <a:prstGeom prst="rect">
            <a:avLst/>
          </a:prstGeom>
        </p:spPr>
        <p:txBody>
          <a:bodyPr wrap="none">
            <a:spAutoFit/>
          </a:bodyPr>
          <a:lstStyle/>
          <a:p>
            <a:pPr algn="just"/>
            <a:r>
              <a:rPr lang="ar-SA" sz="3000" dirty="0">
                <a:solidFill>
                  <a:srgbClr val="39471D"/>
                </a:solidFill>
                <a:cs typeface="DecoType Naskh Variants" pitchFamily="2" charset="-78"/>
              </a:rPr>
              <a:t>5.4.3 تحديد مدى برنامج التدقيق </a:t>
            </a:r>
          </a:p>
        </p:txBody>
      </p:sp>
    </p:spTree>
    <p:extLst>
      <p:ext uri="{BB962C8B-B14F-4D97-AF65-F5344CB8AC3E}">
        <p14:creationId xmlns:p14="http://schemas.microsoft.com/office/powerpoint/2010/main" val="159277927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1421" y="2438400"/>
            <a:ext cx="7900207" cy="2862322"/>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أ</a:t>
            </a:r>
            <a:r>
              <a:rPr lang="ar-SA" sz="3000" dirty="0">
                <a:solidFill>
                  <a:srgbClr val="39471D"/>
                </a:solidFill>
                <a:cs typeface="DecoType Naskh Variants" pitchFamily="2" charset="-78"/>
              </a:rPr>
              <a:t>) هدف ونطاق ومدة كل عملية تدقيق وعدد عمليات التدقيق التي سيتم إجراؤها وطريقة إعداد التقارير ومتابعة التدقيق، إن أمكن؛</a:t>
            </a:r>
          </a:p>
          <a:p>
            <a:pPr algn="just">
              <a:lnSpc>
                <a:spcPct val="150000"/>
              </a:lnSpc>
            </a:pPr>
            <a:r>
              <a:rPr lang="ar-SA" sz="3000" dirty="0">
                <a:solidFill>
                  <a:srgbClr val="39471D"/>
                </a:solidFill>
                <a:cs typeface="DecoType Naskh Variants" pitchFamily="2" charset="-78"/>
              </a:rPr>
              <a:t>ب) معايير نظام الإدارة أو غيرها من المعايير المعمول بها؛</a:t>
            </a:r>
          </a:p>
          <a:p>
            <a:pPr algn="just">
              <a:lnSpc>
                <a:spcPct val="150000"/>
              </a:lnSpc>
            </a:pPr>
            <a:r>
              <a:rPr lang="ar-SA" sz="3000" dirty="0">
                <a:solidFill>
                  <a:srgbClr val="39471D"/>
                </a:solidFill>
                <a:cs typeface="DecoType Naskh Variants" pitchFamily="2" charset="-78"/>
              </a:rPr>
              <a:t>ج) عدد وأهمية وتعقيد وتشابه ومواقع الأنشطة التي سيتم تدقيقها</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
        <p:nvSpPr>
          <p:cNvPr id="14" name="مستطيل 13"/>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Tree>
    <p:extLst>
      <p:ext uri="{BB962C8B-B14F-4D97-AF65-F5344CB8AC3E}">
        <p14:creationId xmlns:p14="http://schemas.microsoft.com/office/powerpoint/2010/main" val="232355118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1421" y="2441021"/>
            <a:ext cx="7900207" cy="2169825"/>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د</a:t>
            </a:r>
            <a:r>
              <a:rPr lang="ar-SA" sz="3000" dirty="0">
                <a:solidFill>
                  <a:srgbClr val="39471D"/>
                </a:solidFill>
                <a:cs typeface="DecoType Naskh Variants" pitchFamily="2" charset="-78"/>
              </a:rPr>
              <a:t>) تلك العوامل التي تؤثر على فعالية نظام الإدارة؛</a:t>
            </a:r>
          </a:p>
          <a:p>
            <a:pPr algn="just">
              <a:lnSpc>
                <a:spcPct val="150000"/>
              </a:lnSpc>
            </a:pPr>
            <a:r>
              <a:rPr lang="ar-SA" sz="3000" dirty="0">
                <a:solidFill>
                  <a:srgbClr val="39471D"/>
                </a:solidFill>
                <a:cs typeface="DecoType Naskh Variants" pitchFamily="2" charset="-78"/>
              </a:rPr>
              <a:t>هـ) معايير التدقيق المعمول بها، مثل الترتيبات المخططة لمعايير نظام الإدارة ذات الصلة والمتطلبات القانونية والتنظيمية والمتطلبات الأخرى التي تلتزم بها المنظمة؛</a:t>
            </a:r>
          </a:p>
        </p:txBody>
      </p:sp>
      <p:sp>
        <p:nvSpPr>
          <p:cNvPr id="9" name="مستطيل 8"/>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Tree>
    <p:extLst>
      <p:ext uri="{BB962C8B-B14F-4D97-AF65-F5344CB8AC3E}">
        <p14:creationId xmlns:p14="http://schemas.microsoft.com/office/powerpoint/2010/main" val="143136044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19552" y="2459504"/>
            <a:ext cx="7939312" cy="2804614"/>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حسب </a:t>
            </a:r>
            <a:r>
              <a:rPr lang="ar-SA" sz="3000" dirty="0">
                <a:solidFill>
                  <a:srgbClr val="39471D"/>
                </a:solidFill>
                <a:cs typeface="DecoType Naskh Variants" pitchFamily="2" charset="-78"/>
              </a:rPr>
              <a:t>الاقتضاء، يمكن النظر في المعرفة بإدارة المخاطر، وإدارة المشاريع والعمليات، وتكنولوجيا المعلومات والاتصالات (ICT).يجب على الفرد (الأفراد) الذي يدير برنامج التدقيق المشاركة في أنشطة التطوير المستمر المناسبة للحفاظ على الكفاءة اللازمة لإدارة برنامج التدقيق.</a:t>
            </a:r>
          </a:p>
        </p:txBody>
      </p:sp>
      <p:sp>
        <p:nvSpPr>
          <p:cNvPr id="12" name="مستطيل 11"/>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Tree>
    <p:extLst>
      <p:ext uri="{BB962C8B-B14F-4D97-AF65-F5344CB8AC3E}">
        <p14:creationId xmlns:p14="http://schemas.microsoft.com/office/powerpoint/2010/main" val="33009063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
        <p:nvSpPr>
          <p:cNvPr id="11" name="مستطيل 10"/>
          <p:cNvSpPr/>
          <p:nvPr/>
        </p:nvSpPr>
        <p:spPr>
          <a:xfrm>
            <a:off x="0" y="2362200"/>
            <a:ext cx="7900208" cy="3916457"/>
          </a:xfrm>
          <a:prstGeom prst="rect">
            <a:avLst/>
          </a:prstGeom>
        </p:spPr>
        <p:txBody>
          <a:bodyPr wrap="square">
            <a:spAutoFit/>
          </a:bodyPr>
          <a:lstStyle/>
          <a:p>
            <a:pPr algn="just">
              <a:lnSpc>
                <a:spcPct val="150000"/>
              </a:lnSpc>
            </a:pPr>
            <a:r>
              <a:rPr lang="ar-SA" sz="2800" dirty="0">
                <a:solidFill>
                  <a:srgbClr val="39471D"/>
                </a:solidFill>
                <a:cs typeface="DecoType Naskh Variants" pitchFamily="2" charset="-78"/>
              </a:rPr>
              <a:t>و) نتائج عمليات التدقيق والمراجعات الإدارية السابقة الداخلية أو الخارجية، إذا كان ذلك مناسباً؛</a:t>
            </a:r>
          </a:p>
          <a:p>
            <a:pPr algn="just">
              <a:lnSpc>
                <a:spcPct val="150000"/>
              </a:lnSpc>
            </a:pPr>
            <a:r>
              <a:rPr lang="ar-SA" sz="2800" dirty="0">
                <a:solidFill>
                  <a:srgbClr val="39471D"/>
                </a:solidFill>
                <a:cs typeface="DecoType Naskh Variants" pitchFamily="2" charset="-78"/>
              </a:rPr>
              <a:t>ز) نتائج المراجعة السابقة لبرنامج التدقيق.</a:t>
            </a:r>
          </a:p>
          <a:p>
            <a:pPr algn="just">
              <a:lnSpc>
                <a:spcPct val="150000"/>
              </a:lnSpc>
            </a:pPr>
            <a:r>
              <a:rPr lang="ar-SA" sz="2800" dirty="0">
                <a:solidFill>
                  <a:srgbClr val="39471D"/>
                </a:solidFill>
                <a:cs typeface="DecoType Naskh Variants" pitchFamily="2" charset="-78"/>
              </a:rPr>
              <a:t>ح) القضايا اللغوية والثقافية والاجتماعية؛</a:t>
            </a:r>
          </a:p>
          <a:p>
            <a:pPr algn="just">
              <a:lnSpc>
                <a:spcPct val="150000"/>
              </a:lnSpc>
            </a:pPr>
            <a:r>
              <a:rPr lang="ar-SA" sz="2800" dirty="0">
                <a:solidFill>
                  <a:srgbClr val="39471D"/>
                </a:solidFill>
                <a:cs typeface="DecoType Naskh Variants" pitchFamily="2" charset="-78"/>
              </a:rPr>
              <a:t>ط) مخاوف الأطراف المعنية، مثل شكاوى العملاء، وعدم الامتثال للمتطلبات القانونية والتنظيمية والمتطلبات الأخرى التي تلتزم بها المنظمة، أو قضايا سلسلة التوريد؛</a:t>
            </a:r>
          </a:p>
        </p:txBody>
      </p:sp>
    </p:spTree>
    <p:extLst>
      <p:ext uri="{BB962C8B-B14F-4D97-AF65-F5344CB8AC3E}">
        <p14:creationId xmlns:p14="http://schemas.microsoft.com/office/powerpoint/2010/main" val="16873931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
        <p:nvSpPr>
          <p:cNvPr id="14" name="مستطيل 13"/>
          <p:cNvSpPr/>
          <p:nvPr/>
        </p:nvSpPr>
        <p:spPr>
          <a:xfrm>
            <a:off x="1" y="2547935"/>
            <a:ext cx="7900208" cy="3539430"/>
          </a:xfrm>
          <a:prstGeom prst="rect">
            <a:avLst/>
          </a:prstGeom>
        </p:spPr>
        <p:txBody>
          <a:bodyPr wrap="square">
            <a:spAutoFit/>
          </a:bodyPr>
          <a:lstStyle/>
          <a:p>
            <a:pPr algn="just"/>
            <a:r>
              <a:rPr lang="ar-SA" sz="2800" dirty="0">
                <a:solidFill>
                  <a:srgbClr val="39471D"/>
                </a:solidFill>
                <a:cs typeface="DecoType Naskh Variants" pitchFamily="2" charset="-78"/>
              </a:rPr>
              <a:t>ي) تغييرات كبيرة في سياق الجهة الخاضعة للتدقيق أو عملياتها والمخاطر والفرص ذات الصلة؛</a:t>
            </a:r>
          </a:p>
          <a:p>
            <a:pPr algn="just"/>
            <a:r>
              <a:rPr lang="ar-SA" sz="2800" dirty="0">
                <a:solidFill>
                  <a:srgbClr val="39471D"/>
                </a:solidFill>
                <a:cs typeface="DecoType Naskh Variants" pitchFamily="2" charset="-78"/>
              </a:rPr>
              <a:t>ك) توافر تكنولوجيات المعلومات والاتصالات لدعم أنشطة المراجعة، ولا سيما استخدام أساليب المراجعة عن بعد (انظر أ.16)؛</a:t>
            </a:r>
          </a:p>
          <a:p>
            <a:pPr algn="just"/>
            <a:r>
              <a:rPr lang="ar-SA" sz="2800" dirty="0">
                <a:solidFill>
                  <a:srgbClr val="39471D"/>
                </a:solidFill>
                <a:cs typeface="DecoType Naskh Variants" pitchFamily="2" charset="-78"/>
              </a:rPr>
              <a:t>ل) حدوث أحداث داخلية وخارجية، مثل حالات عدم مطابقة المنتجات أو الخدمات، أو تسرب أمن المعلومات، أو حوادث الصحة والسلامة، أو الأعمال الإجرامية أو الحوادث البيئية؛</a:t>
            </a:r>
          </a:p>
          <a:p>
            <a:pPr algn="just"/>
            <a:r>
              <a:rPr lang="ar-SA" sz="2800" dirty="0">
                <a:solidFill>
                  <a:srgbClr val="39471D"/>
                </a:solidFill>
                <a:cs typeface="DecoType Naskh Variants" pitchFamily="2" charset="-78"/>
              </a:rPr>
              <a:t>م) المخاطر والفرص التجارية، بما في ذلك الإجراءات اللازمة لمعالجتها.</a:t>
            </a:r>
          </a:p>
        </p:txBody>
      </p:sp>
    </p:spTree>
    <p:extLst>
      <p:ext uri="{BB962C8B-B14F-4D97-AF65-F5344CB8AC3E}">
        <p14:creationId xmlns:p14="http://schemas.microsoft.com/office/powerpoint/2010/main" val="184485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22" name="مستطيل 21"/>
          <p:cNvSpPr/>
          <p:nvPr/>
        </p:nvSpPr>
        <p:spPr>
          <a:xfrm>
            <a:off x="1811023" y="812862"/>
            <a:ext cx="3446777" cy="584775"/>
          </a:xfrm>
          <a:prstGeom prst="rect">
            <a:avLst/>
          </a:prstGeom>
        </p:spPr>
        <p:txBody>
          <a:bodyPr wrap="none">
            <a:spAutoFit/>
          </a:bodyPr>
          <a:lstStyle/>
          <a:p>
            <a:r>
              <a:rPr lang="ar-SA" sz="3200" dirty="0">
                <a:solidFill>
                  <a:srgbClr val="43661C"/>
                </a:solidFill>
                <a:cs typeface="DecoType Naskh Variants" pitchFamily="2" charset="-78"/>
              </a:rPr>
              <a:t>7.2.4 تحقيق كفاءة المراجع</a:t>
            </a:r>
          </a:p>
        </p:txBody>
      </p:sp>
      <p:sp>
        <p:nvSpPr>
          <p:cNvPr id="23" name="مستطيل 22"/>
          <p:cNvSpPr/>
          <p:nvPr/>
        </p:nvSpPr>
        <p:spPr>
          <a:xfrm>
            <a:off x="809145" y="1493784"/>
            <a:ext cx="4448655" cy="584775"/>
          </a:xfrm>
          <a:prstGeom prst="rect">
            <a:avLst/>
          </a:prstGeom>
        </p:spPr>
        <p:txBody>
          <a:bodyPr wrap="none">
            <a:spAutoFit/>
          </a:bodyPr>
          <a:lstStyle/>
          <a:p>
            <a:r>
              <a:rPr lang="ar-SA" sz="3200" dirty="0">
                <a:solidFill>
                  <a:srgbClr val="43661C"/>
                </a:solidFill>
                <a:cs typeface="DecoType Naskh Variants" pitchFamily="2" charset="-78"/>
              </a:rPr>
              <a:t>7.2.5 تحقيق كفاءة قائد فريق التدقيق</a:t>
            </a:r>
          </a:p>
        </p:txBody>
      </p:sp>
      <p:sp>
        <p:nvSpPr>
          <p:cNvPr id="24" name="مستطيل 23"/>
          <p:cNvSpPr/>
          <p:nvPr/>
        </p:nvSpPr>
        <p:spPr>
          <a:xfrm>
            <a:off x="2895600" y="2082225"/>
            <a:ext cx="3284875" cy="584775"/>
          </a:xfrm>
          <a:prstGeom prst="rect">
            <a:avLst/>
          </a:prstGeom>
        </p:spPr>
        <p:txBody>
          <a:bodyPr wrap="none">
            <a:spAutoFit/>
          </a:bodyPr>
          <a:lstStyle/>
          <a:p>
            <a:r>
              <a:rPr lang="ar-SA" sz="3200" dirty="0">
                <a:solidFill>
                  <a:srgbClr val="43661C"/>
                </a:solidFill>
                <a:cs typeface="DecoType Naskh Variants" pitchFamily="2" charset="-78"/>
              </a:rPr>
              <a:t>7.3 وضع معايير تقييم المدقق</a:t>
            </a:r>
          </a:p>
        </p:txBody>
      </p:sp>
      <p:sp>
        <p:nvSpPr>
          <p:cNvPr id="25" name="مستطيل 24"/>
          <p:cNvSpPr/>
          <p:nvPr/>
        </p:nvSpPr>
        <p:spPr>
          <a:xfrm>
            <a:off x="1371600" y="2667000"/>
            <a:ext cx="4820550" cy="584775"/>
          </a:xfrm>
          <a:prstGeom prst="rect">
            <a:avLst/>
          </a:prstGeom>
        </p:spPr>
        <p:txBody>
          <a:bodyPr wrap="none">
            <a:spAutoFit/>
          </a:bodyPr>
          <a:lstStyle/>
          <a:p>
            <a:r>
              <a:rPr lang="ar-SA" sz="3200" dirty="0">
                <a:solidFill>
                  <a:srgbClr val="43661C"/>
                </a:solidFill>
                <a:cs typeface="DecoType Naskh Variants" pitchFamily="2" charset="-78"/>
              </a:rPr>
              <a:t>7.4 اختيار الطريقة المناسبة لتقييم المراجع</a:t>
            </a:r>
          </a:p>
        </p:txBody>
      </p:sp>
      <p:sp>
        <p:nvSpPr>
          <p:cNvPr id="27" name="مستطيل 26"/>
          <p:cNvSpPr/>
          <p:nvPr/>
        </p:nvSpPr>
        <p:spPr>
          <a:xfrm>
            <a:off x="3216817" y="3276600"/>
            <a:ext cx="2969083" cy="584775"/>
          </a:xfrm>
          <a:prstGeom prst="rect">
            <a:avLst/>
          </a:prstGeom>
        </p:spPr>
        <p:txBody>
          <a:bodyPr wrap="none">
            <a:spAutoFit/>
          </a:bodyPr>
          <a:lstStyle/>
          <a:p>
            <a:r>
              <a:rPr lang="ar-SA" sz="3200" dirty="0">
                <a:solidFill>
                  <a:srgbClr val="43661C"/>
                </a:solidFill>
                <a:cs typeface="DecoType Naskh Variants" pitchFamily="2" charset="-78"/>
              </a:rPr>
              <a:t>7.5 إجراء تقييم المراجع</a:t>
            </a:r>
          </a:p>
        </p:txBody>
      </p:sp>
      <p:sp>
        <p:nvSpPr>
          <p:cNvPr id="28" name="مستطيل 27"/>
          <p:cNvSpPr/>
          <p:nvPr/>
        </p:nvSpPr>
        <p:spPr>
          <a:xfrm>
            <a:off x="1289392" y="3891396"/>
            <a:ext cx="4891083" cy="584775"/>
          </a:xfrm>
          <a:prstGeom prst="rect">
            <a:avLst/>
          </a:prstGeom>
        </p:spPr>
        <p:txBody>
          <a:bodyPr wrap="none">
            <a:spAutoFit/>
          </a:bodyPr>
          <a:lstStyle/>
          <a:p>
            <a:r>
              <a:rPr lang="ar-SA" sz="3200" dirty="0">
                <a:solidFill>
                  <a:srgbClr val="43661C"/>
                </a:solidFill>
                <a:cs typeface="DecoType Naskh Variants" pitchFamily="2" charset="-78"/>
              </a:rPr>
              <a:t>7.6 الحفاظ على كفاءة المراجعين وتحسينها</a:t>
            </a:r>
          </a:p>
        </p:txBody>
      </p:sp>
      <p:sp>
        <p:nvSpPr>
          <p:cNvPr id="31" name="مستطيل 30"/>
          <p:cNvSpPr/>
          <p:nvPr/>
        </p:nvSpPr>
        <p:spPr>
          <a:xfrm>
            <a:off x="2367582" y="228600"/>
            <a:ext cx="2879314" cy="584775"/>
          </a:xfrm>
          <a:prstGeom prst="rect">
            <a:avLst/>
          </a:prstGeom>
        </p:spPr>
        <p:txBody>
          <a:bodyPr wrap="none">
            <a:spAutoFit/>
          </a:bodyPr>
          <a:lstStyle/>
          <a:p>
            <a:r>
              <a:rPr lang="ar-SA" sz="3200" dirty="0">
                <a:solidFill>
                  <a:srgbClr val="43661C"/>
                </a:solidFill>
                <a:cs typeface="DecoType Naskh Variants" pitchFamily="2" charset="-78"/>
              </a:rPr>
              <a:t>7.2.3 المعرفة والمهارات</a:t>
            </a:r>
          </a:p>
        </p:txBody>
      </p:sp>
      <p:sp>
        <p:nvSpPr>
          <p:cNvPr id="32" name="مستطيل 31"/>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33" name="مستطيل 32"/>
          <p:cNvSpPr/>
          <p:nvPr/>
        </p:nvSpPr>
        <p:spPr>
          <a:xfrm>
            <a:off x="0" y="4495800"/>
            <a:ext cx="7211786" cy="1077218"/>
          </a:xfrm>
          <a:prstGeom prst="rect">
            <a:avLst/>
          </a:prstGeom>
        </p:spPr>
        <p:txBody>
          <a:bodyPr wrap="square">
            <a:spAutoFit/>
          </a:bodyPr>
          <a:lstStyle/>
          <a:p>
            <a:r>
              <a:rPr lang="ar-SA" sz="3200" dirty="0" smtClean="0">
                <a:solidFill>
                  <a:srgbClr val="43661C"/>
                </a:solidFill>
                <a:cs typeface="DecoType Naskh Variants" pitchFamily="2" charset="-78"/>
              </a:rPr>
              <a:t>- الملحق </a:t>
            </a:r>
            <a:r>
              <a:rPr lang="en-US" sz="3200" dirty="0">
                <a:solidFill>
                  <a:srgbClr val="43661C"/>
                </a:solidFill>
                <a:cs typeface="DecoType Naskh Variants" pitchFamily="2" charset="-78"/>
              </a:rPr>
              <a:t>A</a:t>
            </a:r>
            <a:r>
              <a:rPr lang="ar-SA" sz="3200" dirty="0">
                <a:solidFill>
                  <a:srgbClr val="43661C"/>
                </a:solidFill>
                <a:cs typeface="DecoType Naskh Variants" pitchFamily="2" charset="-78"/>
              </a:rPr>
              <a:t> </a:t>
            </a:r>
            <a:r>
              <a:rPr lang="ar-SA" sz="3200" dirty="0" smtClean="0">
                <a:solidFill>
                  <a:srgbClr val="43661C"/>
                </a:solidFill>
                <a:cs typeface="DecoType Naskh Variants" pitchFamily="2" charset="-78"/>
              </a:rPr>
              <a:t>(لأخذ العلم) </a:t>
            </a:r>
            <a:r>
              <a:rPr lang="ar-SA" sz="3200" dirty="0">
                <a:solidFill>
                  <a:srgbClr val="43661C"/>
                </a:solidFill>
                <a:cs typeface="DecoType Naskh Variants" pitchFamily="2" charset="-78"/>
              </a:rPr>
              <a:t>إرشادات إضافية للمدققين الذين يقومون بتخطيط وإجراء عمليات التدقيق</a:t>
            </a:r>
          </a:p>
        </p:txBody>
      </p:sp>
      <p:sp>
        <p:nvSpPr>
          <p:cNvPr id="34" name="مستطيل 33"/>
          <p:cNvSpPr/>
          <p:nvPr/>
        </p:nvSpPr>
        <p:spPr>
          <a:xfrm>
            <a:off x="6144780" y="5562600"/>
            <a:ext cx="1082349" cy="584775"/>
          </a:xfrm>
          <a:prstGeom prst="rect">
            <a:avLst/>
          </a:prstGeom>
        </p:spPr>
        <p:txBody>
          <a:bodyPr wrap="none">
            <a:spAutoFit/>
          </a:bodyPr>
          <a:lstStyle/>
          <a:p>
            <a:r>
              <a:rPr lang="ar-SA" sz="3200" dirty="0" smtClean="0">
                <a:solidFill>
                  <a:srgbClr val="43661C"/>
                </a:solidFill>
                <a:cs typeface="DecoType Naskh Variants" pitchFamily="2" charset="-78"/>
              </a:rPr>
              <a:t>- فهرس</a:t>
            </a:r>
            <a:endParaRPr lang="ar-SA" sz="3200" dirty="0">
              <a:solidFill>
                <a:srgbClr val="43661C"/>
              </a:solidFill>
              <a:cs typeface="DecoType Naskh Variants" pitchFamily="2" charset="-78"/>
            </a:endParaRPr>
          </a:p>
        </p:txBody>
      </p:sp>
    </p:spTree>
    <p:extLst>
      <p:ext uri="{BB962C8B-B14F-4D97-AF65-F5344CB8AC3E}">
        <p14:creationId xmlns:p14="http://schemas.microsoft.com/office/powerpoint/2010/main" val="39026445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
        <p:nvSpPr>
          <p:cNvPr id="13" name="مستطيل 12"/>
          <p:cNvSpPr/>
          <p:nvPr/>
        </p:nvSpPr>
        <p:spPr>
          <a:xfrm>
            <a:off x="56480" y="2334682"/>
            <a:ext cx="7875148" cy="2804614"/>
          </a:xfrm>
          <a:prstGeom prst="rect">
            <a:avLst/>
          </a:prstGeom>
        </p:spPr>
        <p:txBody>
          <a:bodyPr wrap="square">
            <a:spAutoFit/>
          </a:bodyPr>
          <a:lstStyle/>
          <a:p>
            <a:pPr algn="just">
              <a:lnSpc>
                <a:spcPct val="150000"/>
              </a:lnSpc>
            </a:pPr>
            <a:r>
              <a:rPr lang="ar-SA" sz="3000" dirty="0"/>
              <a:t>ي</a:t>
            </a:r>
            <a:r>
              <a:rPr lang="ar-SA" sz="3000" dirty="0">
                <a:solidFill>
                  <a:srgbClr val="39471D"/>
                </a:solidFill>
                <a:cs typeface="DecoType Naskh Variants" pitchFamily="2" charset="-78"/>
              </a:rPr>
              <a:t>) تغييرات كبيرة في سياق الجهة الخاضعة للتدقيق أو عملياتها والمخاطر والفرص ذات الصلة؛</a:t>
            </a:r>
          </a:p>
          <a:p>
            <a:pPr algn="just">
              <a:lnSpc>
                <a:spcPct val="150000"/>
              </a:lnSpc>
            </a:pPr>
            <a:r>
              <a:rPr lang="ar-SA" sz="3000" dirty="0">
                <a:solidFill>
                  <a:srgbClr val="39471D"/>
                </a:solidFill>
                <a:cs typeface="DecoType Naskh Variants" pitchFamily="2" charset="-78"/>
              </a:rPr>
              <a:t>ك) توافر تكنولوجيات المعلومات والاتصالات لدعم أنشطة المراجعة، ولا سيما استخدام أساليب المراجعة عن بعد (انظر أ.16</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99800605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4358213" y="1630576"/>
            <a:ext cx="3573415" cy="553998"/>
          </a:xfrm>
          <a:prstGeom prst="rect">
            <a:avLst/>
          </a:prstGeom>
        </p:spPr>
        <p:txBody>
          <a:bodyPr wrap="none">
            <a:spAutoFit/>
          </a:bodyPr>
          <a:lstStyle/>
          <a:p>
            <a:pPr algn="just"/>
            <a:r>
              <a:rPr lang="ar-SA" sz="3000" dirty="0">
                <a:solidFill>
                  <a:srgbClr val="A6C36B"/>
                </a:solidFill>
                <a:cs typeface="DecoType Naskh Variants" pitchFamily="2" charset="-78"/>
              </a:rPr>
              <a:t>5.4.3 تحديد مدى برنامج التدقيق </a:t>
            </a:r>
          </a:p>
        </p:txBody>
      </p:sp>
      <p:sp>
        <p:nvSpPr>
          <p:cNvPr id="13" name="مستطيل 12"/>
          <p:cNvSpPr/>
          <p:nvPr/>
        </p:nvSpPr>
        <p:spPr>
          <a:xfrm>
            <a:off x="56480" y="2334682"/>
            <a:ext cx="7875148" cy="2804614"/>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ل</a:t>
            </a:r>
            <a:r>
              <a:rPr lang="ar-SA" sz="3000" dirty="0">
                <a:solidFill>
                  <a:srgbClr val="39471D"/>
                </a:solidFill>
                <a:cs typeface="DecoType Naskh Variants" pitchFamily="2" charset="-78"/>
              </a:rPr>
              <a:t>) حدوث أحداث داخلية وخارجية، مثل حالات عدم مطابقة المنتجات أو الخدمات، أو تسرب أمن المعلومات، أو حوادث الصحة والسلامة، أو الأعمال الإجرامية أو الحوادث البيئية؛</a:t>
            </a:r>
          </a:p>
          <a:p>
            <a:pPr algn="just">
              <a:lnSpc>
                <a:spcPct val="150000"/>
              </a:lnSpc>
            </a:pPr>
            <a:r>
              <a:rPr lang="ar-SA" sz="3000" dirty="0">
                <a:solidFill>
                  <a:srgbClr val="39471D"/>
                </a:solidFill>
                <a:cs typeface="DecoType Naskh Variants" pitchFamily="2" charset="-78"/>
              </a:rPr>
              <a:t>م) المخاطر والفرص التجارية، بما في ذلك الإجراءات اللازمة لمعالجتها.</a:t>
            </a:r>
          </a:p>
        </p:txBody>
      </p:sp>
    </p:spTree>
    <p:extLst>
      <p:ext uri="{BB962C8B-B14F-4D97-AF65-F5344CB8AC3E}">
        <p14:creationId xmlns:p14="http://schemas.microsoft.com/office/powerpoint/2010/main" val="360992319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41158" y="1655323"/>
            <a:ext cx="3717684" cy="553998"/>
          </a:xfrm>
          <a:prstGeom prst="rect">
            <a:avLst/>
          </a:prstGeom>
        </p:spPr>
        <p:txBody>
          <a:bodyPr wrap="none">
            <a:spAutoFit/>
          </a:bodyPr>
          <a:lstStyle/>
          <a:p>
            <a:pPr algn="just"/>
            <a:r>
              <a:rPr lang="ar-SA" sz="3000" dirty="0">
                <a:solidFill>
                  <a:srgbClr val="39471D"/>
                </a:solidFill>
                <a:cs typeface="DecoType Naskh Variants" pitchFamily="2" charset="-78"/>
              </a:rPr>
              <a:t>5.4.4 تحديد موارد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0" y="2209800"/>
            <a:ext cx="7900208" cy="4247317"/>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عند </a:t>
            </a:r>
            <a:r>
              <a:rPr lang="ar-SA" sz="3000" dirty="0">
                <a:solidFill>
                  <a:srgbClr val="39471D"/>
                </a:solidFill>
                <a:cs typeface="DecoType Naskh Variants" pitchFamily="2" charset="-78"/>
              </a:rPr>
              <a:t>تحديد الموارد لبرنامج التدقيق، يجب على الفرد (الأفراد) الذي يدير برنامج التدقيق مراعاة ما يلي:</a:t>
            </a:r>
          </a:p>
          <a:p>
            <a:pPr algn="just">
              <a:lnSpc>
                <a:spcPct val="150000"/>
              </a:lnSpc>
            </a:pPr>
            <a:r>
              <a:rPr lang="ar-SA" sz="3000" dirty="0">
                <a:solidFill>
                  <a:srgbClr val="39471D"/>
                </a:solidFill>
                <a:cs typeface="DecoType Naskh Variants" pitchFamily="2" charset="-78"/>
              </a:rPr>
              <a:t>أ) الموارد المالية والوقتية اللازمة لتطوير وتنفيذ وإدارة وتحسين أنشطة المراجعة؛</a:t>
            </a:r>
          </a:p>
          <a:p>
            <a:pPr algn="just">
              <a:lnSpc>
                <a:spcPct val="150000"/>
              </a:lnSpc>
            </a:pPr>
            <a:r>
              <a:rPr lang="ar-SA" sz="3000" dirty="0">
                <a:solidFill>
                  <a:srgbClr val="39471D"/>
                </a:solidFill>
                <a:cs typeface="DecoType Naskh Variants" pitchFamily="2" charset="-78"/>
              </a:rPr>
              <a:t>ب) طرق التدقيق (انظر أ.1)؛</a:t>
            </a:r>
          </a:p>
          <a:p>
            <a:pPr algn="just">
              <a:lnSpc>
                <a:spcPct val="150000"/>
              </a:lnSpc>
            </a:pPr>
            <a:r>
              <a:rPr lang="ar-SA" sz="3000" dirty="0">
                <a:solidFill>
                  <a:srgbClr val="39471D"/>
                </a:solidFill>
                <a:cs typeface="DecoType Naskh Variants" pitchFamily="2" charset="-78"/>
              </a:rPr>
              <a:t>ج) التوافر الفردي والعام للمراجعين والخبراء الفنيين ذوي الكفاءة المناسبة لأهداف برنامج المراجعة المحددة؛</a:t>
            </a:r>
          </a:p>
        </p:txBody>
      </p:sp>
    </p:spTree>
    <p:extLst>
      <p:ext uri="{BB962C8B-B14F-4D97-AF65-F5344CB8AC3E}">
        <p14:creationId xmlns:p14="http://schemas.microsoft.com/office/powerpoint/2010/main" val="27468332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41158" y="1655323"/>
            <a:ext cx="3717684" cy="553998"/>
          </a:xfrm>
          <a:prstGeom prst="rect">
            <a:avLst/>
          </a:prstGeom>
        </p:spPr>
        <p:txBody>
          <a:bodyPr wrap="none">
            <a:spAutoFit/>
          </a:bodyPr>
          <a:lstStyle/>
          <a:p>
            <a:pPr algn="just"/>
            <a:r>
              <a:rPr lang="ar-SA" sz="3000" dirty="0">
                <a:solidFill>
                  <a:srgbClr val="39471D"/>
                </a:solidFill>
                <a:cs typeface="DecoType Naskh Variants" pitchFamily="2" charset="-78"/>
              </a:rPr>
              <a:t>5.4.4 تحديد موارد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572682"/>
            <a:ext cx="7900207" cy="3323987"/>
          </a:xfrm>
          <a:prstGeom prst="rect">
            <a:avLst/>
          </a:prstGeom>
        </p:spPr>
        <p:txBody>
          <a:bodyPr wrap="square">
            <a:spAutoFit/>
          </a:bodyPr>
          <a:lstStyle/>
          <a:p>
            <a:r>
              <a:rPr lang="ar-SA" sz="3000" dirty="0">
                <a:solidFill>
                  <a:srgbClr val="39471D"/>
                </a:solidFill>
                <a:cs typeface="DecoType Naskh Variants" pitchFamily="2" charset="-78"/>
              </a:rPr>
              <a:t>د) مدى برنامج التدقيق (انظر 5.4.3) ومخاطر وفرص برنامج التدقيق (انظر 5.3)؛</a:t>
            </a:r>
          </a:p>
          <a:p>
            <a:r>
              <a:rPr lang="ar-SA" sz="3000" dirty="0">
                <a:solidFill>
                  <a:srgbClr val="39471D"/>
                </a:solidFill>
                <a:cs typeface="DecoType Naskh Variants" pitchFamily="2" charset="-78"/>
              </a:rPr>
              <a:t>هـ) وقت السفر والتكلفة والإقامة واحتياجات التدقيق الأخرى؛</a:t>
            </a:r>
          </a:p>
          <a:p>
            <a:r>
              <a:rPr lang="ar-SA" sz="3000" dirty="0">
                <a:solidFill>
                  <a:srgbClr val="39471D"/>
                </a:solidFill>
                <a:cs typeface="DecoType Naskh Variants" pitchFamily="2" charset="-78"/>
              </a:rPr>
              <a:t>و) تأثير المناطق الزمنية المختلفة؛</a:t>
            </a:r>
          </a:p>
          <a:p>
            <a:r>
              <a:rPr lang="ar-SA" sz="3000" dirty="0">
                <a:solidFill>
                  <a:srgbClr val="39471D"/>
                </a:solidFill>
                <a:cs typeface="DecoType Naskh Variants" pitchFamily="2" charset="-78"/>
              </a:rPr>
              <a:t>ز) توافر تكنولوجيات المعلومات والاتصالات (على سبيل المثال الموارد التقنية اللازمة لإعداد تدقيق عن بعد باستخدام التكنولوجيات التي تدعم التعاون عن بعد</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90124583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41158" y="1655323"/>
            <a:ext cx="3717684" cy="553998"/>
          </a:xfrm>
          <a:prstGeom prst="rect">
            <a:avLst/>
          </a:prstGeom>
        </p:spPr>
        <p:txBody>
          <a:bodyPr wrap="none">
            <a:spAutoFit/>
          </a:bodyPr>
          <a:lstStyle/>
          <a:p>
            <a:pPr algn="just"/>
            <a:r>
              <a:rPr lang="ar-SA" sz="3000" dirty="0">
                <a:solidFill>
                  <a:srgbClr val="A6C36B"/>
                </a:solidFill>
                <a:cs typeface="DecoType Naskh Variants" pitchFamily="2" charset="-78"/>
              </a:rPr>
              <a:t>5.4.4 تحديد موارد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807390"/>
            <a:ext cx="7900207" cy="2862322"/>
          </a:xfrm>
          <a:prstGeom prst="rect">
            <a:avLst/>
          </a:prstGeom>
        </p:spPr>
        <p:txBody>
          <a:bodyPr wrap="square">
            <a:spAutoFit/>
          </a:bodyPr>
          <a:lstStyle/>
          <a:p>
            <a:r>
              <a:rPr lang="ar-SA" sz="3000" dirty="0" smtClean="0">
                <a:solidFill>
                  <a:srgbClr val="39471D"/>
                </a:solidFill>
                <a:cs typeface="DecoType Naskh Variants" pitchFamily="2" charset="-78"/>
              </a:rPr>
              <a:t>ح</a:t>
            </a:r>
            <a:r>
              <a:rPr lang="ar-SA" sz="3000" dirty="0">
                <a:solidFill>
                  <a:srgbClr val="39471D"/>
                </a:solidFill>
                <a:cs typeface="DecoType Naskh Variants" pitchFamily="2" charset="-78"/>
              </a:rPr>
              <a:t>) توافر أي أدوات وتكنولوجيا ومعدات مطلوبة؛</a:t>
            </a:r>
          </a:p>
          <a:p>
            <a:r>
              <a:rPr lang="ar-SA" sz="3000" dirty="0">
                <a:solidFill>
                  <a:srgbClr val="39471D"/>
                </a:solidFill>
                <a:cs typeface="DecoType Naskh Variants" pitchFamily="2" charset="-78"/>
              </a:rPr>
              <a:t>ط) توفر المعلومات الموثقة اللازمة، على النحو المحدد أثناء إنشاء برنامج التدقيق (انظر أ.5)؛</a:t>
            </a:r>
          </a:p>
          <a:p>
            <a:r>
              <a:rPr lang="ar-SA" sz="3000" dirty="0">
                <a:solidFill>
                  <a:srgbClr val="39471D"/>
                </a:solidFill>
                <a:cs typeface="DecoType Naskh Variants" pitchFamily="2" charset="-78"/>
              </a:rPr>
              <a:t>ي) المتطلبات المتعلقة بالمنشأة، بما في ذلك أي تصاريح ومعدات أمنية (مثل فحوصات الخلفية، ومعدات الحماية الشخصية، والقدرة على ارتداء </a:t>
            </a:r>
            <a:r>
              <a:rPr lang="ar-SA" sz="3000" dirty="0" smtClean="0">
                <a:solidFill>
                  <a:srgbClr val="39471D"/>
                </a:solidFill>
                <a:cs typeface="DecoType Naskh Variants" pitchFamily="2" charset="-78"/>
              </a:rPr>
              <a:t>الملابس في غرفة </a:t>
            </a:r>
            <a:r>
              <a:rPr lang="ar-SA" sz="3000" dirty="0">
                <a:solidFill>
                  <a:srgbClr val="39471D"/>
                </a:solidFill>
                <a:cs typeface="DecoType Naskh Variants" pitchFamily="2" charset="-78"/>
              </a:rPr>
              <a:t>النظيفة).</a:t>
            </a:r>
          </a:p>
        </p:txBody>
      </p:sp>
    </p:spTree>
    <p:extLst>
      <p:ext uri="{BB962C8B-B14F-4D97-AF65-F5344CB8AC3E}">
        <p14:creationId xmlns:p14="http://schemas.microsoft.com/office/powerpoint/2010/main" val="303273868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1" y="2594883"/>
            <a:ext cx="7883879" cy="2554545"/>
          </a:xfrm>
          <a:prstGeom prst="rect">
            <a:avLst/>
          </a:prstGeom>
        </p:spPr>
        <p:txBody>
          <a:bodyPr wrap="square">
            <a:spAutoFit/>
          </a:bodyPr>
          <a:lstStyle/>
          <a:p>
            <a:r>
              <a:rPr lang="ar-SA" sz="3000" dirty="0">
                <a:solidFill>
                  <a:srgbClr val="39471D"/>
                </a:solidFill>
                <a:cs typeface="DecoType Naskh Variants" pitchFamily="2" charset="-78"/>
              </a:rPr>
              <a:t>5.5.1 عام</a:t>
            </a:r>
          </a:p>
          <a:p>
            <a:r>
              <a:rPr lang="ar-SA" sz="3000" dirty="0">
                <a:solidFill>
                  <a:srgbClr val="39471D"/>
                </a:solidFill>
                <a:cs typeface="DecoType Naskh Variants" pitchFamily="2" charset="-78"/>
              </a:rPr>
              <a:t>بمجرد إنشاء برنامج التدقيق (انظر 5.4.3) وتحديد الموارد ذات الصلة (انظر 5.4.4) فمن الضروري تنفيذ التخطيط التشغيلي وتنسيق جميع الأنشطة داخل البرنامج.</a:t>
            </a:r>
          </a:p>
          <a:p>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الفرد (الأفراد) الذي يدير برنامج التدقيق:</a:t>
            </a:r>
          </a:p>
        </p:txBody>
      </p:sp>
    </p:spTree>
    <p:extLst>
      <p:ext uri="{BB962C8B-B14F-4D97-AF65-F5344CB8AC3E}">
        <p14:creationId xmlns:p14="http://schemas.microsoft.com/office/powerpoint/2010/main" val="113829516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13272" y="2854059"/>
            <a:ext cx="7931628" cy="2862322"/>
          </a:xfrm>
          <a:prstGeom prst="rect">
            <a:avLst/>
          </a:prstGeom>
        </p:spPr>
        <p:txBody>
          <a:bodyPr wrap="square">
            <a:spAutoFit/>
          </a:bodyPr>
          <a:lstStyle/>
          <a:p>
            <a:pPr>
              <a:lnSpc>
                <a:spcPct val="150000"/>
              </a:lnSpc>
            </a:pPr>
            <a:r>
              <a:rPr lang="ar-SA" sz="3000" dirty="0" smtClean="0">
                <a:solidFill>
                  <a:srgbClr val="39471D"/>
                </a:solidFill>
                <a:cs typeface="DecoType Naskh Variants" pitchFamily="2" charset="-78"/>
              </a:rPr>
              <a:t>أ)الإبلاغ عن جميع  الأجزاء ذات الصلة ببرنامج </a:t>
            </a:r>
            <a:r>
              <a:rPr lang="ar-SA" sz="3000" dirty="0">
                <a:solidFill>
                  <a:srgbClr val="39471D"/>
                </a:solidFill>
                <a:cs typeface="DecoType Naskh Variants" pitchFamily="2" charset="-78"/>
              </a:rPr>
              <a:t>التدقيق، بما في ذلك المخاطر والفرص التي ينطوي عليها، إلى الأطراف المعنية وإبلاغهم بشكل دوري بتقدّمه، باستخدام قنوات الاتصال الخارجية والداخلية القائمة؛</a:t>
            </a:r>
          </a:p>
          <a:p>
            <a:pPr>
              <a:lnSpc>
                <a:spcPct val="150000"/>
              </a:lnSpc>
            </a:pPr>
            <a:r>
              <a:rPr lang="ar-SA" sz="3000" dirty="0">
                <a:solidFill>
                  <a:srgbClr val="39471D"/>
                </a:solidFill>
                <a:cs typeface="DecoType Naskh Variants" pitchFamily="2" charset="-78"/>
              </a:rPr>
              <a:t>ب) تحديد الأهداف والنطاق والمعايير لكل عملية مراجعة فردية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
        <p:nvSpPr>
          <p:cNvPr id="11" name="مستطيل 10"/>
          <p:cNvSpPr/>
          <p:nvPr/>
        </p:nvSpPr>
        <p:spPr>
          <a:xfrm>
            <a:off x="3854021" y="2300061"/>
            <a:ext cx="4090879" cy="553998"/>
          </a:xfrm>
          <a:prstGeom prst="rect">
            <a:avLst/>
          </a:prstGeom>
        </p:spPr>
        <p:txBody>
          <a:bodyPr wrap="square">
            <a:spAutoFit/>
          </a:bodyPr>
          <a:lstStyle/>
          <a:p>
            <a:r>
              <a:rPr lang="ar-SA" sz="3000" dirty="0">
                <a:solidFill>
                  <a:srgbClr val="A6C36B"/>
                </a:solidFill>
                <a:cs typeface="DecoType Naskh Variants" pitchFamily="2" charset="-78"/>
              </a:rPr>
              <a:t>5.5.1 عام</a:t>
            </a:r>
          </a:p>
        </p:txBody>
      </p:sp>
    </p:spTree>
    <p:extLst>
      <p:ext uri="{BB962C8B-B14F-4D97-AF65-F5344CB8AC3E}">
        <p14:creationId xmlns:p14="http://schemas.microsoft.com/office/powerpoint/2010/main" val="34650824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13272" y="2854059"/>
            <a:ext cx="7931628" cy="2169825"/>
          </a:xfrm>
          <a:prstGeom prst="rect">
            <a:avLst/>
          </a:prstGeom>
        </p:spPr>
        <p:txBody>
          <a:bodyPr wrap="square">
            <a:spAutoFit/>
          </a:bodyPr>
          <a:lstStyle/>
          <a:p>
            <a:pPr>
              <a:lnSpc>
                <a:spcPct val="150000"/>
              </a:lnSpc>
            </a:pPr>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تحديد طرق التدقيق (انظر أ.1)؛</a:t>
            </a:r>
          </a:p>
          <a:p>
            <a:pPr>
              <a:lnSpc>
                <a:spcPct val="150000"/>
              </a:lnSpc>
            </a:pPr>
            <a:r>
              <a:rPr lang="ar-SA" sz="3000" dirty="0">
                <a:solidFill>
                  <a:srgbClr val="39471D"/>
                </a:solidFill>
                <a:cs typeface="DecoType Naskh Variants" pitchFamily="2" charset="-78"/>
              </a:rPr>
              <a:t>د) تنسيق وجدولة عمليات التدقيق والأنشطة الأخرى ذات الصلة ببرنامج التدقيق؛</a:t>
            </a:r>
          </a:p>
          <a:p>
            <a:pPr>
              <a:lnSpc>
                <a:spcPct val="150000"/>
              </a:lnSpc>
            </a:pPr>
            <a:r>
              <a:rPr lang="ar-SA" sz="3000" dirty="0">
                <a:solidFill>
                  <a:srgbClr val="39471D"/>
                </a:solidFill>
                <a:cs typeface="DecoType Naskh Variants" pitchFamily="2" charset="-78"/>
              </a:rPr>
              <a:t>هـ) التأكد من أن فرق التدقيق تتمتع بالكفاءة اللازمة (انظر 5.5.4)؛</a:t>
            </a:r>
          </a:p>
        </p:txBody>
      </p:sp>
      <p:sp>
        <p:nvSpPr>
          <p:cNvPr id="11" name="مستطيل 10"/>
          <p:cNvSpPr/>
          <p:nvPr/>
        </p:nvSpPr>
        <p:spPr>
          <a:xfrm>
            <a:off x="3854021" y="2300061"/>
            <a:ext cx="4090879" cy="553998"/>
          </a:xfrm>
          <a:prstGeom prst="rect">
            <a:avLst/>
          </a:prstGeom>
        </p:spPr>
        <p:txBody>
          <a:bodyPr wrap="square">
            <a:spAutoFit/>
          </a:bodyPr>
          <a:lstStyle/>
          <a:p>
            <a:r>
              <a:rPr lang="ar-SA" sz="3000" dirty="0">
                <a:solidFill>
                  <a:srgbClr val="A6C36B"/>
                </a:solidFill>
                <a:cs typeface="DecoType Naskh Variants" pitchFamily="2" charset="-78"/>
              </a:rPr>
              <a:t>5.5.1 عام</a:t>
            </a:r>
          </a:p>
        </p:txBody>
      </p:sp>
    </p:spTree>
    <p:extLst>
      <p:ext uri="{BB962C8B-B14F-4D97-AF65-F5344CB8AC3E}">
        <p14:creationId xmlns:p14="http://schemas.microsoft.com/office/powerpoint/2010/main" val="89372537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854021" y="2300061"/>
            <a:ext cx="4090879" cy="553998"/>
          </a:xfrm>
          <a:prstGeom prst="rect">
            <a:avLst/>
          </a:prstGeom>
        </p:spPr>
        <p:txBody>
          <a:bodyPr wrap="square">
            <a:spAutoFit/>
          </a:bodyPr>
          <a:lstStyle/>
          <a:p>
            <a:r>
              <a:rPr lang="ar-SA" sz="3000" dirty="0">
                <a:solidFill>
                  <a:srgbClr val="A6C36B"/>
                </a:solidFill>
                <a:cs typeface="DecoType Naskh Variants" pitchFamily="2" charset="-78"/>
              </a:rPr>
              <a:t>5.5.1 عام</a:t>
            </a:r>
          </a:p>
        </p:txBody>
      </p:sp>
      <p:sp>
        <p:nvSpPr>
          <p:cNvPr id="13" name="مستطيل 12"/>
          <p:cNvSpPr/>
          <p:nvPr/>
        </p:nvSpPr>
        <p:spPr>
          <a:xfrm>
            <a:off x="31422" y="3102231"/>
            <a:ext cx="7900206" cy="2862322"/>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و) توفير الموارد الفردية والإجمالية اللازمة لفرق المراجعة (انظر 5.4.4)؛</a:t>
            </a:r>
          </a:p>
          <a:p>
            <a:pPr algn="just">
              <a:lnSpc>
                <a:spcPct val="150000"/>
              </a:lnSpc>
            </a:pPr>
            <a:r>
              <a:rPr lang="ar-SA" sz="3000" dirty="0">
                <a:solidFill>
                  <a:srgbClr val="39471D"/>
                </a:solidFill>
                <a:cs typeface="DecoType Naskh Variants" pitchFamily="2" charset="-78"/>
              </a:rPr>
              <a:t>ز) ضمان إجراء عمليات التدقيق وفقًا لبرنامج التدقيق، وإدارة جميع المخاطر التشغيلية والفرص والقضايا (أي الأحداث غير المتوقعة)، عند ظهورها أثناء نشر البرنامج</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69800946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854021" y="2300061"/>
            <a:ext cx="4090879" cy="553998"/>
          </a:xfrm>
          <a:prstGeom prst="rect">
            <a:avLst/>
          </a:prstGeom>
        </p:spPr>
        <p:txBody>
          <a:bodyPr wrap="square">
            <a:spAutoFit/>
          </a:bodyPr>
          <a:lstStyle/>
          <a:p>
            <a:r>
              <a:rPr lang="ar-SA" sz="3000" dirty="0">
                <a:solidFill>
                  <a:srgbClr val="A6C36B"/>
                </a:solidFill>
                <a:cs typeface="DecoType Naskh Variants" pitchFamily="2" charset="-78"/>
              </a:rPr>
              <a:t>5.5.1 عام</a:t>
            </a:r>
          </a:p>
        </p:txBody>
      </p:sp>
      <p:sp>
        <p:nvSpPr>
          <p:cNvPr id="13" name="مستطيل 12"/>
          <p:cNvSpPr/>
          <p:nvPr/>
        </p:nvSpPr>
        <p:spPr>
          <a:xfrm>
            <a:off x="31422" y="3102231"/>
            <a:ext cx="7900206" cy="2862322"/>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ح</a:t>
            </a:r>
            <a:r>
              <a:rPr lang="ar-SA" sz="3000" dirty="0">
                <a:solidFill>
                  <a:srgbClr val="39471D"/>
                </a:solidFill>
                <a:cs typeface="DecoType Naskh Variants" pitchFamily="2" charset="-78"/>
              </a:rPr>
              <a:t>) التأكد من إدارة المعلومات الموثقة ذات الصلة المتعلقة بأنشطة المراجعة والحفاظ عليها بشكل صحيح (انظر 5.5.7)؛</a:t>
            </a:r>
          </a:p>
          <a:p>
            <a:pPr algn="just">
              <a:lnSpc>
                <a:spcPct val="150000"/>
              </a:lnSpc>
            </a:pPr>
            <a:r>
              <a:rPr lang="ar-SA" sz="3000" dirty="0">
                <a:solidFill>
                  <a:srgbClr val="39471D"/>
                </a:solidFill>
                <a:cs typeface="DecoType Naskh Variants" pitchFamily="2" charset="-78"/>
              </a:rPr>
              <a:t>ط) تحديد وتنفيذ الضوابط التشغيلية (انظر 5.6) اللازمة لمراقبة برنامج التدقيق؛</a:t>
            </a:r>
          </a:p>
          <a:p>
            <a:pPr algn="just">
              <a:lnSpc>
                <a:spcPct val="150000"/>
              </a:lnSpc>
            </a:pPr>
            <a:r>
              <a:rPr lang="ar-SA" sz="3000" dirty="0">
                <a:solidFill>
                  <a:srgbClr val="39471D"/>
                </a:solidFill>
                <a:cs typeface="DecoType Naskh Variants" pitchFamily="2" charset="-78"/>
              </a:rPr>
              <a:t>ي) مراجعة برنامج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من أجل تحديد فرص تحسينه (انظر 5.7).</a:t>
            </a:r>
          </a:p>
        </p:txBody>
      </p:sp>
    </p:spTree>
    <p:extLst>
      <p:ext uri="{BB962C8B-B14F-4D97-AF65-F5344CB8AC3E}">
        <p14:creationId xmlns:p14="http://schemas.microsoft.com/office/powerpoint/2010/main" val="1379955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2" name="مستطيل 1"/>
          <p:cNvSpPr/>
          <p:nvPr/>
        </p:nvSpPr>
        <p:spPr>
          <a:xfrm>
            <a:off x="28849" y="1097592"/>
            <a:ext cx="7893130" cy="4708981"/>
          </a:xfrm>
          <a:prstGeom prst="rect">
            <a:avLst/>
          </a:prstGeom>
        </p:spPr>
        <p:txBody>
          <a:bodyPr wrap="square">
            <a:spAutoFit/>
          </a:bodyPr>
          <a:lstStyle/>
          <a:p>
            <a:pPr algn="ctr"/>
            <a:r>
              <a:rPr lang="ar-SA" sz="20000" dirty="0" smtClean="0">
                <a:solidFill>
                  <a:srgbClr val="43661C"/>
                </a:solidFill>
                <a:cs typeface="DecoType Naskh Variants" pitchFamily="2" charset="-78"/>
              </a:rPr>
              <a:t>تمهيد</a:t>
            </a:r>
          </a:p>
          <a:p>
            <a:pPr algn="ctr"/>
            <a:r>
              <a:rPr lang="en-US" sz="10000" dirty="0">
                <a:solidFill>
                  <a:srgbClr val="43661C"/>
                </a:solidFill>
                <a:latin typeface="Agency FB" panose="020B0503020202020204" pitchFamily="34" charset="0"/>
                <a:cs typeface="DecoType Naskh Variants" pitchFamily="2" charset="-78"/>
              </a:rPr>
              <a:t>Foreword</a:t>
            </a:r>
            <a:endParaRPr lang="ar-SA" sz="10000" dirty="0">
              <a:solidFill>
                <a:srgbClr val="43661C"/>
              </a:solidFill>
              <a:latin typeface="Agency FB" panose="020B0503020202020204" pitchFamily="34" charset="0"/>
              <a:cs typeface="DecoType Naskh Variants" pitchFamily="2" charset="-78"/>
            </a:endParaRPr>
          </a:p>
        </p:txBody>
      </p:sp>
    </p:spTree>
    <p:extLst>
      <p:ext uri="{BB962C8B-B14F-4D97-AF65-F5344CB8AC3E}">
        <p14:creationId xmlns:p14="http://schemas.microsoft.com/office/powerpoint/2010/main" val="335370017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2518338"/>
            <a:ext cx="7900208" cy="2862322"/>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5.5.2 </a:t>
            </a:r>
            <a:r>
              <a:rPr lang="ar-SA" sz="3000" dirty="0">
                <a:solidFill>
                  <a:srgbClr val="39471D"/>
                </a:solidFill>
                <a:cs typeface="DecoType Naskh Variants" pitchFamily="2" charset="-78"/>
              </a:rPr>
              <a:t>تحديد أهداف ونطاق ومعايير التدقيق الفردي وينبغي أن تستند كل عملية تدقيق فردية إلى أهداف التدقيق ونطاقه ومعاييره المحددة. </a:t>
            </a:r>
            <a:endParaRPr lang="ar-SA" sz="3000" dirty="0" smtClean="0">
              <a:solidFill>
                <a:srgbClr val="39471D"/>
              </a:solidFill>
              <a:cs typeface="DecoType Naskh Variants" pitchFamily="2" charset="-78"/>
            </a:endParaRPr>
          </a:p>
          <a:p>
            <a:pPr algn="just">
              <a:lnSpc>
                <a:spcPct val="150000"/>
              </a:lnSpc>
            </a:pPr>
            <a:r>
              <a:rPr lang="ar-SA" sz="3000" dirty="0" smtClean="0">
                <a:solidFill>
                  <a:srgbClr val="39471D"/>
                </a:solidFill>
                <a:cs typeface="DecoType Naskh Variants" pitchFamily="2" charset="-78"/>
              </a:rPr>
              <a:t>وينبغي </a:t>
            </a:r>
            <a:r>
              <a:rPr lang="ar-SA" sz="3000" dirty="0">
                <a:solidFill>
                  <a:srgbClr val="39471D"/>
                </a:solidFill>
                <a:cs typeface="DecoType Naskh Variants" pitchFamily="2" charset="-78"/>
              </a:rPr>
              <a:t>أن تكون هذه متسقة مع الأهداف العامة لبرنامج التدقيق.</a:t>
            </a:r>
          </a:p>
          <a:p>
            <a:pPr algn="just">
              <a:lnSpc>
                <a:spcPct val="150000"/>
              </a:lnSpc>
            </a:pPr>
            <a:r>
              <a:rPr lang="ar-SA" sz="3000" dirty="0" smtClean="0">
                <a:solidFill>
                  <a:srgbClr val="39471D"/>
                </a:solidFill>
                <a:cs typeface="DecoType Naskh Variants" pitchFamily="2" charset="-78"/>
              </a:rPr>
              <a:t>تحدّد </a:t>
            </a:r>
            <a:r>
              <a:rPr lang="ar-SA" sz="3000" dirty="0">
                <a:solidFill>
                  <a:srgbClr val="39471D"/>
                </a:solidFill>
                <a:cs typeface="DecoType Naskh Variants" pitchFamily="2" charset="-78"/>
              </a:rPr>
              <a:t>أهداف التدقيق </a:t>
            </a:r>
            <a:r>
              <a:rPr lang="ar-SA" sz="3000" dirty="0" smtClean="0">
                <a:solidFill>
                  <a:srgbClr val="39471D"/>
                </a:solidFill>
                <a:cs typeface="DecoType Naskh Variants" pitchFamily="2" charset="-78"/>
              </a:rPr>
              <a:t>(ما </a:t>
            </a:r>
            <a:r>
              <a:rPr lang="ar-SA" sz="3000" dirty="0">
                <a:solidFill>
                  <a:srgbClr val="39471D"/>
                </a:solidFill>
                <a:cs typeface="DecoType Naskh Variants" pitchFamily="2" charset="-78"/>
              </a:rPr>
              <a:t>يجب إنجازه </a:t>
            </a:r>
            <a:r>
              <a:rPr lang="ar-SA" sz="3000" dirty="0" smtClean="0">
                <a:solidFill>
                  <a:srgbClr val="39471D"/>
                </a:solidFill>
                <a:cs typeface="DecoType Naskh Variants" pitchFamily="2" charset="-78"/>
              </a:rPr>
              <a:t>من </a:t>
            </a:r>
            <a:r>
              <a:rPr lang="ar-SA" sz="3000" dirty="0">
                <a:solidFill>
                  <a:srgbClr val="39471D"/>
                </a:solidFill>
                <a:cs typeface="DecoType Naskh Variants" pitchFamily="2" charset="-78"/>
              </a:rPr>
              <a:t>خلال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الفردي </a:t>
            </a:r>
            <a:r>
              <a:rPr lang="ar-SA" sz="3000" dirty="0" smtClean="0">
                <a:solidFill>
                  <a:srgbClr val="39471D"/>
                </a:solidFill>
                <a:cs typeface="DecoType Naskh Variants" pitchFamily="2" charset="-78"/>
              </a:rPr>
              <a:t>)وقد </a:t>
            </a:r>
            <a:r>
              <a:rPr lang="ar-SA" sz="3000" dirty="0">
                <a:solidFill>
                  <a:srgbClr val="39471D"/>
                </a:solidFill>
                <a:cs typeface="DecoType Naskh Variants" pitchFamily="2" charset="-78"/>
              </a:rPr>
              <a:t>تشمل ما يلي:</a:t>
            </a:r>
          </a:p>
        </p:txBody>
      </p:sp>
    </p:spTree>
    <p:extLst>
      <p:ext uri="{BB962C8B-B14F-4D97-AF65-F5344CB8AC3E}">
        <p14:creationId xmlns:p14="http://schemas.microsoft.com/office/powerpoint/2010/main" val="3137404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4" name="مستطيل 13"/>
          <p:cNvSpPr/>
          <p:nvPr/>
        </p:nvSpPr>
        <p:spPr>
          <a:xfrm>
            <a:off x="0" y="2792352"/>
            <a:ext cx="7890550" cy="2862322"/>
          </a:xfrm>
          <a:prstGeom prst="rect">
            <a:avLst/>
          </a:prstGeom>
        </p:spPr>
        <p:txBody>
          <a:bodyPr wrap="square">
            <a:spAutoFit/>
          </a:bodyPr>
          <a:lstStyle/>
          <a:p>
            <a:pPr algn="just"/>
            <a:r>
              <a:rPr lang="ar-SA" sz="3000" dirty="0">
                <a:solidFill>
                  <a:srgbClr val="39471D"/>
                </a:solidFill>
                <a:cs typeface="DecoType Naskh Variants" pitchFamily="2" charset="-78"/>
              </a:rPr>
              <a:t>أ) تحديد مدى مطابقة نظام الإدارة المطلوب مراجعته، أو أجزاء منه، مع معايير المراجعة.</a:t>
            </a:r>
          </a:p>
          <a:p>
            <a:pPr algn="just"/>
            <a:r>
              <a:rPr lang="ar-SA" sz="3000" dirty="0">
                <a:solidFill>
                  <a:srgbClr val="39471D"/>
                </a:solidFill>
                <a:cs typeface="DecoType Naskh Variants" pitchFamily="2" charset="-78"/>
              </a:rPr>
              <a:t>ب) تقييم قدرة نظام الإدارة على مساعدة المنظمة في تلبية المتطلبات القانونية والتنظيمية ذات الصلة والمتطلبات الأخرى التي تلتزم بها المنظمة؛</a:t>
            </a:r>
          </a:p>
          <a:p>
            <a:pPr algn="just"/>
            <a:r>
              <a:rPr lang="ar-SA" sz="3000" dirty="0">
                <a:solidFill>
                  <a:srgbClr val="39471D"/>
                </a:solidFill>
                <a:cs typeface="DecoType Naskh Variants" pitchFamily="2" charset="-78"/>
              </a:rPr>
              <a:t>ج) تقييم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نظام الإدارة في تحقيق النتائج المرجوة.</a:t>
            </a:r>
          </a:p>
          <a:p>
            <a:pPr algn="just"/>
            <a:r>
              <a:rPr lang="ar-SA" sz="3000" dirty="0">
                <a:solidFill>
                  <a:srgbClr val="39471D"/>
                </a:solidFill>
                <a:cs typeface="DecoType Naskh Variants" pitchFamily="2" charset="-78"/>
              </a:rPr>
              <a:t>د) تحديد فرص التحسين المحتمل لنظام الإدارة؛</a:t>
            </a:r>
          </a:p>
        </p:txBody>
      </p:sp>
    </p:spTree>
    <p:extLst>
      <p:ext uri="{BB962C8B-B14F-4D97-AF65-F5344CB8AC3E}">
        <p14:creationId xmlns:p14="http://schemas.microsoft.com/office/powerpoint/2010/main" val="16519261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1420" y="3068651"/>
            <a:ext cx="7900208" cy="2400657"/>
          </a:xfrm>
          <a:prstGeom prst="rect">
            <a:avLst/>
          </a:prstGeom>
        </p:spPr>
        <p:txBody>
          <a:bodyPr wrap="square">
            <a:spAutoFit/>
          </a:bodyPr>
          <a:lstStyle/>
          <a:p>
            <a:pPr algn="just"/>
            <a:r>
              <a:rPr lang="ar-SA" sz="3000" dirty="0">
                <a:solidFill>
                  <a:srgbClr val="39471D"/>
                </a:solidFill>
                <a:cs typeface="DecoType Naskh Variants" pitchFamily="2" charset="-78"/>
              </a:rPr>
              <a:t>هـ) تقييم مدى ملاءمة وكفاية نظام الإدارة فيما يتعلق بالسياق والتوجه الاستراتيجي للجهة الخاضعة للتدقيق؛</a:t>
            </a:r>
          </a:p>
          <a:p>
            <a:pPr algn="just"/>
            <a:r>
              <a:rPr lang="ar-SA" sz="3000" dirty="0">
                <a:solidFill>
                  <a:srgbClr val="39471D"/>
                </a:solidFill>
                <a:cs typeface="DecoType Naskh Variants" pitchFamily="2" charset="-78"/>
              </a:rPr>
              <a:t>و) تقييم قدرة نظام الإدارة على تحديد الأهداف وتحقيقها ومعالجة المخاطر والفرص بشكل </a:t>
            </a:r>
            <a:r>
              <a:rPr lang="ar-SA" sz="3000" dirty="0" smtClean="0">
                <a:solidFill>
                  <a:srgbClr val="39471D"/>
                </a:solidFill>
                <a:cs typeface="DecoType Naskh Variants" pitchFamily="2" charset="-78"/>
              </a:rPr>
              <a:t>فعّال</a:t>
            </a:r>
            <a:r>
              <a:rPr lang="ar-SA" sz="3000" dirty="0">
                <a:solidFill>
                  <a:srgbClr val="39471D"/>
                </a:solidFill>
                <a:cs typeface="DecoType Naskh Variants" pitchFamily="2" charset="-78"/>
              </a:rPr>
              <a:t>، في سياق </a:t>
            </a:r>
            <a:r>
              <a:rPr lang="ar-SA" sz="3000" dirty="0" smtClean="0">
                <a:solidFill>
                  <a:srgbClr val="39471D"/>
                </a:solidFill>
                <a:cs typeface="DecoType Naskh Variants" pitchFamily="2" charset="-78"/>
              </a:rPr>
              <a:t>متغيّر</a:t>
            </a:r>
            <a:r>
              <a:rPr lang="ar-SA" sz="3000" dirty="0">
                <a:solidFill>
                  <a:srgbClr val="39471D"/>
                </a:solidFill>
                <a:cs typeface="DecoType Naskh Variants" pitchFamily="2" charset="-78"/>
              </a:rPr>
              <a:t>، بما في ذلك تنفيذ الإجراءات ذات الصلة</a:t>
            </a:r>
            <a:r>
              <a:rPr lang="ar-SA" dirty="0"/>
              <a:t>.</a:t>
            </a:r>
          </a:p>
        </p:txBody>
      </p:sp>
    </p:spTree>
    <p:extLst>
      <p:ext uri="{BB962C8B-B14F-4D97-AF65-F5344CB8AC3E}">
        <p14:creationId xmlns:p14="http://schemas.microsoft.com/office/powerpoint/2010/main" val="6925020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2890455"/>
            <a:ext cx="7900207" cy="2112117"/>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يجب أن يكون نطاق التدقيق متسقًا مع برنامج التدقيق وأهداف التدقيق. ويتضمن عوامل مثل المواقع والوظائف والأنشطة والعمليات التي سيتم تدقيقها، بالإضافة إلى الفترة الزمنية التي يغطيها التدقيق</a:t>
            </a:r>
            <a:r>
              <a:rPr lang="ar-SA" dirty="0"/>
              <a:t>.</a:t>
            </a:r>
          </a:p>
        </p:txBody>
      </p:sp>
    </p:spTree>
    <p:extLst>
      <p:ext uri="{BB962C8B-B14F-4D97-AF65-F5344CB8AC3E}">
        <p14:creationId xmlns:p14="http://schemas.microsoft.com/office/powerpoint/2010/main" val="21120309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0" y="2633539"/>
            <a:ext cx="7931628" cy="2862322"/>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وتستخدم معايير التدقيق كمرجع يتم على أساسه تحديد المطابقة</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وقد تشمل هذه العناصر واحدًا أو أكثر مما يلي</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السياسات والعمليات والإجراءات ومعايير الأداء المطبقة بما في ذلك الأهداف والمتطلبات القانونية والتنظيمية ومتطلبات نظام الإدارة والمعلومات المتعلقة </a:t>
            </a:r>
            <a:r>
              <a:rPr lang="ar-SA" sz="3000" dirty="0" smtClean="0">
                <a:solidFill>
                  <a:srgbClr val="39471D"/>
                </a:solidFill>
                <a:cs typeface="DecoType Naskh Variants" pitchFamily="2" charset="-78"/>
              </a:rPr>
              <a:t>بالسياق</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2670044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0" y="2633539"/>
            <a:ext cx="7931628" cy="2862322"/>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والمخاطر </a:t>
            </a:r>
            <a:r>
              <a:rPr lang="ar-SA" sz="3000" dirty="0">
                <a:solidFill>
                  <a:srgbClr val="39471D"/>
                </a:solidFill>
                <a:cs typeface="DecoType Naskh Variants" pitchFamily="2" charset="-78"/>
              </a:rPr>
              <a:t>والفرص على النحو الذي تحدده الجهة الخاضعة للتدقيق (بما في ذلك الجهات الخارجية / ذات الصلة). </a:t>
            </a:r>
            <a:endParaRPr lang="ar-SA" sz="3000" dirty="0" smtClean="0">
              <a:solidFill>
                <a:srgbClr val="39471D"/>
              </a:solidFill>
              <a:cs typeface="DecoType Naskh Variants" pitchFamily="2" charset="-78"/>
            </a:endParaRPr>
          </a:p>
          <a:p>
            <a:pPr algn="just">
              <a:lnSpc>
                <a:spcPct val="150000"/>
              </a:lnSpc>
            </a:pPr>
            <a:r>
              <a:rPr lang="ar-SA" sz="3000" dirty="0" smtClean="0">
                <a:solidFill>
                  <a:srgbClr val="39471D"/>
                </a:solidFill>
                <a:cs typeface="DecoType Naskh Variants" pitchFamily="2" charset="-78"/>
              </a:rPr>
              <a:t>متطلبات </a:t>
            </a:r>
            <a:r>
              <a:rPr lang="ar-SA" sz="3000" dirty="0">
                <a:solidFill>
                  <a:srgbClr val="39471D"/>
                </a:solidFill>
                <a:cs typeface="DecoType Naskh Variants" pitchFamily="2" charset="-78"/>
              </a:rPr>
              <a:t>الأطراف المعنية الداخلية)، وقواعد سلوك القطاع أو غيرها من الترتيبات المخطط لها.</a:t>
            </a:r>
          </a:p>
        </p:txBody>
      </p:sp>
    </p:spTree>
    <p:extLst>
      <p:ext uri="{BB962C8B-B14F-4D97-AF65-F5344CB8AC3E}">
        <p14:creationId xmlns:p14="http://schemas.microsoft.com/office/powerpoint/2010/main" val="80563988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31420" y="2890455"/>
            <a:ext cx="7900208" cy="2112117"/>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في حالة حدوث أي تغييرات في أهداف التدقيق أو نطاقه أو معاييره، يجب تعديل برنامج التدقيق إذا لزم الأمر وإبلاغه إلى الأطراف المعنية للموافقة عليه إذا كان ذلك مناسبًا.</a:t>
            </a:r>
          </a:p>
        </p:txBody>
      </p:sp>
    </p:spTree>
    <p:extLst>
      <p:ext uri="{BB962C8B-B14F-4D97-AF65-F5344CB8AC3E}">
        <p14:creationId xmlns:p14="http://schemas.microsoft.com/office/powerpoint/2010/main" val="11073877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12629" y="2216915"/>
            <a:ext cx="7898982" cy="4247317"/>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عندما يتم تدقيق أكثر من </a:t>
            </a:r>
            <a:r>
              <a:rPr lang="ar-SA" sz="3000" dirty="0" smtClean="0">
                <a:solidFill>
                  <a:srgbClr val="39471D"/>
                </a:solidFill>
                <a:cs typeface="DecoType Naskh Variants" pitchFamily="2" charset="-78"/>
              </a:rPr>
              <a:t>تخصّص </a:t>
            </a:r>
            <a:r>
              <a:rPr lang="ar-SA" sz="3000" dirty="0">
                <a:solidFill>
                  <a:srgbClr val="39471D"/>
                </a:solidFill>
                <a:cs typeface="DecoType Naskh Variants" pitchFamily="2" charset="-78"/>
              </a:rPr>
              <a:t>في نفس الوقت، فمن المهم أن تكون أهداف التدقيق ونطاقه ومعاييره متوافقة مع برامج التدقيق ذات الصلة لكل تخصص</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يمكن أن يكون لبعض </a:t>
            </a:r>
            <a:r>
              <a:rPr lang="ar-SA" sz="3000" dirty="0" smtClean="0">
                <a:solidFill>
                  <a:srgbClr val="39471D"/>
                </a:solidFill>
                <a:cs typeface="DecoType Naskh Variants" pitchFamily="2" charset="-78"/>
              </a:rPr>
              <a:t>التخصّصات </a:t>
            </a:r>
            <a:r>
              <a:rPr lang="ar-SA" sz="3000" dirty="0">
                <a:solidFill>
                  <a:srgbClr val="39471D"/>
                </a:solidFill>
                <a:cs typeface="DecoType Naskh Variants" pitchFamily="2" charset="-78"/>
              </a:rPr>
              <a:t>نطاق يعكس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بأكملها، ويمكن أن يكون لدى البعض الآخر نطاق يعكس مجموعة فرعية من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بأكملها.</a:t>
            </a:r>
          </a:p>
        </p:txBody>
      </p:sp>
    </p:spTree>
    <p:extLst>
      <p:ext uri="{BB962C8B-B14F-4D97-AF65-F5344CB8AC3E}">
        <p14:creationId xmlns:p14="http://schemas.microsoft.com/office/powerpoint/2010/main" val="40688906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1" y="2619684"/>
            <a:ext cx="7900208" cy="3477875"/>
          </a:xfrm>
          <a:prstGeom prst="rect">
            <a:avLst/>
          </a:prstGeom>
        </p:spPr>
        <p:txBody>
          <a:bodyPr wrap="square">
            <a:spAutoFit/>
          </a:bodyPr>
          <a:lstStyle/>
          <a:p>
            <a:pPr algn="just"/>
            <a:r>
              <a:rPr lang="ar-SA" sz="3000" dirty="0">
                <a:solidFill>
                  <a:srgbClr val="39471D"/>
                </a:solidFill>
                <a:cs typeface="DecoType Naskh Variants" pitchFamily="2" charset="-78"/>
              </a:rPr>
              <a:t>5.5.3 اختيار وتحديد أساليب </a:t>
            </a:r>
            <a:r>
              <a:rPr lang="ar-SA" sz="3000" dirty="0" smtClean="0">
                <a:solidFill>
                  <a:srgbClr val="39471D"/>
                </a:solidFill>
                <a:cs typeface="DecoType Naskh Variants" pitchFamily="2" charset="-78"/>
              </a:rPr>
              <a:t>التدقيق</a:t>
            </a:r>
          </a:p>
          <a:p>
            <a:pPr algn="just"/>
            <a:r>
              <a:rPr lang="ar-SA" sz="4000" dirty="0" smtClean="0">
                <a:solidFill>
                  <a:srgbClr val="39471D"/>
                </a:solidFill>
                <a:cs typeface="DecoType Naskh Variants" pitchFamily="2" charset="-78"/>
              </a:rPr>
              <a:t> </a:t>
            </a:r>
            <a:r>
              <a:rPr lang="ar-SA" sz="4000" dirty="0">
                <a:solidFill>
                  <a:srgbClr val="39471D"/>
                </a:solidFill>
                <a:cs typeface="DecoType Naskh Variants" pitchFamily="2" charset="-78"/>
              </a:rPr>
              <a:t>يجب </a:t>
            </a:r>
            <a:r>
              <a:rPr lang="ar-SA" sz="3000" dirty="0">
                <a:solidFill>
                  <a:srgbClr val="39471D"/>
                </a:solidFill>
                <a:cs typeface="DecoType Naskh Variants" pitchFamily="2" charset="-78"/>
              </a:rPr>
              <a:t>على الفرد (الأفراد) الذي يدير برنامج التدقيق أن يختار ويحدد طرق إجراء التدقيق </a:t>
            </a:r>
            <a:r>
              <a:rPr lang="ar-SA" sz="3000" dirty="0" smtClean="0">
                <a:solidFill>
                  <a:srgbClr val="39471D"/>
                </a:solidFill>
                <a:cs typeface="DecoType Naskh Variants" pitchFamily="2" charset="-78"/>
              </a:rPr>
              <a:t>بفعّالية </a:t>
            </a:r>
            <a:r>
              <a:rPr lang="ar-SA" sz="3000" dirty="0">
                <a:solidFill>
                  <a:srgbClr val="39471D"/>
                </a:solidFill>
                <a:cs typeface="DecoType Naskh Variants" pitchFamily="2" charset="-78"/>
              </a:rPr>
              <a:t>وكفاءة، اعتمادًا على أهداف التدقيق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ونطاقه ومعاييره.</a:t>
            </a:r>
          </a:p>
          <a:p>
            <a:pPr algn="just"/>
            <a:r>
              <a:rPr lang="ar-SA" sz="3000" dirty="0">
                <a:solidFill>
                  <a:srgbClr val="39471D"/>
                </a:solidFill>
                <a:cs typeface="DecoType Naskh Variants" pitchFamily="2" charset="-78"/>
              </a:rPr>
              <a:t>يمكن إجراء عمليات التدقيق في الموقع أو عن بعد أو كمجموعة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وينبغي أن يكون استخدام هذه الأساليب متوازنا بشكل مناسب، على أساس</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من بين أمور </a:t>
            </a:r>
            <a:r>
              <a:rPr lang="ar-SA" sz="3000" dirty="0" smtClean="0">
                <a:solidFill>
                  <a:srgbClr val="39471D"/>
                </a:solidFill>
                <a:cs typeface="DecoType Naskh Variants" pitchFamily="2" charset="-78"/>
              </a:rPr>
              <a:t>أخرى)، </a:t>
            </a:r>
            <a:r>
              <a:rPr lang="ar-SA" sz="3000" dirty="0">
                <a:solidFill>
                  <a:srgbClr val="39471D"/>
                </a:solidFill>
                <a:cs typeface="DecoType Naskh Variants" pitchFamily="2" charset="-78"/>
              </a:rPr>
              <a:t>النظر في المخاطر والفرص المرتبطة بها.</a:t>
            </a:r>
          </a:p>
        </p:txBody>
      </p:sp>
    </p:spTree>
    <p:extLst>
      <p:ext uri="{BB962C8B-B14F-4D97-AF65-F5344CB8AC3E}">
        <p14:creationId xmlns:p14="http://schemas.microsoft.com/office/powerpoint/2010/main" val="31400895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13855" y="2760527"/>
            <a:ext cx="7900207" cy="3477875"/>
          </a:xfrm>
          <a:prstGeom prst="rect">
            <a:avLst/>
          </a:prstGeom>
        </p:spPr>
        <p:txBody>
          <a:bodyPr wrap="square">
            <a:spAutoFit/>
          </a:bodyPr>
          <a:lstStyle/>
          <a:p>
            <a:pPr algn="just"/>
            <a:r>
              <a:rPr lang="ar-SA" sz="3000" dirty="0">
                <a:solidFill>
                  <a:srgbClr val="39471D"/>
                </a:solidFill>
                <a:cs typeface="DecoType Naskh Variants" pitchFamily="2" charset="-78"/>
              </a:rPr>
              <a:t>5.5.4 اختيار أعضاء فريق التدقيق</a:t>
            </a:r>
          </a:p>
          <a:p>
            <a:pPr algn="just"/>
            <a:r>
              <a:rPr lang="ar-SA" sz="4000" dirty="0">
                <a:solidFill>
                  <a:srgbClr val="39471D"/>
                </a:solidFill>
                <a:cs typeface="DecoType Naskh Variants" pitchFamily="2" charset="-78"/>
              </a:rPr>
              <a:t>يجب </a:t>
            </a:r>
            <a:r>
              <a:rPr lang="ar-SA" sz="3000" dirty="0">
                <a:solidFill>
                  <a:srgbClr val="39471D"/>
                </a:solidFill>
                <a:cs typeface="DecoType Naskh Variants" pitchFamily="2" charset="-78"/>
              </a:rPr>
              <a:t>على الفرد (الأفراد) الذي يدير برنامج التدقيق تعيين أعضاء فريق التدقيق، بما في ذلك قائد الفريق وأي خبراء فنيين مطلوبين لإجراء التدقيق المحدّد.</a:t>
            </a:r>
          </a:p>
          <a:p>
            <a:pPr algn="just"/>
            <a:r>
              <a:rPr lang="ar-SA" sz="3000" dirty="0">
                <a:solidFill>
                  <a:srgbClr val="39471D"/>
                </a:solidFill>
                <a:cs typeface="DecoType Naskh Variants" pitchFamily="2" charset="-78"/>
              </a:rPr>
              <a:t>وينبغي اختيار فريق التدقيق مع الأخذ في الاعتبار الكفاءة اللازمة لتحقيق أهداف التدقيق الفردي ضمن النطاق المحدد</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كان هناك مدقق واحد فقط، فيجب على المدقق أداء جميع الواجبات المطبقة لقائد فريق التدقيق.</a:t>
            </a:r>
          </a:p>
        </p:txBody>
      </p:sp>
    </p:spTree>
    <p:extLst>
      <p:ext uri="{BB962C8B-B14F-4D97-AF65-F5344CB8AC3E}">
        <p14:creationId xmlns:p14="http://schemas.microsoft.com/office/powerpoint/2010/main" val="2311270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5" name="مستطيل 4"/>
          <p:cNvSpPr/>
          <p:nvPr/>
        </p:nvSpPr>
        <p:spPr>
          <a:xfrm>
            <a:off x="6007677"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6" name="مستطيل 5"/>
          <p:cNvSpPr/>
          <p:nvPr/>
        </p:nvSpPr>
        <p:spPr>
          <a:xfrm>
            <a:off x="2454" y="674400"/>
            <a:ext cx="7897754" cy="5016758"/>
          </a:xfrm>
          <a:prstGeom prst="rect">
            <a:avLst/>
          </a:prstGeom>
        </p:spPr>
        <p:txBody>
          <a:bodyPr wrap="square">
            <a:spAutoFit/>
          </a:bodyPr>
          <a:lstStyle/>
          <a:p>
            <a:pPr algn="just"/>
            <a:r>
              <a:rPr lang="ar-SA" sz="3200" dirty="0" smtClean="0">
                <a:solidFill>
                  <a:srgbClr val="43661C"/>
                </a:solidFill>
                <a:cs typeface="DecoType Naskh Variants" pitchFamily="2" charset="-78"/>
              </a:rPr>
              <a:t>ISO </a:t>
            </a:r>
            <a:r>
              <a:rPr lang="ar-SA" sz="3200" dirty="0">
                <a:solidFill>
                  <a:srgbClr val="43661C"/>
                </a:solidFill>
                <a:cs typeface="DecoType Naskh Variants" pitchFamily="2" charset="-78"/>
              </a:rPr>
              <a:t>(المنظمة الدولية للمعايير) هو اتحاد عالمي لهيئات المعايير الوطنية (الهيئات الأعضاء في ISO). </a:t>
            </a:r>
          </a:p>
          <a:p>
            <a:pPr algn="just"/>
            <a:r>
              <a:rPr lang="ar-SA" sz="3200" dirty="0">
                <a:solidFill>
                  <a:srgbClr val="43661C"/>
                </a:solidFill>
                <a:cs typeface="DecoType Naskh Variants" pitchFamily="2" charset="-78"/>
              </a:rPr>
              <a:t>عادة ما يتم تنفيذ أعمال إعداد المواصفات القياسية الدولية من خلال اللجان الفنية </a:t>
            </a:r>
            <a:r>
              <a:rPr lang="ar-SA" sz="3200" dirty="0" err="1">
                <a:solidFill>
                  <a:srgbClr val="43661C"/>
                </a:solidFill>
                <a:cs typeface="DecoType Naskh Variants" pitchFamily="2" charset="-78"/>
              </a:rPr>
              <a:t>لآيزو</a:t>
            </a:r>
            <a:r>
              <a:rPr lang="ar-SA" sz="3200" dirty="0">
                <a:solidFill>
                  <a:srgbClr val="43661C"/>
                </a:solidFill>
                <a:cs typeface="DecoType Naskh Variants" pitchFamily="2" charset="-78"/>
              </a:rPr>
              <a:t>.</a:t>
            </a:r>
          </a:p>
          <a:p>
            <a:pPr algn="just"/>
            <a:r>
              <a:rPr lang="ar-SA" sz="3200" dirty="0">
                <a:solidFill>
                  <a:srgbClr val="43661C"/>
                </a:solidFill>
                <a:cs typeface="DecoType Naskh Variants" pitchFamily="2" charset="-78"/>
              </a:rPr>
              <a:t>يحق لكل هيئة عضو مهتمة بموضوع تم تشكيل لجنة فنية له أن تكون ممثلة في تلك اللجنة. </a:t>
            </a:r>
          </a:p>
          <a:p>
            <a:pPr algn="just"/>
            <a:r>
              <a:rPr lang="ar-SA" sz="3200" dirty="0">
                <a:solidFill>
                  <a:srgbClr val="43661C"/>
                </a:solidFill>
                <a:cs typeface="DecoType Naskh Variants" pitchFamily="2" charset="-78"/>
              </a:rPr>
              <a:t>وتشارك أيضًا في العمل المنظمات الدولية الحكومية وغير الحكومية، بالتنسيق مع ISO. </a:t>
            </a:r>
          </a:p>
          <a:p>
            <a:pPr algn="just"/>
            <a:r>
              <a:rPr lang="ar-SA" sz="3200" dirty="0">
                <a:solidFill>
                  <a:srgbClr val="43661C"/>
                </a:solidFill>
                <a:cs typeface="DecoType Naskh Variants" pitchFamily="2" charset="-78"/>
              </a:rPr>
              <a:t>تتعاون ISO بشكل وثيق مع </a:t>
            </a:r>
            <a:r>
              <a:rPr lang="ar-SA" sz="3200" dirty="0">
                <a:solidFill>
                  <a:srgbClr val="A6C36B"/>
                </a:solidFill>
                <a:cs typeface="DecoType Naskh Variants" pitchFamily="2" charset="-78"/>
              </a:rPr>
              <a:t>اللجنة </a:t>
            </a:r>
            <a:r>
              <a:rPr lang="ar-SA" sz="3200" dirty="0" err="1">
                <a:solidFill>
                  <a:srgbClr val="A6C36B"/>
                </a:solidFill>
                <a:cs typeface="DecoType Naskh Variants" pitchFamily="2" charset="-78"/>
              </a:rPr>
              <a:t>الكهروتقنية</a:t>
            </a:r>
            <a:r>
              <a:rPr lang="ar-SA" sz="3200" dirty="0">
                <a:solidFill>
                  <a:srgbClr val="A6C36B"/>
                </a:solidFill>
                <a:cs typeface="DecoType Naskh Variants" pitchFamily="2" charset="-78"/>
              </a:rPr>
              <a:t> الدولية (IEC) </a:t>
            </a:r>
            <a:r>
              <a:rPr lang="ar-SA" sz="3200" dirty="0">
                <a:solidFill>
                  <a:srgbClr val="43661C"/>
                </a:solidFill>
                <a:cs typeface="DecoType Naskh Variants" pitchFamily="2" charset="-78"/>
              </a:rPr>
              <a:t>في جميع المسائل المتعلقة بالمعايير </a:t>
            </a:r>
            <a:r>
              <a:rPr lang="ar-SA" sz="3200" dirty="0" err="1">
                <a:solidFill>
                  <a:srgbClr val="43661C"/>
                </a:solidFill>
                <a:cs typeface="DecoType Naskh Variants" pitchFamily="2" charset="-78"/>
              </a:rPr>
              <a:t>الكهروتقنية</a:t>
            </a:r>
            <a:r>
              <a:rPr lang="ar-SA" dirty="0"/>
              <a:t>.</a:t>
            </a:r>
          </a:p>
        </p:txBody>
      </p:sp>
      <p:sp>
        <p:nvSpPr>
          <p:cNvPr id="7" name="مستطيل 6"/>
          <p:cNvSpPr/>
          <p:nvPr/>
        </p:nvSpPr>
        <p:spPr>
          <a:xfrm>
            <a:off x="190316" y="5691158"/>
            <a:ext cx="7716969" cy="523220"/>
          </a:xfrm>
          <a:prstGeom prst="rect">
            <a:avLst/>
          </a:prstGeom>
        </p:spPr>
        <p:txBody>
          <a:bodyPr wrap="square">
            <a:spAutoFit/>
          </a:bodyPr>
          <a:lstStyle/>
          <a:p>
            <a:pPr algn="l" rtl="0"/>
            <a:r>
              <a:rPr lang="en-US" sz="2800" dirty="0" smtClean="0">
                <a:solidFill>
                  <a:srgbClr val="A6C36B"/>
                </a:solidFill>
                <a:cs typeface="DecoType Naskh Variants" pitchFamily="2" charset="-78"/>
              </a:rPr>
              <a:t>International Electro technical Commission (IEC)</a:t>
            </a:r>
            <a:endParaRPr lang="ar-SA" sz="2800" dirty="0" smtClean="0">
              <a:solidFill>
                <a:srgbClr val="A6C36B"/>
              </a:solidFill>
              <a:cs typeface="DecoType Naskh Variants" pitchFamily="2" charset="-78"/>
            </a:endParaRPr>
          </a:p>
        </p:txBody>
      </p:sp>
    </p:spTree>
    <p:extLst>
      <p:ext uri="{BB962C8B-B14F-4D97-AF65-F5344CB8AC3E}">
        <p14:creationId xmlns:p14="http://schemas.microsoft.com/office/powerpoint/2010/main" val="367329290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1" y="2967335"/>
            <a:ext cx="7965786" cy="1477328"/>
          </a:xfrm>
          <a:prstGeom prst="rect">
            <a:avLst/>
          </a:prstGeom>
        </p:spPr>
        <p:txBody>
          <a:bodyPr wrap="square">
            <a:spAutoFit/>
          </a:bodyPr>
          <a:lstStyle/>
          <a:p>
            <a:pPr algn="just"/>
            <a:r>
              <a:rPr lang="ar-SA" sz="3000" dirty="0">
                <a:solidFill>
                  <a:srgbClr val="39471D"/>
                </a:solidFill>
                <a:cs typeface="DecoType Naskh Variants" pitchFamily="2" charset="-78"/>
              </a:rPr>
              <a:t>ملحوظة:</a:t>
            </a:r>
          </a:p>
          <a:p>
            <a:pPr algn="just"/>
            <a:r>
              <a:rPr lang="ar-SA" sz="3000" dirty="0">
                <a:solidFill>
                  <a:srgbClr val="39471D"/>
                </a:solidFill>
                <a:cs typeface="DecoType Naskh Variants" pitchFamily="2" charset="-78"/>
              </a:rPr>
              <a:t> يحتوي البند 7 على إرشادات حول تحديد الكفاءة المطلوبة لأعضاء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ويصف عمليات تقييم </a:t>
            </a:r>
            <a:r>
              <a:rPr lang="ar-SA" sz="3000" dirty="0" smtClean="0">
                <a:solidFill>
                  <a:srgbClr val="39471D"/>
                </a:solidFill>
                <a:cs typeface="DecoType Naskh Variants" pitchFamily="2" charset="-78"/>
              </a:rPr>
              <a:t>المدققين.</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50826713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3253317"/>
            <a:ext cx="7931628" cy="3016210"/>
          </a:xfrm>
          <a:prstGeom prst="rect">
            <a:avLst/>
          </a:prstGeom>
        </p:spPr>
        <p:txBody>
          <a:bodyPr wrap="square">
            <a:spAutoFit/>
          </a:bodyPr>
          <a:lstStyle/>
          <a:p>
            <a:pPr algn="just"/>
            <a:r>
              <a:rPr lang="ar-SA" sz="3000" dirty="0">
                <a:solidFill>
                  <a:srgbClr val="39471D"/>
                </a:solidFill>
                <a:cs typeface="DecoType Naskh Variants" pitchFamily="2" charset="-78"/>
              </a:rPr>
              <a:t>لضمان الكفاءة الشاملة لفريق التدقيق، يجب تنفيذ الخطوات التالية:</a:t>
            </a:r>
          </a:p>
          <a:p>
            <a:pPr algn="just"/>
            <a:r>
              <a:rPr lang="ar-SA" sz="3000" dirty="0">
                <a:solidFill>
                  <a:srgbClr val="39471D"/>
                </a:solidFill>
                <a:cs typeface="DecoType Naskh Variants" pitchFamily="2" charset="-78"/>
              </a:rPr>
              <a:t>— تحديد الكفاءة اللازمة لتحقيق أهداف المراجعة.</a:t>
            </a:r>
          </a:p>
          <a:p>
            <a:pPr algn="just"/>
            <a:r>
              <a:rPr lang="ar-SA" sz="3000" dirty="0">
                <a:solidFill>
                  <a:srgbClr val="39471D"/>
                </a:solidFill>
                <a:cs typeface="DecoType Naskh Variants" pitchFamily="2" charset="-78"/>
              </a:rPr>
              <a:t>— اختيار أعضاء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بحيث تتوافر الكفاءة اللازمة في فريق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عند تحديد حجم وتكوين فريق التدقيق لإجراء التدقيق </a:t>
            </a:r>
            <a:r>
              <a:rPr lang="ar-SA" sz="3000" dirty="0" smtClean="0">
                <a:solidFill>
                  <a:srgbClr val="39471D"/>
                </a:solidFill>
                <a:cs typeface="DecoType Naskh Variants" pitchFamily="2" charset="-78"/>
              </a:rPr>
              <a:t>المحدّد</a:t>
            </a:r>
            <a:r>
              <a:rPr lang="ar-SA" sz="3000" dirty="0">
                <a:solidFill>
                  <a:srgbClr val="39471D"/>
                </a:solidFill>
                <a:cs typeface="DecoType Naskh Variants" pitchFamily="2" charset="-78"/>
              </a:rPr>
              <a:t>، </a:t>
            </a:r>
            <a:r>
              <a:rPr lang="ar-SA" sz="4000" dirty="0">
                <a:solidFill>
                  <a:srgbClr val="39471D"/>
                </a:solidFill>
                <a:cs typeface="DecoType Naskh Variants" pitchFamily="2" charset="-78"/>
              </a:rPr>
              <a:t>يجب </a:t>
            </a:r>
            <a:r>
              <a:rPr lang="ar-SA" sz="3000" dirty="0">
                <a:solidFill>
                  <a:srgbClr val="39471D"/>
                </a:solidFill>
                <a:cs typeface="DecoType Naskh Variants" pitchFamily="2" charset="-78"/>
              </a:rPr>
              <a:t>مراعاة ما يلي:</a:t>
            </a:r>
          </a:p>
        </p:txBody>
      </p:sp>
    </p:spTree>
    <p:extLst>
      <p:ext uri="{BB962C8B-B14F-4D97-AF65-F5344CB8AC3E}">
        <p14:creationId xmlns:p14="http://schemas.microsoft.com/office/powerpoint/2010/main" val="394099037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0" y="2403863"/>
            <a:ext cx="7931628" cy="3785652"/>
          </a:xfrm>
          <a:prstGeom prst="rect">
            <a:avLst/>
          </a:prstGeom>
        </p:spPr>
        <p:txBody>
          <a:bodyPr wrap="square">
            <a:spAutoFit/>
          </a:bodyPr>
          <a:lstStyle/>
          <a:p>
            <a:pPr algn="just"/>
            <a:r>
              <a:rPr lang="ar-SA" dirty="0"/>
              <a:t>أ</a:t>
            </a:r>
            <a:r>
              <a:rPr lang="ar-SA" sz="3000" dirty="0">
                <a:solidFill>
                  <a:srgbClr val="39471D"/>
                </a:solidFill>
                <a:cs typeface="DecoType Naskh Variants" pitchFamily="2" charset="-78"/>
              </a:rPr>
              <a:t>) الكفاءة الشاملة لفريق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اللازمة لتحقيق أهداف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مع الأخذ في الاعتبار نطاق ومعايير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ب) تعقيد عملية التدقيق؛</a:t>
            </a:r>
          </a:p>
          <a:p>
            <a:pPr algn="just"/>
            <a:r>
              <a:rPr lang="ar-SA" sz="3000" dirty="0">
                <a:solidFill>
                  <a:srgbClr val="39471D"/>
                </a:solidFill>
                <a:cs typeface="DecoType Naskh Variants" pitchFamily="2" charset="-78"/>
              </a:rPr>
              <a:t>ج) ما إذا كانت عملية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هي عملية </a:t>
            </a:r>
            <a:r>
              <a:rPr lang="ar-SA" sz="3000" dirty="0" smtClean="0">
                <a:solidFill>
                  <a:srgbClr val="39471D"/>
                </a:solidFill>
                <a:cs typeface="DecoType Naskh Variants" pitchFamily="2" charset="-78"/>
              </a:rPr>
              <a:t>تدقيق مجمّعة </a:t>
            </a:r>
            <a:r>
              <a:rPr lang="ar-SA" sz="3000" dirty="0">
                <a:solidFill>
                  <a:srgbClr val="39471D"/>
                </a:solidFill>
                <a:cs typeface="DecoType Naskh Variants" pitchFamily="2" charset="-78"/>
              </a:rPr>
              <a:t>أو مشتركة.</a:t>
            </a:r>
          </a:p>
          <a:p>
            <a:pPr algn="just"/>
            <a:r>
              <a:rPr lang="ar-SA" sz="3000" dirty="0">
                <a:solidFill>
                  <a:srgbClr val="39471D"/>
                </a:solidFill>
                <a:cs typeface="DecoType Naskh Variants" pitchFamily="2" charset="-78"/>
              </a:rPr>
              <a:t>د) طرق التدقيق المختارة.</a:t>
            </a:r>
          </a:p>
          <a:p>
            <a:pPr algn="just"/>
            <a:r>
              <a:rPr lang="ar-SA" sz="3000" dirty="0">
                <a:solidFill>
                  <a:srgbClr val="39471D"/>
                </a:solidFill>
                <a:cs typeface="DecoType Naskh Variants" pitchFamily="2" charset="-78"/>
              </a:rPr>
              <a:t>هـ) ضمان الموضوعية والنزاهة لتجنب أي تضارب في المصالح في عملية التدقيق.</a:t>
            </a:r>
          </a:p>
          <a:p>
            <a:pPr algn="just"/>
            <a:r>
              <a:rPr lang="ar-SA" sz="3000" dirty="0">
                <a:solidFill>
                  <a:srgbClr val="39471D"/>
                </a:solidFill>
                <a:cs typeface="DecoType Naskh Variants" pitchFamily="2" charset="-78"/>
              </a:rPr>
              <a:t>و) قدرة أعضاء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على العمل والتفاعل </a:t>
            </a:r>
            <a:r>
              <a:rPr lang="ar-SA" sz="3000" dirty="0" smtClean="0">
                <a:solidFill>
                  <a:srgbClr val="39471D"/>
                </a:solidFill>
                <a:cs typeface="DecoType Naskh Variants" pitchFamily="2" charset="-78"/>
              </a:rPr>
              <a:t>بفعّالية </a:t>
            </a:r>
            <a:r>
              <a:rPr lang="ar-SA" sz="3000" dirty="0">
                <a:solidFill>
                  <a:srgbClr val="39471D"/>
                </a:solidFill>
                <a:cs typeface="DecoType Naskh Variants" pitchFamily="2" charset="-78"/>
              </a:rPr>
              <a:t>مع ممثلي الجهة الخاضعة للتدقيق والأطراف المعنية ذات الصلة.</a:t>
            </a:r>
          </a:p>
        </p:txBody>
      </p:sp>
    </p:spTree>
    <p:extLst>
      <p:ext uri="{BB962C8B-B14F-4D97-AF65-F5344CB8AC3E}">
        <p14:creationId xmlns:p14="http://schemas.microsoft.com/office/powerpoint/2010/main" val="24818991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774382"/>
            <a:ext cx="7900208" cy="3477875"/>
          </a:xfrm>
          <a:prstGeom prst="rect">
            <a:avLst/>
          </a:prstGeom>
        </p:spPr>
        <p:txBody>
          <a:bodyPr wrap="square">
            <a:spAutoFit/>
          </a:bodyPr>
          <a:lstStyle/>
          <a:p>
            <a:pPr algn="just"/>
            <a:r>
              <a:rPr lang="ar-SA" sz="3000" dirty="0">
                <a:solidFill>
                  <a:srgbClr val="39471D"/>
                </a:solidFill>
                <a:cs typeface="DecoType Naskh Variants" pitchFamily="2" charset="-78"/>
              </a:rPr>
              <a:t>ز) القضايا الخارجية/الداخلية ذات الصلة، مثل لغة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والخصائص الاجتماعية والثقافية للجهة الخاضعة للتدقيق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ويمكن معالجة هذه المشكلات إما من خلال مهارات المراجع الخاصة أو من خلال دعم خبير فني، مع الأخذ في الاعتبار أيضًا الحاجة إلى مترجمين فوريين؛</a:t>
            </a:r>
          </a:p>
          <a:p>
            <a:pPr algn="just"/>
            <a:r>
              <a:rPr lang="ar-SA" sz="3000" dirty="0">
                <a:solidFill>
                  <a:srgbClr val="39471D"/>
                </a:solidFill>
                <a:cs typeface="DecoType Naskh Variants" pitchFamily="2" charset="-78"/>
              </a:rPr>
              <a:t>ح) نوع وتعقيد العمليات التي سيتم تدقيقها.</a:t>
            </a:r>
          </a:p>
          <a:p>
            <a:pPr algn="just"/>
            <a:r>
              <a:rPr lang="ar-SA" sz="3000" dirty="0">
                <a:solidFill>
                  <a:srgbClr val="39471D"/>
                </a:solidFill>
                <a:cs typeface="DecoType Naskh Variants" pitchFamily="2" charset="-78"/>
              </a:rPr>
              <a:t>حيثما كان ذلك مناسبًا،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الفرد (الأفراد) الذين يديرون برنامج التدقيق استشارة قائد الفريق بشأن تشكيل فريق التدقيق.</a:t>
            </a:r>
          </a:p>
        </p:txBody>
      </p:sp>
    </p:spTree>
    <p:extLst>
      <p:ext uri="{BB962C8B-B14F-4D97-AF65-F5344CB8AC3E}">
        <p14:creationId xmlns:p14="http://schemas.microsoft.com/office/powerpoint/2010/main" val="180599985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2885383"/>
            <a:ext cx="7979641" cy="2092881"/>
          </a:xfrm>
          <a:prstGeom prst="rect">
            <a:avLst/>
          </a:prstGeom>
        </p:spPr>
        <p:txBody>
          <a:bodyPr wrap="square">
            <a:spAutoFit/>
          </a:bodyPr>
          <a:lstStyle/>
          <a:p>
            <a:pPr algn="just"/>
            <a:r>
              <a:rPr lang="ar-SA" sz="3000" dirty="0">
                <a:solidFill>
                  <a:srgbClr val="39471D"/>
                </a:solidFill>
                <a:cs typeface="DecoType Naskh Variants" pitchFamily="2" charset="-78"/>
              </a:rPr>
              <a:t>إذا لم يتم تغطية الكفاءة اللازمة من قبل المدققين في فريق </a:t>
            </a:r>
            <a:r>
              <a:rPr lang="ar-SA" sz="3000" dirty="0" smtClean="0">
                <a:solidFill>
                  <a:srgbClr val="39471D"/>
                </a:solidFill>
                <a:cs typeface="DecoType Naskh Variants" pitchFamily="2" charset="-78"/>
              </a:rPr>
              <a:t>التدقيق، </a:t>
            </a:r>
            <a:r>
              <a:rPr lang="ar-SA" sz="4000" dirty="0">
                <a:solidFill>
                  <a:srgbClr val="39471D"/>
                </a:solidFill>
                <a:cs typeface="DecoType Naskh Variants" pitchFamily="2" charset="-78"/>
              </a:rPr>
              <a:t>فيجب</a:t>
            </a:r>
            <a:r>
              <a:rPr lang="ar-SA" sz="3000" dirty="0">
                <a:solidFill>
                  <a:srgbClr val="39471D"/>
                </a:solidFill>
                <a:cs typeface="DecoType Naskh Variants" pitchFamily="2" charset="-78"/>
              </a:rPr>
              <a:t> توفير خبراء فنيين ذوي كفاءة إضافية لدعم الفريق.</a:t>
            </a:r>
          </a:p>
          <a:p>
            <a:pPr algn="just"/>
            <a:r>
              <a:rPr lang="ar-SA" sz="3000" dirty="0">
                <a:solidFill>
                  <a:srgbClr val="39471D"/>
                </a:solidFill>
                <a:cs typeface="DecoType Naskh Variants" pitchFamily="2" charset="-78"/>
              </a:rPr>
              <a:t>يمكن ضم المدققين </a:t>
            </a:r>
            <a:r>
              <a:rPr lang="ar-SA" sz="3000" dirty="0" smtClean="0">
                <a:solidFill>
                  <a:srgbClr val="39471D"/>
                </a:solidFill>
                <a:cs typeface="DecoType Naskh Variants" pitchFamily="2" charset="-78"/>
              </a:rPr>
              <a:t>المتدرّبين </a:t>
            </a:r>
            <a:r>
              <a:rPr lang="ar-SA" sz="3000" dirty="0">
                <a:solidFill>
                  <a:srgbClr val="39471D"/>
                </a:solidFill>
                <a:cs typeface="DecoType Naskh Variants" pitchFamily="2" charset="-78"/>
              </a:rPr>
              <a:t>إلى فريق التدقيق، ولكن يجب أن يشاركوا تحت توجيه وتوجيه المدقق</a:t>
            </a:r>
            <a:r>
              <a:rPr lang="ar-SA" dirty="0"/>
              <a:t>.</a:t>
            </a:r>
          </a:p>
        </p:txBody>
      </p:sp>
    </p:spTree>
    <p:extLst>
      <p:ext uri="{BB962C8B-B14F-4D97-AF65-F5344CB8AC3E}">
        <p14:creationId xmlns:p14="http://schemas.microsoft.com/office/powerpoint/2010/main" val="6929247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1" y="2910069"/>
            <a:ext cx="7952410" cy="3016210"/>
          </a:xfrm>
          <a:prstGeom prst="rect">
            <a:avLst/>
          </a:prstGeom>
        </p:spPr>
        <p:txBody>
          <a:bodyPr wrap="square">
            <a:spAutoFit/>
          </a:bodyPr>
          <a:lstStyle/>
          <a:p>
            <a:pPr algn="just"/>
            <a:r>
              <a:rPr lang="ar-SA" sz="3000" dirty="0">
                <a:solidFill>
                  <a:srgbClr val="39471D"/>
                </a:solidFill>
                <a:cs typeface="DecoType Naskh Variants" pitchFamily="2" charset="-78"/>
              </a:rPr>
              <a:t>قد تكون التغييرات في تشكيل فريق التدقيق ضرورية أثناء التدقيق، على سبيل المثال</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نشأ تضارب في المصالح أو مسألة تتعلق بالكفاءة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نشأ مثل هذا الموقف،</a:t>
            </a:r>
            <a:r>
              <a:rPr lang="ar-SA" sz="4000" dirty="0">
                <a:solidFill>
                  <a:srgbClr val="39471D"/>
                </a:solidFill>
                <a:cs typeface="DecoType Naskh Variants" pitchFamily="2" charset="-78"/>
              </a:rPr>
              <a:t> فيجب </a:t>
            </a:r>
            <a:r>
              <a:rPr lang="ar-SA" sz="3000" dirty="0" smtClean="0">
                <a:solidFill>
                  <a:srgbClr val="39471D"/>
                </a:solidFill>
                <a:cs typeface="DecoType Naskh Variants" pitchFamily="2" charset="-78"/>
              </a:rPr>
              <a:t>حلّه </a:t>
            </a:r>
            <a:r>
              <a:rPr lang="ar-SA" sz="3000" dirty="0">
                <a:solidFill>
                  <a:srgbClr val="39471D"/>
                </a:solidFill>
                <a:cs typeface="DecoType Naskh Variants" pitchFamily="2" charset="-78"/>
              </a:rPr>
              <a:t>مع الأطراف المناسبة (على سبيل المثال قائد فريق التدقيق، أو الفرد (الأفراد) الذي يدير برنامج التدقيق، أو </a:t>
            </a:r>
            <a:r>
              <a:rPr lang="ar-SA" sz="3000" dirty="0" smtClean="0">
                <a:solidFill>
                  <a:srgbClr val="39471D"/>
                </a:solidFill>
                <a:cs typeface="DecoType Naskh Variants" pitchFamily="2" charset="-78"/>
              </a:rPr>
              <a:t>المستفيد من </a:t>
            </a:r>
            <a:r>
              <a:rPr lang="ar-SA" sz="3000" dirty="0">
                <a:solidFill>
                  <a:srgbClr val="39471D"/>
                </a:solidFill>
                <a:cs typeface="DecoType Naskh Variants" pitchFamily="2" charset="-78"/>
              </a:rPr>
              <a:t>التدقيق، أو الجهة الخاضعة للتدقيق) قبل إجراء أي تغييرات.</a:t>
            </a:r>
          </a:p>
        </p:txBody>
      </p:sp>
    </p:spTree>
    <p:extLst>
      <p:ext uri="{BB962C8B-B14F-4D97-AF65-F5344CB8AC3E}">
        <p14:creationId xmlns:p14="http://schemas.microsoft.com/office/powerpoint/2010/main" val="46521471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851674"/>
            <a:ext cx="7931628" cy="3323987"/>
          </a:xfrm>
          <a:prstGeom prst="rect">
            <a:avLst/>
          </a:prstGeom>
        </p:spPr>
        <p:txBody>
          <a:bodyPr wrap="square">
            <a:spAutoFit/>
          </a:bodyPr>
          <a:lstStyle/>
          <a:p>
            <a:pPr algn="just"/>
            <a:r>
              <a:rPr lang="ar-SA" sz="3000" dirty="0">
                <a:solidFill>
                  <a:srgbClr val="39471D"/>
                </a:solidFill>
                <a:cs typeface="DecoType Naskh Variants" pitchFamily="2" charset="-78"/>
              </a:rPr>
              <a:t>5.5.5 إسناد مسؤولية التدقيق الفردي إلى قائد فريق التدقيق</a:t>
            </a:r>
          </a:p>
          <a:p>
            <a:pPr algn="just"/>
            <a:r>
              <a:rPr lang="ar-SA" sz="3000" dirty="0">
                <a:solidFill>
                  <a:srgbClr val="39471D"/>
                </a:solidFill>
                <a:cs typeface="DecoType Naskh Variants" pitchFamily="2" charset="-78"/>
              </a:rPr>
              <a:t>يجب على الفرد (الأفراد) الذي يدير برنامج التدقيق إسناد مسؤولية إجراء التدقيق الفردي إلى قائد فريق التدقيق.</a:t>
            </a:r>
          </a:p>
          <a:p>
            <a:pPr algn="just"/>
            <a:r>
              <a:rPr lang="ar-SA" sz="3000" dirty="0">
                <a:solidFill>
                  <a:srgbClr val="39471D"/>
                </a:solidFill>
                <a:cs typeface="DecoType Naskh Variants" pitchFamily="2" charset="-78"/>
              </a:rPr>
              <a:t>وينبغي أن يتم التعيين في وقت كاف قبل الموعد </a:t>
            </a:r>
            <a:r>
              <a:rPr lang="ar-SA" sz="3000" dirty="0" smtClean="0">
                <a:solidFill>
                  <a:srgbClr val="39471D"/>
                </a:solidFill>
                <a:cs typeface="DecoType Naskh Variants" pitchFamily="2" charset="-78"/>
              </a:rPr>
              <a:t>المقرّر </a:t>
            </a:r>
            <a:r>
              <a:rPr lang="ar-SA" sz="3000" dirty="0">
                <a:solidFill>
                  <a:srgbClr val="39471D"/>
                </a:solidFill>
                <a:cs typeface="DecoType Naskh Variants" pitchFamily="2" charset="-78"/>
              </a:rPr>
              <a:t>للتدقيق، وذلك لضمان التخطيط </a:t>
            </a:r>
            <a:r>
              <a:rPr lang="ar-SA" sz="3000" dirty="0" smtClean="0">
                <a:solidFill>
                  <a:srgbClr val="39471D"/>
                </a:solidFill>
                <a:cs typeface="DecoType Naskh Variants" pitchFamily="2" charset="-78"/>
              </a:rPr>
              <a:t>الفعّال </a:t>
            </a:r>
            <a:r>
              <a:rPr lang="ar-SA" sz="3000" dirty="0">
                <a:solidFill>
                  <a:srgbClr val="39471D"/>
                </a:solidFill>
                <a:cs typeface="DecoType Naskh Variants" pitchFamily="2" charset="-78"/>
              </a:rPr>
              <a:t>للتدقيق.</a:t>
            </a:r>
          </a:p>
          <a:p>
            <a:pPr algn="just"/>
            <a:r>
              <a:rPr lang="ar-SA" sz="3000" dirty="0">
                <a:solidFill>
                  <a:srgbClr val="39471D"/>
                </a:solidFill>
                <a:cs typeface="DecoType Naskh Variants" pitchFamily="2" charset="-78"/>
              </a:rPr>
              <a:t>لضمان التنفيذ </a:t>
            </a:r>
            <a:r>
              <a:rPr lang="ar-SA" sz="3000" dirty="0" smtClean="0">
                <a:solidFill>
                  <a:srgbClr val="39471D"/>
                </a:solidFill>
                <a:cs typeface="DecoType Naskh Variants" pitchFamily="2" charset="-78"/>
              </a:rPr>
              <a:t>الفعّال </a:t>
            </a:r>
            <a:r>
              <a:rPr lang="ar-SA" sz="3000" dirty="0">
                <a:solidFill>
                  <a:srgbClr val="39471D"/>
                </a:solidFill>
                <a:cs typeface="DecoType Naskh Variants" pitchFamily="2" charset="-78"/>
              </a:rPr>
              <a:t>لعمليات التدقيق الفردية، ينبغي تقديم المعلومات التالية إلى قائد فريق التدقيق:</a:t>
            </a:r>
          </a:p>
        </p:txBody>
      </p:sp>
    </p:spTree>
    <p:extLst>
      <p:ext uri="{BB962C8B-B14F-4D97-AF65-F5344CB8AC3E}">
        <p14:creationId xmlns:p14="http://schemas.microsoft.com/office/powerpoint/2010/main" val="158231517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2837819"/>
            <a:ext cx="7844309" cy="2862322"/>
          </a:xfrm>
          <a:prstGeom prst="rect">
            <a:avLst/>
          </a:prstGeom>
        </p:spPr>
        <p:txBody>
          <a:bodyPr wrap="square">
            <a:spAutoFit/>
          </a:bodyPr>
          <a:lstStyle/>
          <a:p>
            <a:pPr algn="just"/>
            <a:r>
              <a:rPr lang="ar-SA" sz="3000" dirty="0">
                <a:solidFill>
                  <a:srgbClr val="39471D"/>
                </a:solidFill>
                <a:cs typeface="DecoType Naskh Variants" pitchFamily="2" charset="-78"/>
              </a:rPr>
              <a:t>أ) أهداف التدقيق.</a:t>
            </a:r>
          </a:p>
          <a:p>
            <a:pPr algn="just"/>
            <a:r>
              <a:rPr lang="ar-SA" sz="3000" dirty="0">
                <a:solidFill>
                  <a:srgbClr val="39471D"/>
                </a:solidFill>
                <a:cs typeface="DecoType Naskh Variants" pitchFamily="2" charset="-78"/>
              </a:rPr>
              <a:t>ب) معايير التدقيق وأي معلومات موثقة ذات صلة؛</a:t>
            </a:r>
          </a:p>
          <a:p>
            <a:pPr algn="just"/>
            <a:r>
              <a:rPr lang="ar-SA" sz="3000" dirty="0">
                <a:solidFill>
                  <a:srgbClr val="39471D"/>
                </a:solidFill>
                <a:cs typeface="DecoType Naskh Variants" pitchFamily="2" charset="-78"/>
              </a:rPr>
              <a:t>ج) نطاق التدقيق، بما في ذلك تحديد المنظمة ووظائفها وعملياتها التي سيتم التدقيق عليها؛</a:t>
            </a:r>
          </a:p>
          <a:p>
            <a:pPr algn="just"/>
            <a:r>
              <a:rPr lang="ar-SA" sz="3000" dirty="0">
                <a:solidFill>
                  <a:srgbClr val="39471D"/>
                </a:solidFill>
                <a:cs typeface="DecoType Naskh Variants" pitchFamily="2" charset="-78"/>
              </a:rPr>
              <a:t>د) عمليات التدقيق والأساليب المرتبطة بها؛</a:t>
            </a:r>
          </a:p>
          <a:p>
            <a:pPr algn="just"/>
            <a:r>
              <a:rPr lang="ar-SA" sz="3000" dirty="0">
                <a:solidFill>
                  <a:srgbClr val="39471D"/>
                </a:solidFill>
                <a:cs typeface="DecoType Naskh Variants" pitchFamily="2" charset="-78"/>
              </a:rPr>
              <a:t>ه) تكوين فريق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7800250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55899" y="3068651"/>
            <a:ext cx="7844309" cy="2400657"/>
          </a:xfrm>
          <a:prstGeom prst="rect">
            <a:avLst/>
          </a:prstGeom>
        </p:spPr>
        <p:txBody>
          <a:bodyPr wrap="square">
            <a:spAutoFit/>
          </a:bodyPr>
          <a:lstStyle/>
          <a:p>
            <a:pPr algn="just"/>
            <a:r>
              <a:rPr lang="ar-SA" sz="3000" dirty="0" smtClean="0">
                <a:solidFill>
                  <a:srgbClr val="39471D"/>
                </a:solidFill>
                <a:cs typeface="DecoType Naskh Variants" pitchFamily="2" charset="-78"/>
              </a:rPr>
              <a:t>و</a:t>
            </a:r>
            <a:r>
              <a:rPr lang="ar-SA" sz="3000" dirty="0">
                <a:solidFill>
                  <a:srgbClr val="39471D"/>
                </a:solidFill>
                <a:cs typeface="DecoType Naskh Variants" pitchFamily="2" charset="-78"/>
              </a:rPr>
              <a:t>) تفاصيل الاتصال بالجهة الخاضعة للتدقيق والمواقع والإطار الزمني ومدة أنشطة التدقيق التي سيتم إجراؤها؛</a:t>
            </a:r>
          </a:p>
          <a:p>
            <a:pPr algn="just"/>
            <a:r>
              <a:rPr lang="ar-SA" sz="3000" dirty="0">
                <a:solidFill>
                  <a:srgbClr val="39471D"/>
                </a:solidFill>
                <a:cs typeface="DecoType Naskh Variants" pitchFamily="2" charset="-78"/>
              </a:rPr>
              <a:t>ز) الموارد اللازمة لإجراء التدقيق.</a:t>
            </a:r>
          </a:p>
          <a:p>
            <a:pPr algn="just"/>
            <a:r>
              <a:rPr lang="ar-SA" sz="3000" dirty="0">
                <a:solidFill>
                  <a:srgbClr val="39471D"/>
                </a:solidFill>
                <a:cs typeface="DecoType Naskh Variants" pitchFamily="2" charset="-78"/>
              </a:rPr>
              <a:t>ح) المعلومات اللازمة لتقييم ومعالجة المخاطر والفرص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لتحقيق أهداف المراجعة؛</a:t>
            </a:r>
          </a:p>
        </p:txBody>
      </p:sp>
    </p:spTree>
    <p:extLst>
      <p:ext uri="{BB962C8B-B14F-4D97-AF65-F5344CB8AC3E}">
        <p14:creationId xmlns:p14="http://schemas.microsoft.com/office/powerpoint/2010/main" val="62745107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1" y="3207850"/>
            <a:ext cx="7931628" cy="1477328"/>
          </a:xfrm>
          <a:prstGeom prst="rect">
            <a:avLst/>
          </a:prstGeom>
        </p:spPr>
        <p:txBody>
          <a:bodyPr wrap="square">
            <a:spAutoFit/>
          </a:bodyPr>
          <a:lstStyle/>
          <a:p>
            <a:pPr algn="just"/>
            <a:r>
              <a:rPr lang="ar-SA" sz="3000" dirty="0">
                <a:solidFill>
                  <a:srgbClr val="39471D"/>
                </a:solidFill>
                <a:cs typeface="DecoType Naskh Variants" pitchFamily="2" charset="-78"/>
              </a:rPr>
              <a:t>ط) المعلومات التي تدعم قائد (قادة)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في تفاعلاتهم مع الجهة الخاضعة للتدقيق من أجل فعالية برنامج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وينبغي أن تشمل معلومات المهمة أيضًا ما يلي، حسب الاقتضاء:</a:t>
            </a:r>
          </a:p>
        </p:txBody>
      </p:sp>
    </p:spTree>
    <p:extLst>
      <p:ext uri="{BB962C8B-B14F-4D97-AF65-F5344CB8AC3E}">
        <p14:creationId xmlns:p14="http://schemas.microsoft.com/office/powerpoint/2010/main" val="1894254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1" y="1610397"/>
            <a:ext cx="7893130" cy="3046988"/>
          </a:xfrm>
          <a:prstGeom prst="rect">
            <a:avLst/>
          </a:prstGeom>
        </p:spPr>
        <p:txBody>
          <a:bodyPr wrap="square">
            <a:spAutoFit/>
          </a:bodyPr>
          <a:lstStyle/>
          <a:p>
            <a:pPr algn="just"/>
            <a:r>
              <a:rPr lang="ar-SA" sz="3200" dirty="0">
                <a:solidFill>
                  <a:srgbClr val="43661C"/>
                </a:solidFill>
                <a:cs typeface="DecoType Naskh Variants" pitchFamily="2" charset="-78"/>
              </a:rPr>
              <a:t>تم وصف الإجراءات المستخدمة في تطوير هذه الوثيقة وتلك الإجراءات  المخصّصة لمتابعة صيانتها في توجيهات ISO/IEC، الجزء الأول. </a:t>
            </a:r>
          </a:p>
          <a:p>
            <a:pPr algn="just"/>
            <a:r>
              <a:rPr lang="ar-SA" sz="3200" dirty="0">
                <a:solidFill>
                  <a:srgbClr val="43661C"/>
                </a:solidFill>
                <a:cs typeface="DecoType Naskh Variants" pitchFamily="2" charset="-78"/>
              </a:rPr>
              <a:t>وعلى وجه الخصوص، يجب ملاحظة معايير الموافقة المختلفة اللازمة للأنواع المختلفة من وثائق ISO. تمت صياغة هذه الوثيقة وفقًا للقواعد التحريرية لتوجيهات ISO/IEC، الجزء الثاني</a:t>
            </a:r>
          </a:p>
          <a:p>
            <a:pPr algn="just"/>
            <a:r>
              <a:rPr lang="ar-SA" sz="3200" dirty="0">
                <a:solidFill>
                  <a:srgbClr val="43661C"/>
                </a:solidFill>
                <a:cs typeface="DecoType Naskh Variants" pitchFamily="2" charset="-78"/>
              </a:rPr>
              <a:t>انظر</a:t>
            </a:r>
            <a:r>
              <a:rPr lang="ar-SA" sz="3200" dirty="0" smtClean="0"/>
              <a:t> </a:t>
            </a:r>
            <a:r>
              <a:rPr lang="en-US" sz="3200" u="sng" dirty="0">
                <a:solidFill>
                  <a:srgbClr val="053BF5"/>
                </a:solidFill>
                <a:latin typeface="Cambria" panose="02040503050406030204" pitchFamily="18" charset="0"/>
              </a:rPr>
              <a:t>www .</a:t>
            </a:r>
            <a:r>
              <a:rPr lang="en-US" sz="3200" u="sng" dirty="0" err="1">
                <a:solidFill>
                  <a:srgbClr val="053BF5"/>
                </a:solidFill>
                <a:latin typeface="Cambria" panose="02040503050406030204" pitchFamily="18" charset="0"/>
              </a:rPr>
              <a:t>iso</a:t>
            </a:r>
            <a:r>
              <a:rPr lang="en-US" sz="3200" u="sng" dirty="0">
                <a:solidFill>
                  <a:srgbClr val="053BF5"/>
                </a:solidFill>
                <a:latin typeface="Cambria" panose="02040503050406030204" pitchFamily="18" charset="0"/>
              </a:rPr>
              <a:t> .org/directives</a:t>
            </a:r>
            <a:r>
              <a:rPr lang="en-US" sz="3200" dirty="0">
                <a:solidFill>
                  <a:srgbClr val="43661C"/>
                </a:solidFill>
                <a:cs typeface="DecoType Naskh Variants" pitchFamily="2" charset="-78"/>
              </a:rPr>
              <a:t>).</a:t>
            </a:r>
            <a:r>
              <a:rPr lang="ar-SA" sz="3200" dirty="0">
                <a:solidFill>
                  <a:srgbClr val="43661C"/>
                </a:solidFill>
                <a:cs typeface="DecoType Naskh Variants" pitchFamily="2" charset="-78"/>
              </a:rPr>
              <a:t>)</a:t>
            </a:r>
            <a:endParaRPr lang="en-US" sz="3200" dirty="0">
              <a:solidFill>
                <a:srgbClr val="43661C"/>
              </a:solidFill>
              <a:cs typeface="DecoType Naskh Variants" pitchFamily="2" charset="-78"/>
            </a:endParaRPr>
          </a:p>
        </p:txBody>
      </p:sp>
    </p:spTree>
    <p:extLst>
      <p:ext uri="{BB962C8B-B14F-4D97-AF65-F5344CB8AC3E}">
        <p14:creationId xmlns:p14="http://schemas.microsoft.com/office/powerpoint/2010/main" val="187288976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59130" y="2362088"/>
            <a:ext cx="7900207" cy="3554819"/>
          </a:xfrm>
          <a:prstGeom prst="rect">
            <a:avLst/>
          </a:prstGeom>
        </p:spPr>
        <p:txBody>
          <a:bodyPr wrap="square">
            <a:spAutoFit/>
          </a:bodyPr>
          <a:lstStyle/>
          <a:p>
            <a:pPr marL="285750" indent="-285750" algn="just">
              <a:lnSpc>
                <a:spcPct val="150000"/>
              </a:lnSpc>
              <a:buFontTx/>
              <a:buChar char="-"/>
            </a:pPr>
            <a:r>
              <a:rPr lang="ar-SA" sz="3000" dirty="0">
                <a:solidFill>
                  <a:srgbClr val="39471D"/>
                </a:solidFill>
                <a:cs typeface="DecoType Naskh Variants" pitchFamily="2" charset="-78"/>
              </a:rPr>
              <a:t>لغة العمل وإعداد التقارير الخاصة بعملية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حيث تختلف عن لغة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أو الجهة الخاضعة للتدقيق أو كليهما؛</a:t>
            </a:r>
          </a:p>
          <a:p>
            <a:pPr marL="285750" indent="-285750" algn="just">
              <a:lnSpc>
                <a:spcPct val="150000"/>
              </a:lnSpc>
              <a:buFontTx/>
              <a:buChar char="-"/>
            </a:pPr>
            <a:r>
              <a:rPr lang="ar-SA" sz="3000" dirty="0" smtClean="0">
                <a:solidFill>
                  <a:srgbClr val="39471D"/>
                </a:solidFill>
                <a:cs typeface="DecoType Naskh Variants" pitchFamily="2" charset="-78"/>
              </a:rPr>
              <a:t>مخرجات </a:t>
            </a:r>
            <a:r>
              <a:rPr lang="ar-SA" sz="3000" dirty="0">
                <a:solidFill>
                  <a:srgbClr val="39471D"/>
                </a:solidFill>
                <a:cs typeface="DecoType Naskh Variants" pitchFamily="2" charset="-78"/>
              </a:rPr>
              <a:t>تقارير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كما هو مطلوب وعلى من سيتم توزيعها؛</a:t>
            </a:r>
          </a:p>
          <a:p>
            <a:pPr marL="285750" indent="-285750" algn="just">
              <a:lnSpc>
                <a:spcPct val="150000"/>
              </a:lnSpc>
              <a:buFontTx/>
              <a:buChar char="-"/>
            </a:pPr>
            <a:r>
              <a:rPr lang="ar-SA" sz="3000" dirty="0" smtClean="0">
                <a:solidFill>
                  <a:srgbClr val="39471D"/>
                </a:solidFill>
                <a:cs typeface="DecoType Naskh Variants" pitchFamily="2" charset="-78"/>
              </a:rPr>
              <a:t>المسائل </a:t>
            </a:r>
            <a:r>
              <a:rPr lang="ar-SA" sz="3000" dirty="0">
                <a:solidFill>
                  <a:srgbClr val="39471D"/>
                </a:solidFill>
                <a:cs typeface="DecoType Naskh Variants" pitchFamily="2" charset="-78"/>
              </a:rPr>
              <a:t>المتعلقة بالسرية وأمن المعلومات، حسب ما </a:t>
            </a:r>
            <a:r>
              <a:rPr lang="ar-SA" sz="3000" dirty="0" err="1">
                <a:solidFill>
                  <a:srgbClr val="39471D"/>
                </a:solidFill>
                <a:cs typeface="DecoType Naskh Variants" pitchFamily="2" charset="-78"/>
              </a:rPr>
              <a:t>يقتضيه</a:t>
            </a:r>
            <a:r>
              <a:rPr lang="ar-SA" sz="3000" dirty="0">
                <a:solidFill>
                  <a:srgbClr val="39471D"/>
                </a:solidFill>
                <a:cs typeface="DecoType Naskh Variants" pitchFamily="2" charset="-78"/>
              </a:rPr>
              <a:t> برنامج التدقيق؛</a:t>
            </a:r>
          </a:p>
          <a:p>
            <a:pPr marL="285750" indent="-285750" algn="just">
              <a:lnSpc>
                <a:spcPct val="150000"/>
              </a:lnSpc>
              <a:buFontTx/>
              <a:buChar char="-"/>
            </a:pPr>
            <a:r>
              <a:rPr lang="ar-SA" sz="3000" dirty="0" smtClean="0">
                <a:solidFill>
                  <a:srgbClr val="39471D"/>
                </a:solidFill>
                <a:cs typeface="DecoType Naskh Variants" pitchFamily="2" charset="-78"/>
              </a:rPr>
              <a:t>أي </a:t>
            </a:r>
            <a:r>
              <a:rPr lang="ar-SA" sz="3000" dirty="0">
                <a:solidFill>
                  <a:srgbClr val="39471D"/>
                </a:solidFill>
                <a:cs typeface="DecoType Naskh Variants" pitchFamily="2" charset="-78"/>
              </a:rPr>
              <a:t>ترتيبات تتعلق بالصحة والسلامة والبيئة </a:t>
            </a:r>
            <a:r>
              <a:rPr lang="ar-SA" sz="3000" dirty="0" smtClean="0">
                <a:solidFill>
                  <a:srgbClr val="39471D"/>
                </a:solidFill>
                <a:cs typeface="DecoType Naskh Variants" pitchFamily="2" charset="-78"/>
              </a:rPr>
              <a:t>للمدقّقين؛</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20264786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59130" y="2362088"/>
            <a:ext cx="7900207" cy="4524315"/>
          </a:xfrm>
          <a:prstGeom prst="rect">
            <a:avLst/>
          </a:prstGeom>
        </p:spPr>
        <p:txBody>
          <a:bodyPr wrap="square">
            <a:spAutoFit/>
          </a:bodyPr>
          <a:lstStyle/>
          <a:p>
            <a:pPr marL="285750" indent="-285750" algn="just">
              <a:lnSpc>
                <a:spcPct val="120000"/>
              </a:lnSpc>
              <a:buFontTx/>
              <a:buChar char="-"/>
            </a:pPr>
            <a:r>
              <a:rPr lang="ar-SA" sz="3000" dirty="0" smtClean="0">
                <a:solidFill>
                  <a:srgbClr val="39471D"/>
                </a:solidFill>
                <a:cs typeface="DecoType Naskh Variants" pitchFamily="2" charset="-78"/>
              </a:rPr>
              <a:t>متطلبات </a:t>
            </a:r>
            <a:r>
              <a:rPr lang="ar-SA" sz="3000" dirty="0">
                <a:solidFill>
                  <a:srgbClr val="39471D"/>
                </a:solidFill>
                <a:cs typeface="DecoType Naskh Variants" pitchFamily="2" charset="-78"/>
              </a:rPr>
              <a:t>السفر أو الوصول إلى المواقع النائية؛</a:t>
            </a:r>
          </a:p>
          <a:p>
            <a:pPr marL="285750" indent="-285750" algn="just">
              <a:lnSpc>
                <a:spcPct val="120000"/>
              </a:lnSpc>
              <a:buFontTx/>
              <a:buChar char="-"/>
            </a:pPr>
            <a:r>
              <a:rPr lang="ar-SA" sz="3000" dirty="0" smtClean="0">
                <a:solidFill>
                  <a:srgbClr val="39471D"/>
                </a:solidFill>
                <a:cs typeface="DecoType Naskh Variants" pitchFamily="2" charset="-78"/>
              </a:rPr>
              <a:t>أي </a:t>
            </a:r>
            <a:r>
              <a:rPr lang="ar-SA" sz="3000" dirty="0">
                <a:solidFill>
                  <a:srgbClr val="39471D"/>
                </a:solidFill>
                <a:cs typeface="DecoType Naskh Variants" pitchFamily="2" charset="-78"/>
              </a:rPr>
              <a:t>متطلبات أمنية وتفويضية</a:t>
            </a:r>
            <a:r>
              <a:rPr lang="ar-SA" sz="3000" dirty="0" smtClean="0">
                <a:solidFill>
                  <a:srgbClr val="39471D"/>
                </a:solidFill>
                <a:cs typeface="DecoType Naskh Variants" pitchFamily="2" charset="-78"/>
              </a:rPr>
              <a:t>؛</a:t>
            </a:r>
          </a:p>
          <a:p>
            <a:pPr marL="285750" indent="-285750" algn="just">
              <a:lnSpc>
                <a:spcPct val="120000"/>
              </a:lnSpc>
              <a:buFontTx/>
              <a:buChar char="-"/>
            </a:pPr>
            <a:r>
              <a:rPr lang="ar-SA" sz="3000" dirty="0" smtClean="0">
                <a:solidFill>
                  <a:srgbClr val="39471D"/>
                </a:solidFill>
                <a:cs typeface="DecoType Naskh Variants" pitchFamily="2" charset="-78"/>
              </a:rPr>
              <a:t>أي </a:t>
            </a:r>
            <a:r>
              <a:rPr lang="ar-SA" sz="3000" dirty="0">
                <a:solidFill>
                  <a:srgbClr val="39471D"/>
                </a:solidFill>
                <a:cs typeface="DecoType Naskh Variants" pitchFamily="2" charset="-78"/>
              </a:rPr>
              <a:t>إجراءات يجب مراجعتها، على سبيل المثال. إجراءات المتابعة من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السابقة</a:t>
            </a:r>
            <a:r>
              <a:rPr lang="ar-SA" sz="3000" dirty="0" smtClean="0">
                <a:solidFill>
                  <a:srgbClr val="39471D"/>
                </a:solidFill>
                <a:cs typeface="DecoType Naskh Variants" pitchFamily="2" charset="-78"/>
              </a:rPr>
              <a:t>؛</a:t>
            </a:r>
          </a:p>
          <a:p>
            <a:pPr marL="285750" indent="-285750" algn="just">
              <a:lnSpc>
                <a:spcPct val="120000"/>
              </a:lnSpc>
              <a:buFontTx/>
              <a:buChar char="-"/>
            </a:pPr>
            <a:r>
              <a:rPr lang="ar-SA" sz="3000" dirty="0" smtClean="0">
                <a:solidFill>
                  <a:srgbClr val="39471D"/>
                </a:solidFill>
                <a:cs typeface="DecoType Naskh Variants" pitchFamily="2" charset="-78"/>
              </a:rPr>
              <a:t>التنسيق </a:t>
            </a:r>
            <a:r>
              <a:rPr lang="ar-SA" sz="3000" dirty="0">
                <a:solidFill>
                  <a:srgbClr val="39471D"/>
                </a:solidFill>
                <a:cs typeface="DecoType Naskh Variants" pitchFamily="2" charset="-78"/>
              </a:rPr>
              <a:t>مع أنشطة المراجعة الأخرى، على سبيل المثال. عندما تقوم فرق مختلفة </a:t>
            </a:r>
            <a:r>
              <a:rPr lang="ar-SA" sz="3000" dirty="0" smtClean="0">
                <a:solidFill>
                  <a:srgbClr val="39471D"/>
                </a:solidFill>
                <a:cs typeface="DecoType Naskh Variants" pitchFamily="2" charset="-78"/>
              </a:rPr>
              <a:t>بالتدقيق على </a:t>
            </a:r>
            <a:r>
              <a:rPr lang="ar-SA" sz="3000" dirty="0">
                <a:solidFill>
                  <a:srgbClr val="39471D"/>
                </a:solidFill>
                <a:cs typeface="DecoType Naskh Variants" pitchFamily="2" charset="-78"/>
              </a:rPr>
              <a:t>عمليات مماثلة أو ذات صلة في مواقع مختلفة أو في حالة </a:t>
            </a:r>
            <a:r>
              <a:rPr lang="ar-SA" sz="3000" dirty="0" smtClean="0">
                <a:solidFill>
                  <a:srgbClr val="39471D"/>
                </a:solidFill>
                <a:cs typeface="DecoType Naskh Variants" pitchFamily="2" charset="-78"/>
              </a:rPr>
              <a:t>التدقيق المشترك.</a:t>
            </a:r>
            <a:endParaRPr lang="ar-SA" sz="3000" dirty="0">
              <a:solidFill>
                <a:srgbClr val="39471D"/>
              </a:solidFill>
              <a:cs typeface="DecoType Naskh Variants" pitchFamily="2" charset="-78"/>
            </a:endParaRPr>
          </a:p>
          <a:p>
            <a:pPr marL="285750" indent="-285750" algn="just">
              <a:lnSpc>
                <a:spcPct val="120000"/>
              </a:lnSpc>
              <a:buFontTx/>
              <a:buChar char="-"/>
            </a:pP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1778594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3278472"/>
            <a:ext cx="7910153" cy="1477328"/>
          </a:xfrm>
          <a:prstGeom prst="rect">
            <a:avLst/>
          </a:prstGeom>
        </p:spPr>
        <p:txBody>
          <a:bodyPr wrap="square">
            <a:spAutoFit/>
          </a:bodyPr>
          <a:lstStyle/>
          <a:p>
            <a:pPr algn="just"/>
            <a:r>
              <a:rPr lang="ar-SA" sz="3000" dirty="0">
                <a:solidFill>
                  <a:srgbClr val="39471D"/>
                </a:solidFill>
                <a:cs typeface="DecoType Naskh Variants" pitchFamily="2" charset="-78"/>
              </a:rPr>
              <a:t>عند إجراء </a:t>
            </a:r>
            <a:r>
              <a:rPr lang="ar-SA" sz="3000" dirty="0" smtClean="0">
                <a:solidFill>
                  <a:srgbClr val="39471D"/>
                </a:solidFill>
                <a:cs typeface="DecoType Naskh Variants" pitchFamily="2" charset="-78"/>
              </a:rPr>
              <a:t>تدقيق مشترك، </a:t>
            </a:r>
            <a:r>
              <a:rPr lang="ar-SA" sz="3000" dirty="0">
                <a:solidFill>
                  <a:srgbClr val="39471D"/>
                </a:solidFill>
                <a:cs typeface="DecoType Naskh Variants" pitchFamily="2" charset="-78"/>
              </a:rPr>
              <a:t>من المهم التوصل إلى اتفاق بين </a:t>
            </a:r>
            <a:r>
              <a:rPr lang="ar-SA" sz="3000" dirty="0" smtClean="0">
                <a:solidFill>
                  <a:srgbClr val="39471D"/>
                </a:solidFill>
                <a:cs typeface="DecoType Naskh Variants" pitchFamily="2" charset="-78"/>
              </a:rPr>
              <a:t>المؤسسات </a:t>
            </a:r>
            <a:r>
              <a:rPr lang="ar-SA" sz="3000" dirty="0">
                <a:solidFill>
                  <a:srgbClr val="39471D"/>
                </a:solidFill>
                <a:cs typeface="DecoType Naskh Variants" pitchFamily="2" charset="-78"/>
              </a:rPr>
              <a:t>التي تجري عمليات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قبل بدء المراجعة، بشأن المسؤوليات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لكل طرف، لا سيما فيما يتعلق بسلطة قائد الفريق المعين </a:t>
            </a:r>
            <a:r>
              <a:rPr lang="ar-SA" sz="3000" dirty="0" smtClean="0">
                <a:solidFill>
                  <a:srgbClr val="39471D"/>
                </a:solidFill>
                <a:cs typeface="DecoType Naskh Variants" pitchFamily="2" charset="-78"/>
              </a:rPr>
              <a:t>لعملية التدقيق.</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09663067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47750" y="2633539"/>
            <a:ext cx="7883878" cy="3477875"/>
          </a:xfrm>
          <a:prstGeom prst="rect">
            <a:avLst/>
          </a:prstGeom>
        </p:spPr>
        <p:txBody>
          <a:bodyPr wrap="square">
            <a:spAutoFit/>
          </a:bodyPr>
          <a:lstStyle/>
          <a:p>
            <a:pPr algn="just"/>
            <a:r>
              <a:rPr lang="ar-SA" sz="3000" dirty="0">
                <a:solidFill>
                  <a:srgbClr val="39471D"/>
                </a:solidFill>
                <a:cs typeface="DecoType Naskh Variants" pitchFamily="2" charset="-78"/>
              </a:rPr>
              <a:t>5.5.6 إدارة نتائج برنامج التدقيق </a:t>
            </a:r>
            <a:endParaRPr lang="ar-SA" sz="3000" dirty="0" smtClean="0">
              <a:solidFill>
                <a:srgbClr val="39471D"/>
              </a:solidFill>
              <a:cs typeface="DecoType Naskh Variants" pitchFamily="2" charset="-78"/>
            </a:endParaRPr>
          </a:p>
          <a:p>
            <a:pPr algn="just"/>
            <a:endParaRPr lang="ar-SA" sz="3000" dirty="0">
              <a:solidFill>
                <a:srgbClr val="39471D"/>
              </a:solidFill>
              <a:cs typeface="DecoType Naskh Variants" pitchFamily="2" charset="-78"/>
            </a:endParaRPr>
          </a:p>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على الفرد (الأفراد) الذي يدير برنامج التدقيق التأكد من تنفيذ الأنشطة التالية:</a:t>
            </a:r>
          </a:p>
          <a:p>
            <a:pPr algn="just"/>
            <a:r>
              <a:rPr lang="ar-SA" sz="3000" dirty="0">
                <a:solidFill>
                  <a:srgbClr val="39471D"/>
                </a:solidFill>
                <a:cs typeface="DecoType Naskh Variants" pitchFamily="2" charset="-78"/>
              </a:rPr>
              <a:t>أ) تقييم مدى تحقيق أهداف كل عملية مراجعة ضمن برنامج </a:t>
            </a:r>
            <a:r>
              <a:rPr lang="ar-SA" sz="3000" dirty="0" smtClean="0">
                <a:solidFill>
                  <a:srgbClr val="39471D"/>
                </a:solidFill>
                <a:cs typeface="DecoType Naskh Variants" pitchFamily="2" charset="-78"/>
              </a:rPr>
              <a:t>المراجعة.</a:t>
            </a:r>
            <a:endParaRPr lang="ar-SA" sz="3000" dirty="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ب</a:t>
            </a:r>
            <a:r>
              <a:rPr lang="ar-SA" sz="3000" dirty="0">
                <a:solidFill>
                  <a:srgbClr val="39471D"/>
                </a:solidFill>
                <a:cs typeface="DecoType Naskh Variants" pitchFamily="2" charset="-78"/>
              </a:rPr>
              <a:t>) مراجعة تقارير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والموافقة عليها فيما يتعلق بتحقيق نطاق </a:t>
            </a:r>
            <a:r>
              <a:rPr lang="ar-SA" sz="3000" dirty="0" smtClean="0">
                <a:solidFill>
                  <a:srgbClr val="39471D"/>
                </a:solidFill>
                <a:cs typeface="DecoType Naskh Variants" pitchFamily="2" charset="-78"/>
              </a:rPr>
              <a:t>التدقيق وأهدافه؛</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91783459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47750" y="2633539"/>
            <a:ext cx="7883878" cy="2400657"/>
          </a:xfrm>
          <a:prstGeom prst="rect">
            <a:avLst/>
          </a:prstGeom>
        </p:spPr>
        <p:txBody>
          <a:bodyPr wrap="square">
            <a:spAutoFit/>
          </a:bodyPr>
          <a:lstStyle/>
          <a:p>
            <a:pPr algn="just"/>
            <a:r>
              <a:rPr lang="ar-SA" sz="3000" dirty="0">
                <a:solidFill>
                  <a:srgbClr val="A6C36B"/>
                </a:solidFill>
                <a:cs typeface="DecoType Naskh Variants" pitchFamily="2" charset="-78"/>
              </a:rPr>
              <a:t>5.5.6 إدارة نتائج برنامج التدقيق </a:t>
            </a:r>
            <a:endParaRPr lang="ar-SA" sz="3000" dirty="0" smtClean="0">
              <a:solidFill>
                <a:srgbClr val="A6C36B"/>
              </a:solidFill>
              <a:cs typeface="DecoType Naskh Variants" pitchFamily="2" charset="-78"/>
            </a:endParaRPr>
          </a:p>
          <a:p>
            <a:pPr algn="just"/>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ج) مراجعة فعّالية الإجراءات المتخذة لمعالجة نتائج التدقيق؛</a:t>
            </a:r>
          </a:p>
          <a:p>
            <a:pPr algn="just"/>
            <a:r>
              <a:rPr lang="ar-SA" sz="3000" dirty="0" smtClean="0">
                <a:solidFill>
                  <a:srgbClr val="39471D"/>
                </a:solidFill>
                <a:cs typeface="DecoType Naskh Variants" pitchFamily="2" charset="-78"/>
              </a:rPr>
              <a:t>د</a:t>
            </a:r>
            <a:r>
              <a:rPr lang="ar-SA" sz="3000" dirty="0">
                <a:solidFill>
                  <a:srgbClr val="39471D"/>
                </a:solidFill>
                <a:cs typeface="DecoType Naskh Variants" pitchFamily="2" charset="-78"/>
              </a:rPr>
              <a:t>) توزيع تقارير التدقيق على الأطراف المعنية ذات الصلة؛</a:t>
            </a:r>
          </a:p>
          <a:p>
            <a:pPr algn="just"/>
            <a:r>
              <a:rPr lang="ar-SA" sz="3000" dirty="0">
                <a:solidFill>
                  <a:srgbClr val="39471D"/>
                </a:solidFill>
                <a:cs typeface="DecoType Naskh Variants" pitchFamily="2" charset="-78"/>
              </a:rPr>
              <a:t>هـ) تحديد مدى ضرورة إجراء أي تدقيق للمتابعة.</a:t>
            </a:r>
          </a:p>
        </p:txBody>
      </p:sp>
    </p:spTree>
    <p:extLst>
      <p:ext uri="{BB962C8B-B14F-4D97-AF65-F5344CB8AC3E}">
        <p14:creationId xmlns:p14="http://schemas.microsoft.com/office/powerpoint/2010/main" val="266787914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47750" y="2633539"/>
            <a:ext cx="7883878" cy="3477875"/>
          </a:xfrm>
          <a:prstGeom prst="rect">
            <a:avLst/>
          </a:prstGeom>
        </p:spPr>
        <p:txBody>
          <a:bodyPr wrap="square">
            <a:spAutoFit/>
          </a:bodyPr>
          <a:lstStyle/>
          <a:p>
            <a:pPr algn="just"/>
            <a:r>
              <a:rPr lang="ar-SA" sz="3000" dirty="0">
                <a:solidFill>
                  <a:srgbClr val="A6C36B"/>
                </a:solidFill>
                <a:cs typeface="DecoType Naskh Variants" pitchFamily="2" charset="-78"/>
              </a:rPr>
              <a:t>5.5.6 إدارة نتائج برنامج التدقيق </a:t>
            </a:r>
            <a:endParaRPr lang="ar-SA" sz="3000" dirty="0" smtClean="0">
              <a:solidFill>
                <a:srgbClr val="A6C36B"/>
              </a:solidFill>
              <a:cs typeface="DecoType Naskh Variants" pitchFamily="2" charset="-78"/>
            </a:endParaRPr>
          </a:p>
          <a:p>
            <a:pPr algn="just"/>
            <a:endParaRPr lang="ar-SA" sz="3000" dirty="0" smtClean="0">
              <a:solidFill>
                <a:srgbClr val="39471D"/>
              </a:solidFill>
              <a:cs typeface="DecoType Naskh Variants" pitchFamily="2" charset="-78"/>
            </a:endParaRP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الفرد الذي يدير برنامج التدقيق أن يأخذ في الاعتبار، حيثما كان ذلك مناسبًا، ما يلي:</a:t>
            </a:r>
          </a:p>
          <a:p>
            <a:pPr marL="285750" indent="-285750" algn="just">
              <a:buFontTx/>
              <a:buChar char="-"/>
            </a:pPr>
            <a:r>
              <a:rPr lang="ar-SA" sz="3000" dirty="0">
                <a:solidFill>
                  <a:srgbClr val="39471D"/>
                </a:solidFill>
                <a:cs typeface="DecoType Naskh Variants" pitchFamily="2" charset="-78"/>
              </a:rPr>
              <a:t>توصيل نتائج التدقيق وأفضل الممارسات إلى المناطق الأخرى في </a:t>
            </a:r>
            <a:r>
              <a:rPr lang="ar-SA" sz="3000" dirty="0" smtClean="0">
                <a:solidFill>
                  <a:srgbClr val="39471D"/>
                </a:solidFill>
                <a:cs typeface="DecoType Naskh Variants" pitchFamily="2" charset="-78"/>
              </a:rPr>
              <a:t>المؤسسة</a:t>
            </a:r>
            <a:endParaRPr lang="ar-SA" sz="3000" dirty="0">
              <a:solidFill>
                <a:srgbClr val="39471D"/>
              </a:solidFill>
              <a:cs typeface="DecoType Naskh Variants" pitchFamily="2" charset="-78"/>
            </a:endParaRPr>
          </a:p>
          <a:p>
            <a:pPr marL="285750" indent="-285750" algn="just">
              <a:buFontTx/>
              <a:buChar char="-"/>
            </a:pPr>
            <a:r>
              <a:rPr lang="ar-SA" sz="3000" dirty="0" smtClean="0">
                <a:solidFill>
                  <a:srgbClr val="39471D"/>
                </a:solidFill>
                <a:cs typeface="DecoType Naskh Variants" pitchFamily="2" charset="-78"/>
              </a:rPr>
              <a:t>الآثار </a:t>
            </a:r>
            <a:r>
              <a:rPr lang="ar-SA" sz="3000" dirty="0">
                <a:solidFill>
                  <a:srgbClr val="39471D"/>
                </a:solidFill>
                <a:cs typeface="DecoType Naskh Variants" pitchFamily="2" charset="-78"/>
              </a:rPr>
              <a:t>المترتبة على العمليات الأخرى.</a:t>
            </a:r>
          </a:p>
          <a:p>
            <a:pPr algn="just"/>
            <a:endParaRPr lang="ar-SA" sz="3000" dirty="0" smtClean="0">
              <a:solidFill>
                <a:srgbClr val="39471D"/>
              </a:solidFill>
              <a:cs typeface="DecoType Naskh Variants" pitchFamily="2" charset="-78"/>
            </a:endParaRPr>
          </a:p>
        </p:txBody>
      </p:sp>
    </p:spTree>
    <p:extLst>
      <p:ext uri="{BB962C8B-B14F-4D97-AF65-F5344CB8AC3E}">
        <p14:creationId xmlns:p14="http://schemas.microsoft.com/office/powerpoint/2010/main" val="405241950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1421" y="2887669"/>
            <a:ext cx="7900207" cy="3170099"/>
          </a:xfrm>
          <a:prstGeom prst="rect">
            <a:avLst/>
          </a:prstGeom>
        </p:spPr>
        <p:txBody>
          <a:bodyPr wrap="square">
            <a:spAutoFit/>
          </a:bodyPr>
          <a:lstStyle/>
          <a:p>
            <a:pPr algn="just"/>
            <a:r>
              <a:rPr lang="ar-SA" sz="3000" dirty="0">
                <a:solidFill>
                  <a:srgbClr val="39471D"/>
                </a:solidFill>
                <a:cs typeface="DecoType Naskh Variants" pitchFamily="2" charset="-78"/>
              </a:rPr>
              <a:t>5.5.7 إدارة وصيانة سجلات برنامج </a:t>
            </a:r>
            <a:r>
              <a:rPr lang="ar-SA" sz="3000" dirty="0" smtClean="0">
                <a:solidFill>
                  <a:srgbClr val="39471D"/>
                </a:solidFill>
                <a:cs typeface="DecoType Naskh Variants" pitchFamily="2" charset="-78"/>
              </a:rPr>
              <a:t>التدقيق</a:t>
            </a:r>
          </a:p>
          <a:p>
            <a:pPr algn="just"/>
            <a:endParaRPr lang="ar-SA" sz="3000" dirty="0">
              <a:solidFill>
                <a:srgbClr val="39471D"/>
              </a:solidFill>
              <a:cs typeface="DecoType Naskh Variants" pitchFamily="2" charset="-78"/>
            </a:endParaRP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الفرد (الأفراد) الذي يدير برنامج التدقيق </a:t>
            </a:r>
            <a:r>
              <a:rPr lang="ar-SA" sz="3000" dirty="0" smtClean="0">
                <a:solidFill>
                  <a:srgbClr val="39471D"/>
                </a:solidFill>
                <a:cs typeface="DecoType Naskh Variants" pitchFamily="2" charset="-78"/>
              </a:rPr>
              <a:t>التأكّد </a:t>
            </a:r>
            <a:r>
              <a:rPr lang="ar-SA" sz="3000" dirty="0">
                <a:solidFill>
                  <a:srgbClr val="39471D"/>
                </a:solidFill>
                <a:cs typeface="DecoType Naskh Variants" pitchFamily="2" charset="-78"/>
              </a:rPr>
              <a:t>من إنشاء سجلات التدقيق وإدارتها وصيانتها لإثبات تنفيذ برنامج التدقيق.</a:t>
            </a:r>
          </a:p>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إنشاء العمليات لضمان تلبية أي احتياجات تتعلق بأمن المعلومات والسرية المرتبطة بسجلات التدقيق.</a:t>
            </a:r>
          </a:p>
        </p:txBody>
      </p:sp>
    </p:spTree>
    <p:extLst>
      <p:ext uri="{BB962C8B-B14F-4D97-AF65-F5344CB8AC3E}">
        <p14:creationId xmlns:p14="http://schemas.microsoft.com/office/powerpoint/2010/main" val="324187737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20782" y="2333404"/>
            <a:ext cx="7931628" cy="4062651"/>
          </a:xfrm>
          <a:prstGeom prst="rect">
            <a:avLst/>
          </a:prstGeom>
        </p:spPr>
        <p:txBody>
          <a:bodyPr wrap="square">
            <a:spAutoFit/>
          </a:bodyPr>
          <a:lstStyle/>
          <a:p>
            <a:pPr algn="just"/>
            <a:r>
              <a:rPr lang="ar-SA" sz="3000" dirty="0">
                <a:solidFill>
                  <a:srgbClr val="A6C36B"/>
                </a:solidFill>
                <a:cs typeface="DecoType Naskh Variants" pitchFamily="2" charset="-78"/>
              </a:rPr>
              <a:t>5.5.7 إدارة وصيانة سجلات برنامج التدقيق</a:t>
            </a:r>
          </a:p>
          <a:p>
            <a:pPr algn="just"/>
            <a:endParaRPr lang="ar-SA" sz="14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يمكن أن تتضمن السجلات ما يلي:</a:t>
            </a:r>
          </a:p>
          <a:p>
            <a:pPr algn="just"/>
            <a:r>
              <a:rPr lang="ar-SA" sz="3000" dirty="0">
                <a:solidFill>
                  <a:srgbClr val="39471D"/>
                </a:solidFill>
                <a:cs typeface="DecoType Naskh Variants" pitchFamily="2" charset="-78"/>
              </a:rPr>
              <a:t>أ) السجلات المتعلقة ببرنامج التدقيق مثل:</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جدول </a:t>
            </a:r>
            <a:r>
              <a:rPr lang="ar-SA" sz="3000" dirty="0">
                <a:solidFill>
                  <a:srgbClr val="39471D"/>
                </a:solidFill>
                <a:cs typeface="DecoType Naskh Variants" pitchFamily="2" charset="-78"/>
              </a:rPr>
              <a:t>عمليات التدقيق</a:t>
            </a:r>
            <a:r>
              <a:rPr lang="ar-SA" sz="3000" dirty="0" smtClean="0">
                <a:solidFill>
                  <a:srgbClr val="39471D"/>
                </a:solidFill>
                <a:cs typeface="DecoType Naskh Variants" pitchFamily="2" charset="-78"/>
              </a:rPr>
              <a:t>؛</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أهداف برنامج التدقيق ومداه؛</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تلك التي تتناول مخاطر وفرص برنامج التدقيق، والقضايا الخارجية والداخلية ذات الصلة</a:t>
            </a:r>
            <a:r>
              <a:rPr lang="ar-SA" sz="3000" dirty="0" smtClean="0">
                <a:solidFill>
                  <a:srgbClr val="39471D"/>
                </a:solidFill>
                <a:cs typeface="DecoType Naskh Variants" pitchFamily="2" charset="-78"/>
              </a:rPr>
              <a:t>؛</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مراجعات </a:t>
            </a:r>
            <a:r>
              <a:rPr lang="ar-SA" sz="3000" dirty="0" smtClean="0">
                <a:solidFill>
                  <a:srgbClr val="39471D"/>
                </a:solidFill>
                <a:cs typeface="DecoType Naskh Variants" pitchFamily="2" charset="-78"/>
              </a:rPr>
              <a:t>لفعّالية </a:t>
            </a:r>
            <a:r>
              <a:rPr lang="ar-SA" sz="3000" dirty="0">
                <a:solidFill>
                  <a:srgbClr val="39471D"/>
                </a:solidFill>
                <a:cs typeface="DecoType Naskh Variants" pitchFamily="2" charset="-78"/>
              </a:rPr>
              <a:t>برنامج التدقيق.</a:t>
            </a:r>
          </a:p>
        </p:txBody>
      </p:sp>
    </p:spTree>
    <p:extLst>
      <p:ext uri="{BB962C8B-B14F-4D97-AF65-F5344CB8AC3E}">
        <p14:creationId xmlns:p14="http://schemas.microsoft.com/office/powerpoint/2010/main" val="286717758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31421" y="2619684"/>
            <a:ext cx="7900207" cy="2400657"/>
          </a:xfrm>
          <a:prstGeom prst="rect">
            <a:avLst/>
          </a:prstGeom>
        </p:spPr>
        <p:txBody>
          <a:bodyPr wrap="square">
            <a:spAutoFit/>
          </a:bodyPr>
          <a:lstStyle/>
          <a:p>
            <a:pPr algn="just"/>
            <a:r>
              <a:rPr lang="ar-SA" sz="3000" dirty="0">
                <a:solidFill>
                  <a:srgbClr val="39471D"/>
                </a:solidFill>
                <a:cs typeface="DecoType Naskh Variants" pitchFamily="2" charset="-78"/>
              </a:rPr>
              <a:t>ب) السجلات المتعلقة بكل عملية تدقيق مثل:</a:t>
            </a:r>
          </a:p>
          <a:p>
            <a:pPr marL="914400" lvl="1" indent="-457200" algn="just">
              <a:buFont typeface="Arial" panose="020B0604020202020204" pitchFamily="34" charset="0"/>
              <a:buChar char="•"/>
            </a:pPr>
            <a:r>
              <a:rPr lang="ar-SA" sz="3000" dirty="0">
                <a:solidFill>
                  <a:srgbClr val="39471D"/>
                </a:solidFill>
                <a:cs typeface="DecoType Naskh Variants" pitchFamily="2" charset="-78"/>
              </a:rPr>
              <a:t>خطط التدقيق وتقارير التدقيق؛</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أدلة ونتائج التدقيق الموضوعية؛- تقارير عدم المطابقة؛</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التصحيحات </a:t>
            </a:r>
            <a:r>
              <a:rPr lang="ar-SA" sz="3000" dirty="0">
                <a:solidFill>
                  <a:srgbClr val="39471D"/>
                </a:solidFill>
                <a:cs typeface="DecoType Naskh Variants" pitchFamily="2" charset="-78"/>
              </a:rPr>
              <a:t>وتقارير الإجراءات التصحيحية؛</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تقارير متابعة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46760201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3" name="مستطيل 12"/>
          <p:cNvSpPr/>
          <p:nvPr/>
        </p:nvSpPr>
        <p:spPr>
          <a:xfrm>
            <a:off x="0" y="2977018"/>
            <a:ext cx="7900207"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السجلات المتعلقة بفريق التدقيق والتي تغطي موضوعات مثل:</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تقييم كفاءة وأداء أعضاء فريق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معايير اختيار فرق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وأعضاء الفريق وتشكيل فرق </a:t>
            </a:r>
            <a:r>
              <a:rPr lang="ar-SA" sz="3000" dirty="0" smtClean="0">
                <a:solidFill>
                  <a:srgbClr val="39471D"/>
                </a:solidFill>
                <a:cs typeface="DecoType Naskh Variants" pitchFamily="2" charset="-78"/>
              </a:rPr>
              <a:t>التدقيق؛</a:t>
            </a:r>
          </a:p>
          <a:p>
            <a:pPr marL="914400" lvl="1"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صيانة وتحسين الكفاءة</a:t>
            </a:r>
            <a:r>
              <a:rPr lang="ar-SA" dirty="0"/>
              <a:t>.</a:t>
            </a:r>
          </a:p>
        </p:txBody>
      </p:sp>
    </p:spTree>
    <p:extLst>
      <p:ext uri="{BB962C8B-B14F-4D97-AF65-F5344CB8AC3E}">
        <p14:creationId xmlns:p14="http://schemas.microsoft.com/office/powerpoint/2010/main" val="2864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0" y="1659285"/>
            <a:ext cx="7900207" cy="3539430"/>
          </a:xfrm>
          <a:prstGeom prst="rect">
            <a:avLst/>
          </a:prstGeom>
        </p:spPr>
        <p:txBody>
          <a:bodyPr wrap="square">
            <a:spAutoFit/>
          </a:bodyPr>
          <a:lstStyle/>
          <a:p>
            <a:pPr algn="just"/>
            <a:r>
              <a:rPr lang="ar-SA" sz="3200" dirty="0">
                <a:solidFill>
                  <a:srgbClr val="43661C"/>
                </a:solidFill>
                <a:cs typeface="DecoType Naskh Variants" pitchFamily="2" charset="-78"/>
              </a:rPr>
              <a:t>تجدر الإشارة إلى احتمال أن تكون بعض عناصر هذه الوثيقة خاضعاً لحقوق براءات الاختراع.</a:t>
            </a:r>
          </a:p>
          <a:p>
            <a:pPr algn="just"/>
            <a:r>
              <a:rPr lang="ar-SA" sz="3200" dirty="0">
                <a:solidFill>
                  <a:srgbClr val="43661C"/>
                </a:solidFill>
                <a:cs typeface="DecoType Naskh Variants" pitchFamily="2" charset="-78"/>
              </a:rPr>
              <a:t> لن تكون ISO مسؤولة عن تحديد أي أو كل حقوق براءات الاختراع هذه.</a:t>
            </a:r>
          </a:p>
          <a:p>
            <a:pPr algn="just"/>
            <a:r>
              <a:rPr lang="ar-SA" sz="3200" dirty="0">
                <a:solidFill>
                  <a:srgbClr val="43661C"/>
                </a:solidFill>
                <a:cs typeface="DecoType Naskh Variants" pitchFamily="2" charset="-78"/>
              </a:rPr>
              <a:t> تفاصيل أي حقوق براءة اختراع تم تحديدها أثناء تطوير الوثيقة ستكون في المقدمة و/أو في قائمة ISO الخاصة بإعلانات براءات الاختراع المستلمة </a:t>
            </a:r>
          </a:p>
          <a:p>
            <a:pPr algn="just"/>
            <a:r>
              <a:rPr lang="ar-SA" sz="3200" dirty="0">
                <a:solidFill>
                  <a:srgbClr val="43661C"/>
                </a:solidFill>
                <a:cs typeface="DecoType Naskh Variants" pitchFamily="2" charset="-78"/>
              </a:rPr>
              <a:t>(انظر </a:t>
            </a:r>
            <a:r>
              <a:rPr lang="en-US" sz="3200" u="sng" dirty="0">
                <a:solidFill>
                  <a:srgbClr val="053BF5"/>
                </a:solidFill>
                <a:latin typeface="Cambria" panose="02040503050406030204" pitchFamily="18" charset="0"/>
              </a:rPr>
              <a:t>www .</a:t>
            </a:r>
            <a:r>
              <a:rPr lang="en-US" sz="3200" u="sng" dirty="0" err="1">
                <a:solidFill>
                  <a:srgbClr val="053BF5"/>
                </a:solidFill>
                <a:latin typeface="Cambria" panose="02040503050406030204" pitchFamily="18" charset="0"/>
              </a:rPr>
              <a:t>iso</a:t>
            </a:r>
            <a:r>
              <a:rPr lang="en-US" sz="3200" u="sng" dirty="0">
                <a:solidFill>
                  <a:srgbClr val="053BF5"/>
                </a:solidFill>
                <a:latin typeface="Cambria" panose="02040503050406030204" pitchFamily="18" charset="0"/>
              </a:rPr>
              <a:t> .</a:t>
            </a:r>
            <a:r>
              <a:rPr lang="en-US" sz="3200" u="sng" dirty="0" smtClean="0">
                <a:solidFill>
                  <a:srgbClr val="053BF5"/>
                </a:solidFill>
                <a:latin typeface="Cambria" panose="02040503050406030204" pitchFamily="18" charset="0"/>
              </a:rPr>
              <a:t>org/patents</a:t>
            </a:r>
            <a:r>
              <a:rPr lang="en-US" sz="3200" dirty="0" smtClean="0">
                <a:solidFill>
                  <a:srgbClr val="211D1E"/>
                </a:solidFill>
                <a:latin typeface="Cambria" panose="02040503050406030204" pitchFamily="18" charset="0"/>
              </a:rPr>
              <a:t>.</a:t>
            </a:r>
            <a:r>
              <a:rPr lang="ar-SA" sz="3200" dirty="0" smtClean="0">
                <a:solidFill>
                  <a:srgbClr val="211D1E"/>
                </a:solidFill>
                <a:latin typeface="Cambria" panose="02040503050406030204" pitchFamily="18" charset="0"/>
              </a:rPr>
              <a:t>)</a:t>
            </a:r>
            <a:endParaRPr lang="en-US" sz="3200" dirty="0">
              <a:solidFill>
                <a:srgbClr val="211D1E"/>
              </a:solidFill>
              <a:latin typeface="Cambria" panose="02040503050406030204" pitchFamily="18" charset="0"/>
            </a:endParaRPr>
          </a:p>
        </p:txBody>
      </p:sp>
    </p:spTree>
    <p:extLst>
      <p:ext uri="{BB962C8B-B14F-4D97-AF65-F5344CB8AC3E}">
        <p14:creationId xmlns:p14="http://schemas.microsoft.com/office/powerpoint/2010/main" val="406261688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smtClean="0">
                <a:solidFill>
                  <a:srgbClr val="A6C36B"/>
                </a:solidFill>
                <a:cs typeface="DecoType Naskh Variants" pitchFamily="2" charset="-78"/>
              </a:rPr>
              <a:t>5.5 </a:t>
            </a:r>
            <a:r>
              <a:rPr lang="ar-SA" sz="3000" dirty="0">
                <a:solidFill>
                  <a:srgbClr val="A6C36B"/>
                </a:solidFill>
                <a:cs typeface="DecoType Naskh Variants" pitchFamily="2" charset="-78"/>
              </a:rPr>
              <a:t>تنفيذ برنامج </a:t>
            </a:r>
            <a:r>
              <a:rPr lang="ar-SA" sz="3000" dirty="0" smtClean="0">
                <a:solidFill>
                  <a:srgbClr val="A6C36B"/>
                </a:solidFill>
                <a:cs typeface="DecoType Naskh Variants" pitchFamily="2" charset="-78"/>
              </a:rPr>
              <a:t>التدقيق برنامج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0" y="3278472"/>
            <a:ext cx="7900208" cy="1015663"/>
          </a:xfrm>
          <a:prstGeom prst="rect">
            <a:avLst/>
          </a:prstGeom>
        </p:spPr>
        <p:txBody>
          <a:bodyPr wrap="square">
            <a:spAutoFit/>
          </a:bodyPr>
          <a:lstStyle/>
          <a:p>
            <a:r>
              <a:rPr lang="ar-SA" sz="3000" dirty="0">
                <a:solidFill>
                  <a:srgbClr val="39471D"/>
                </a:solidFill>
                <a:cs typeface="DecoType Naskh Variants" pitchFamily="2" charset="-78"/>
              </a:rPr>
              <a:t>يجب أن يُوضّح شكل ومستوى تفاصيل السجلات أن أهداف برنامج التدقيق قد تم تحقيقها.</a:t>
            </a:r>
          </a:p>
        </p:txBody>
      </p:sp>
    </p:spTree>
    <p:extLst>
      <p:ext uri="{BB962C8B-B14F-4D97-AF65-F5344CB8AC3E}">
        <p14:creationId xmlns:p14="http://schemas.microsoft.com/office/powerpoint/2010/main" val="32793265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a:solidFill>
                  <a:srgbClr val="39471D"/>
                </a:solidFill>
                <a:cs typeface="DecoType Naskh Variants" pitchFamily="2" charset="-78"/>
              </a:rPr>
              <a:t>5.6 برنامج مراقبة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31421" y="2476687"/>
            <a:ext cx="7900207" cy="3631763"/>
          </a:xfrm>
          <a:prstGeom prst="rect">
            <a:avLst/>
          </a:prstGeom>
        </p:spPr>
        <p:txBody>
          <a:bodyPr wrap="square">
            <a:spAutoFit/>
          </a:bodyPr>
          <a:lstStyle/>
          <a:p>
            <a:pPr algn="just"/>
            <a:r>
              <a:rPr lang="ar-SA" sz="3000" dirty="0">
                <a:solidFill>
                  <a:srgbClr val="39471D"/>
                </a:solidFill>
                <a:cs typeface="DecoType Naskh Variants" pitchFamily="2" charset="-78"/>
              </a:rPr>
              <a:t>يجب على الفرد (الأفراد) الذي يدير برنامج التدقيق </a:t>
            </a:r>
            <a:r>
              <a:rPr lang="ar-SA" sz="3000" dirty="0" smtClean="0">
                <a:solidFill>
                  <a:srgbClr val="39471D"/>
                </a:solidFill>
                <a:cs typeface="DecoType Naskh Variants" pitchFamily="2" charset="-78"/>
              </a:rPr>
              <a:t>التأكّد </a:t>
            </a:r>
            <a:r>
              <a:rPr lang="ar-SA" sz="3000" dirty="0">
                <a:solidFill>
                  <a:srgbClr val="39471D"/>
                </a:solidFill>
                <a:cs typeface="DecoType Naskh Variants" pitchFamily="2" charset="-78"/>
              </a:rPr>
              <a:t>من تقييم ما يلي</a:t>
            </a:r>
            <a:r>
              <a:rPr lang="ar-SA" sz="3000" dirty="0" smtClean="0">
                <a:solidFill>
                  <a:srgbClr val="39471D"/>
                </a:solidFill>
                <a:cs typeface="DecoType Naskh Variants" pitchFamily="2" charset="-78"/>
              </a:rPr>
              <a:t>:</a:t>
            </a:r>
          </a:p>
          <a:p>
            <a:pPr algn="just"/>
            <a:endParaRPr lang="ar-SA" dirty="0">
              <a:solidFill>
                <a:srgbClr val="39471D"/>
              </a:solidFill>
              <a:cs typeface="DecoType Naskh Variants" pitchFamily="2" charset="-78"/>
            </a:endParaRPr>
          </a:p>
          <a:p>
            <a:pPr algn="just"/>
            <a:r>
              <a:rPr lang="ar-SA" sz="3000" dirty="0">
                <a:solidFill>
                  <a:srgbClr val="39471D"/>
                </a:solidFill>
                <a:cs typeface="DecoType Naskh Variants" pitchFamily="2" charset="-78"/>
              </a:rPr>
              <a:t>أ) ما إذا كان يتم الوفاء بالجداول الزمنية وتحقيق أهداف برنامج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ب) أداء أعضاء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بما في ذلك رئيس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والخبراء الفنيين.</a:t>
            </a:r>
          </a:p>
          <a:p>
            <a:pPr algn="just"/>
            <a:r>
              <a:rPr lang="ar-SA" sz="3000" dirty="0">
                <a:solidFill>
                  <a:srgbClr val="39471D"/>
                </a:solidFill>
                <a:cs typeface="DecoType Naskh Variants" pitchFamily="2" charset="-78"/>
              </a:rPr>
              <a:t>ج) قدرة فرق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على تنفيذ خطة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د) التغذية الراجعة من </a:t>
            </a:r>
            <a:r>
              <a:rPr lang="ar-SA" sz="3000" dirty="0" smtClean="0">
                <a:solidFill>
                  <a:srgbClr val="39471D"/>
                </a:solidFill>
                <a:cs typeface="DecoType Naskh Variants" pitchFamily="2" charset="-78"/>
              </a:rPr>
              <a:t>المستفيدين من عملية </a:t>
            </a:r>
            <a:r>
              <a:rPr lang="ar-SA" sz="3000" dirty="0">
                <a:solidFill>
                  <a:srgbClr val="39471D"/>
                </a:solidFill>
                <a:cs typeface="DecoType Naskh Variants" pitchFamily="2" charset="-78"/>
              </a:rPr>
              <a:t>التدقيق، والجهات الخاضعة للتدقيق، والمدققين، والخبراء الفنيين والأطراف الأخرى ذات الصلة؛</a:t>
            </a:r>
          </a:p>
          <a:p>
            <a:pPr algn="just"/>
            <a:r>
              <a:rPr lang="ar-SA" sz="3000" dirty="0">
                <a:solidFill>
                  <a:srgbClr val="39471D"/>
                </a:solidFill>
                <a:cs typeface="DecoType Naskh Variants" pitchFamily="2" charset="-78"/>
              </a:rPr>
              <a:t>هـ) مدى كفاية وكفاية المعلومات الموثقة في عملية التدقيق بأكملها.</a:t>
            </a:r>
          </a:p>
        </p:txBody>
      </p:sp>
    </p:spTree>
    <p:extLst>
      <p:ext uri="{BB962C8B-B14F-4D97-AF65-F5344CB8AC3E}">
        <p14:creationId xmlns:p14="http://schemas.microsoft.com/office/powerpoint/2010/main" val="308947136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a:solidFill>
                  <a:srgbClr val="A6C36B"/>
                </a:solidFill>
                <a:cs typeface="DecoType Naskh Variants" pitchFamily="2" charset="-78"/>
              </a:rPr>
              <a:t>5.6 برنامج مراقبة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2395997"/>
            <a:ext cx="7931628" cy="2862322"/>
          </a:xfrm>
          <a:prstGeom prst="rect">
            <a:avLst/>
          </a:prstGeom>
        </p:spPr>
        <p:txBody>
          <a:bodyPr wrap="square">
            <a:spAutoFit/>
          </a:bodyPr>
          <a:lstStyle/>
          <a:p>
            <a:r>
              <a:rPr lang="ar-SA" sz="3000" dirty="0">
                <a:solidFill>
                  <a:srgbClr val="39471D"/>
                </a:solidFill>
                <a:cs typeface="DecoType Naskh Variants" pitchFamily="2" charset="-78"/>
              </a:rPr>
              <a:t>يمكن أن تشير بعض العوامل إلى الحاجة إلى تعديل برنامج التدقيق.</a:t>
            </a:r>
          </a:p>
          <a:p>
            <a:r>
              <a:rPr lang="ar-SA" sz="3000" dirty="0">
                <a:solidFill>
                  <a:srgbClr val="39471D"/>
                </a:solidFill>
                <a:cs typeface="DecoType Naskh Variants" pitchFamily="2" charset="-78"/>
              </a:rPr>
              <a:t> يمكن أن تشمل هذه التغييرات على:</a:t>
            </a:r>
          </a:p>
          <a:p>
            <a:pPr marL="457200" indent="-457200">
              <a:buFont typeface="Arial" panose="020B0604020202020204" pitchFamily="34" charset="0"/>
              <a:buChar char="•"/>
            </a:pPr>
            <a:r>
              <a:rPr lang="ar-SA" sz="3000" dirty="0" smtClean="0">
                <a:solidFill>
                  <a:srgbClr val="39471D"/>
                </a:solidFill>
                <a:cs typeface="DecoType Naskh Variants" pitchFamily="2" charset="-78"/>
              </a:rPr>
              <a:t>نتائج </a:t>
            </a:r>
            <a:r>
              <a:rPr lang="ar-SA" sz="3000" dirty="0">
                <a:solidFill>
                  <a:srgbClr val="39471D"/>
                </a:solidFill>
                <a:cs typeface="DecoType Naskh Variants" pitchFamily="2" charset="-78"/>
              </a:rPr>
              <a:t>التدقيق؛</a:t>
            </a:r>
          </a:p>
          <a:p>
            <a:pPr marL="457200" indent="-457200">
              <a:buFont typeface="Arial" panose="020B0604020202020204" pitchFamily="34" charset="0"/>
              <a:buChar char="•"/>
            </a:pPr>
            <a:r>
              <a:rPr lang="ar-SA" sz="3000" dirty="0" smtClean="0">
                <a:solidFill>
                  <a:srgbClr val="39471D"/>
                </a:solidFill>
                <a:cs typeface="DecoType Naskh Variants" pitchFamily="2" charset="-78"/>
              </a:rPr>
              <a:t>مستوى </a:t>
            </a:r>
            <a:r>
              <a:rPr lang="ar-SA" sz="3000" dirty="0">
                <a:solidFill>
                  <a:srgbClr val="39471D"/>
                </a:solidFill>
                <a:cs typeface="DecoType Naskh Variants" pitchFamily="2" charset="-78"/>
              </a:rPr>
              <a:t>واضح من فعّالية ونضج نظام الإدارة في الجهة الخاضعة للتدقيق؛</a:t>
            </a:r>
          </a:p>
          <a:p>
            <a:pPr marL="457200" indent="-457200">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فعّالية برنامج التدقيق؛</a:t>
            </a:r>
          </a:p>
          <a:p>
            <a:pPr marL="457200" indent="-457200">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نطاق التدقيق أو نطاق برنامج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67106741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4772" y="1716180"/>
            <a:ext cx="4090879" cy="553998"/>
          </a:xfrm>
          <a:prstGeom prst="rect">
            <a:avLst/>
          </a:prstGeom>
        </p:spPr>
        <p:txBody>
          <a:bodyPr wrap="square">
            <a:spAutoFit/>
          </a:bodyPr>
          <a:lstStyle/>
          <a:p>
            <a:pPr algn="just"/>
            <a:r>
              <a:rPr lang="ar-SA" sz="3000" dirty="0">
                <a:solidFill>
                  <a:srgbClr val="A6C36B"/>
                </a:solidFill>
                <a:cs typeface="DecoType Naskh Variants" pitchFamily="2" charset="-78"/>
              </a:rPr>
              <a:t>5.6 برنامج مراقبة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0" y="2746185"/>
            <a:ext cx="7931628" cy="2400657"/>
          </a:xfrm>
          <a:prstGeom prst="rect">
            <a:avLst/>
          </a:prstGeom>
        </p:spPr>
        <p:txBody>
          <a:bodyPr wrap="square">
            <a:spAutoFit/>
          </a:bodyPr>
          <a:lstStyle/>
          <a:p>
            <a:pPr marL="457200" indent="-457200">
              <a:buFont typeface="Arial" panose="020B0604020202020204" pitchFamily="34" charset="0"/>
              <a:buChar char="•"/>
            </a:pPr>
            <a:r>
              <a:rPr lang="ar-SA" sz="3000" dirty="0" smtClean="0">
                <a:solidFill>
                  <a:srgbClr val="39471D"/>
                </a:solidFill>
                <a:cs typeface="DecoType Naskh Variants" pitchFamily="2" charset="-78"/>
              </a:rPr>
              <a:t>نظام </a:t>
            </a:r>
            <a:r>
              <a:rPr lang="ar-SA" sz="3000" dirty="0">
                <a:solidFill>
                  <a:srgbClr val="39471D"/>
                </a:solidFill>
                <a:cs typeface="DecoType Naskh Variants" pitchFamily="2" charset="-78"/>
              </a:rPr>
              <a:t>إدارة الجهة الخاضعة للتدقيق؛</a:t>
            </a:r>
          </a:p>
          <a:p>
            <a:pPr marL="457200" indent="-457200">
              <a:buFont typeface="Arial" panose="020B0604020202020204" pitchFamily="34" charset="0"/>
              <a:buChar char="•"/>
            </a:pPr>
            <a:r>
              <a:rPr lang="ar-SA" sz="3000" dirty="0" smtClean="0">
                <a:solidFill>
                  <a:srgbClr val="39471D"/>
                </a:solidFill>
                <a:cs typeface="DecoType Naskh Variants" pitchFamily="2" charset="-78"/>
              </a:rPr>
              <a:t>المعايير </a:t>
            </a:r>
            <a:r>
              <a:rPr lang="ar-SA" sz="3000" dirty="0">
                <a:solidFill>
                  <a:srgbClr val="39471D"/>
                </a:solidFill>
                <a:cs typeface="DecoType Naskh Variants" pitchFamily="2" charset="-78"/>
              </a:rPr>
              <a:t>والمتطلبات الأخرى التي تلتزم بها المنظمة؛</a:t>
            </a:r>
          </a:p>
          <a:p>
            <a:pPr marL="457200" indent="-457200">
              <a:buFont typeface="Arial" panose="020B0604020202020204" pitchFamily="34" charset="0"/>
              <a:buChar char="•"/>
            </a:pPr>
            <a:r>
              <a:rPr lang="ar-SA" sz="3000" dirty="0" smtClean="0">
                <a:solidFill>
                  <a:srgbClr val="39471D"/>
                </a:solidFill>
                <a:cs typeface="DecoType Naskh Variants" pitchFamily="2" charset="-78"/>
              </a:rPr>
              <a:t>مقدّمو </a:t>
            </a:r>
            <a:r>
              <a:rPr lang="ar-SA" sz="3000" dirty="0">
                <a:solidFill>
                  <a:srgbClr val="39471D"/>
                </a:solidFill>
                <a:cs typeface="DecoType Naskh Variants" pitchFamily="2" charset="-78"/>
              </a:rPr>
              <a:t>الخدمات الخارجيون؛</a:t>
            </a:r>
          </a:p>
          <a:p>
            <a:pPr marL="457200" indent="-457200">
              <a:buFont typeface="Arial" panose="020B0604020202020204" pitchFamily="34" charset="0"/>
              <a:buChar char="•"/>
            </a:pPr>
            <a:r>
              <a:rPr lang="ar-SA" sz="3000" dirty="0" smtClean="0">
                <a:solidFill>
                  <a:srgbClr val="39471D"/>
                </a:solidFill>
                <a:cs typeface="DecoType Naskh Variants" pitchFamily="2" charset="-78"/>
              </a:rPr>
              <a:t>تضارب </a:t>
            </a:r>
            <a:r>
              <a:rPr lang="ar-SA" sz="3000" dirty="0">
                <a:solidFill>
                  <a:srgbClr val="39471D"/>
                </a:solidFill>
                <a:cs typeface="DecoType Naskh Variants" pitchFamily="2" charset="-78"/>
              </a:rPr>
              <a:t>المصالح المحدد؛</a:t>
            </a:r>
          </a:p>
          <a:p>
            <a:pPr marL="457200" indent="-457200">
              <a:buFont typeface="Arial" panose="020B0604020202020204" pitchFamily="34" charset="0"/>
              <a:buChar char="•"/>
            </a:pPr>
            <a:r>
              <a:rPr lang="ar-SA" sz="3000" dirty="0" smtClean="0">
                <a:solidFill>
                  <a:srgbClr val="39471D"/>
                </a:solidFill>
                <a:cs typeface="DecoType Naskh Variants" pitchFamily="2" charset="-78"/>
              </a:rPr>
              <a:t>متطلبات </a:t>
            </a:r>
            <a:r>
              <a:rPr lang="ar-SA" sz="3000" dirty="0">
                <a:solidFill>
                  <a:srgbClr val="39471D"/>
                </a:solidFill>
                <a:cs typeface="DecoType Naskh Variants" pitchFamily="2" charset="-78"/>
              </a:rPr>
              <a:t>المستفيدين من عملية التدقيق.</a:t>
            </a:r>
          </a:p>
        </p:txBody>
      </p:sp>
    </p:spTree>
    <p:extLst>
      <p:ext uri="{BB962C8B-B14F-4D97-AF65-F5344CB8AC3E}">
        <p14:creationId xmlns:p14="http://schemas.microsoft.com/office/powerpoint/2010/main" val="27236111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a:solidFill>
                  <a:srgbClr val="39471D"/>
                </a:solidFill>
                <a:cs typeface="DecoType Naskh Variants" pitchFamily="2" charset="-78"/>
              </a:rPr>
              <a:t>5.7 مراجعة وتحسين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0" y="2469885"/>
            <a:ext cx="7900208" cy="3170099"/>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الفرد (الأفراد) الذي يدير برنامج التدقيق </a:t>
            </a:r>
            <a:r>
              <a:rPr lang="ar-SA" sz="3000" dirty="0" smtClean="0">
                <a:solidFill>
                  <a:srgbClr val="39471D"/>
                </a:solidFill>
                <a:cs typeface="DecoType Naskh Variants" pitchFamily="2" charset="-78"/>
              </a:rPr>
              <a:t>والمستفيد من عملية  </a:t>
            </a:r>
            <a:r>
              <a:rPr lang="ar-SA" sz="3000" dirty="0">
                <a:solidFill>
                  <a:srgbClr val="39471D"/>
                </a:solidFill>
                <a:cs typeface="DecoType Naskh Variants" pitchFamily="2" charset="-78"/>
              </a:rPr>
              <a:t>التدقيق مراجعة برنامج التدقيق لتقييم ما إذا كانت أهدافه قد </a:t>
            </a:r>
            <a:r>
              <a:rPr lang="ar-SA" sz="3000" dirty="0" smtClean="0">
                <a:solidFill>
                  <a:srgbClr val="39471D"/>
                </a:solidFill>
                <a:cs typeface="DecoType Naskh Variants" pitchFamily="2" charset="-78"/>
              </a:rPr>
              <a:t>تحقّقت.</a:t>
            </a:r>
          </a:p>
          <a:p>
            <a:pPr algn="just"/>
            <a:endParaRPr lang="ar-SA" sz="3000" dirty="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وينبغي استخدام الدروس المستفادة من مراجعة برنامج التدقيق كمدخلات لتحسين </a:t>
            </a:r>
            <a:r>
              <a:rPr lang="ar-SA" sz="3000" dirty="0" smtClean="0">
                <a:solidFill>
                  <a:srgbClr val="39471D"/>
                </a:solidFill>
                <a:cs typeface="DecoType Naskh Variants" pitchFamily="2" charset="-78"/>
              </a:rPr>
              <a:t>البرنامج.</a:t>
            </a:r>
            <a:endParaRPr lang="ar-SA" sz="3000" dirty="0">
              <a:solidFill>
                <a:srgbClr val="39471D"/>
              </a:solidFill>
              <a:cs typeface="DecoType Naskh Variants" pitchFamily="2" charset="-78"/>
            </a:endParaRPr>
          </a:p>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على الفرد (الأفراد) الذي يدير برنامج التدقيق التأكد مما يلي:</a:t>
            </a:r>
          </a:p>
        </p:txBody>
      </p:sp>
    </p:spTree>
    <p:extLst>
      <p:ext uri="{BB962C8B-B14F-4D97-AF65-F5344CB8AC3E}">
        <p14:creationId xmlns:p14="http://schemas.microsoft.com/office/powerpoint/2010/main" val="229245077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a:solidFill>
                  <a:srgbClr val="39471D"/>
                </a:solidFill>
                <a:cs typeface="DecoType Naskh Variants" pitchFamily="2" charset="-78"/>
              </a:rPr>
              <a:t>5.7 مراجعة وتحسين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1" name="مستطيل 10"/>
          <p:cNvSpPr/>
          <p:nvPr/>
        </p:nvSpPr>
        <p:spPr>
          <a:xfrm>
            <a:off x="0" y="2514600"/>
            <a:ext cx="7920405" cy="2862322"/>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مراجعة </a:t>
            </a:r>
            <a:r>
              <a:rPr lang="ar-SA" sz="3000" dirty="0">
                <a:solidFill>
                  <a:srgbClr val="39471D"/>
                </a:solidFill>
                <a:cs typeface="DecoType Naskh Variants" pitchFamily="2" charset="-78"/>
              </a:rPr>
              <a:t>التنفيذ الشامل لبرنامج المراجعة</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تحديد </a:t>
            </a:r>
            <a:r>
              <a:rPr lang="ar-SA" sz="3000" dirty="0">
                <a:solidFill>
                  <a:srgbClr val="39471D"/>
                </a:solidFill>
                <a:cs typeface="DecoType Naskh Variants" pitchFamily="2" charset="-78"/>
              </a:rPr>
              <a:t>المجالات وفرص التحسين؛</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تطبيق </a:t>
            </a:r>
            <a:r>
              <a:rPr lang="ar-SA" sz="3000" dirty="0">
                <a:solidFill>
                  <a:srgbClr val="39471D"/>
                </a:solidFill>
                <a:cs typeface="DecoType Naskh Variants" pitchFamily="2" charset="-78"/>
              </a:rPr>
              <a:t>التغييرات على برنامج التدقيق إذا لزم الأمر؛</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مراجعة </a:t>
            </a:r>
            <a:r>
              <a:rPr lang="ar-SA" sz="3000" dirty="0">
                <a:solidFill>
                  <a:srgbClr val="39471D"/>
                </a:solidFill>
                <a:cs typeface="DecoType Naskh Variants" pitchFamily="2" charset="-78"/>
              </a:rPr>
              <a:t>التطوير المهني المستمر للمراجعين، وفقًا للفقرة 7.6؛</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الإبلاغ عن نتائج برنامج التدقيق ومراجعتها مع </a:t>
            </a:r>
            <a:r>
              <a:rPr lang="ar-SA" sz="3000" dirty="0" smtClean="0">
                <a:solidFill>
                  <a:srgbClr val="39471D"/>
                </a:solidFill>
                <a:cs typeface="DecoType Naskh Variants" pitchFamily="2" charset="-78"/>
              </a:rPr>
              <a:t>المستفيد من عملية </a:t>
            </a:r>
            <a:r>
              <a:rPr lang="ar-SA" sz="3000" dirty="0">
                <a:solidFill>
                  <a:srgbClr val="39471D"/>
                </a:solidFill>
                <a:cs typeface="DecoType Naskh Variants" pitchFamily="2" charset="-78"/>
              </a:rPr>
              <a:t>التدقيق والأطراف المعنية ذات الصلة، حسب الاقتضاء.</a:t>
            </a:r>
          </a:p>
        </p:txBody>
      </p:sp>
    </p:spTree>
    <p:extLst>
      <p:ext uri="{BB962C8B-B14F-4D97-AF65-F5344CB8AC3E}">
        <p14:creationId xmlns:p14="http://schemas.microsoft.com/office/powerpoint/2010/main" val="316273015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a:solidFill>
                  <a:srgbClr val="A6C36B"/>
                </a:solidFill>
                <a:cs typeface="DecoType Naskh Variants" pitchFamily="2" charset="-78"/>
              </a:rPr>
              <a:t>5.7 مراجعة وتحسين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10638" y="2653166"/>
            <a:ext cx="7900208" cy="3016210"/>
          </a:xfrm>
          <a:prstGeom prst="rect">
            <a:avLst/>
          </a:prstGeom>
        </p:spPr>
        <p:txBody>
          <a:bodyPr wrap="square">
            <a:spAutoFit/>
          </a:bodyPr>
          <a:lstStyle/>
          <a:p>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تأخذ مراجعة برنامج التدقيق في الاعتبار ما يلي:</a:t>
            </a:r>
          </a:p>
          <a:p>
            <a:r>
              <a:rPr lang="ar-SA" sz="3000" dirty="0">
                <a:solidFill>
                  <a:srgbClr val="39471D"/>
                </a:solidFill>
                <a:cs typeface="DecoType Naskh Variants" pitchFamily="2" charset="-78"/>
              </a:rPr>
              <a:t>أ) النتائج والاتجاهات من مراقبة برنامج المراجعة؛</a:t>
            </a:r>
          </a:p>
          <a:p>
            <a:r>
              <a:rPr lang="ar-SA" sz="3000" dirty="0">
                <a:solidFill>
                  <a:srgbClr val="39471D"/>
                </a:solidFill>
                <a:cs typeface="DecoType Naskh Variants" pitchFamily="2" charset="-78"/>
              </a:rPr>
              <a:t>ب) التوافق مع عمليات برنامج التدقيق والمعلومات الموثقة ذات الصلة؛</a:t>
            </a:r>
          </a:p>
          <a:p>
            <a:r>
              <a:rPr lang="ar-SA" sz="3000" dirty="0">
                <a:solidFill>
                  <a:srgbClr val="39471D"/>
                </a:solidFill>
                <a:cs typeface="DecoType Naskh Variants" pitchFamily="2" charset="-78"/>
              </a:rPr>
              <a:t>ج) الاحتياجات والتوقعات المتطورة للأطراف المعنية ذات الصلة؛</a:t>
            </a:r>
          </a:p>
          <a:p>
            <a:r>
              <a:rPr lang="ar-SA" sz="3000" dirty="0">
                <a:solidFill>
                  <a:srgbClr val="39471D"/>
                </a:solidFill>
                <a:cs typeface="DecoType Naskh Variants" pitchFamily="2" charset="-78"/>
              </a:rPr>
              <a:t>د) سجلات برنامج التدقيق؛</a:t>
            </a:r>
          </a:p>
          <a:p>
            <a:r>
              <a:rPr lang="ar-SA" sz="3000" dirty="0">
                <a:solidFill>
                  <a:srgbClr val="39471D"/>
                </a:solidFill>
                <a:cs typeface="DecoType Naskh Variants" pitchFamily="2" charset="-78"/>
              </a:rPr>
              <a:t>هـ) طرق المراجعة البديلة أو الجديدة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08297088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a:solidFill>
                  <a:srgbClr val="A6C36B"/>
                </a:solidFill>
                <a:cs typeface="DecoType Naskh Variants" pitchFamily="2" charset="-78"/>
              </a:rPr>
              <a:t>5.7 مراجعة وتحسين برنامج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12" name="مستطيل 11"/>
          <p:cNvSpPr/>
          <p:nvPr/>
        </p:nvSpPr>
        <p:spPr>
          <a:xfrm>
            <a:off x="10638" y="2653166"/>
            <a:ext cx="7900208" cy="1938992"/>
          </a:xfrm>
          <a:prstGeom prst="rect">
            <a:avLst/>
          </a:prstGeom>
        </p:spPr>
        <p:txBody>
          <a:bodyPr wrap="square">
            <a:spAutoFit/>
          </a:bodyPr>
          <a:lstStyle/>
          <a:p>
            <a:r>
              <a:rPr lang="ar-SA" sz="3000" dirty="0" smtClean="0">
                <a:solidFill>
                  <a:srgbClr val="39471D"/>
                </a:solidFill>
                <a:cs typeface="DecoType Naskh Variants" pitchFamily="2" charset="-78"/>
              </a:rPr>
              <a:t>و</a:t>
            </a:r>
            <a:r>
              <a:rPr lang="ar-SA" sz="3000" dirty="0">
                <a:solidFill>
                  <a:srgbClr val="39471D"/>
                </a:solidFill>
                <a:cs typeface="DecoType Naskh Variants" pitchFamily="2" charset="-78"/>
              </a:rPr>
              <a:t>) طرق بديلة أو جديدة لتقييم </a:t>
            </a:r>
            <a:r>
              <a:rPr lang="ar-SA" sz="3000" dirty="0" smtClean="0">
                <a:solidFill>
                  <a:srgbClr val="39471D"/>
                </a:solidFill>
                <a:cs typeface="DecoType Naskh Variants" pitchFamily="2" charset="-78"/>
              </a:rPr>
              <a:t>المدقّقين.</a:t>
            </a:r>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ز)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الإجراءات اللازمة لمعالجة المخاطر والفرص والقضايا الداخلية والخارجية المرتبطة ببرنامج التدقيق.</a:t>
            </a:r>
          </a:p>
          <a:p>
            <a:r>
              <a:rPr lang="ar-SA" sz="3000" dirty="0">
                <a:solidFill>
                  <a:srgbClr val="39471D"/>
                </a:solidFill>
                <a:cs typeface="DecoType Naskh Variants" pitchFamily="2" charset="-78"/>
              </a:rPr>
              <a:t>ح) قضايا السرية وأمن المعلومات المتعلقة ببرنامج التدقيق.</a:t>
            </a:r>
          </a:p>
        </p:txBody>
      </p:sp>
      <p:sp>
        <p:nvSpPr>
          <p:cNvPr id="9" name="مستطيل 8"/>
          <p:cNvSpPr/>
          <p:nvPr/>
        </p:nvSpPr>
        <p:spPr>
          <a:xfrm>
            <a:off x="3948877" y="1828800"/>
            <a:ext cx="3951330" cy="2585323"/>
          </a:xfrm>
          <a:prstGeom prst="rect">
            <a:avLst/>
          </a:prstGeom>
        </p:spPr>
        <p:txBody>
          <a:bodyPr wrap="square">
            <a:spAutoFit/>
          </a:bodyPr>
          <a:lstStyle/>
          <a:p>
            <a:pPr algn="just"/>
            <a:r>
              <a:rPr lang="ar-SA" dirty="0"/>
              <a:t>6 إجراء </a:t>
            </a:r>
            <a:r>
              <a:rPr lang="ar-SA" dirty="0" smtClean="0"/>
              <a:t>التدقيق</a:t>
            </a:r>
          </a:p>
          <a:p>
            <a:pPr algn="just"/>
            <a:r>
              <a:rPr lang="ar-SA" dirty="0" smtClean="0"/>
              <a:t>6.1 عام</a:t>
            </a:r>
          </a:p>
          <a:p>
            <a:pPr algn="just"/>
            <a:endParaRPr lang="ar-SA" dirty="0"/>
          </a:p>
          <a:p>
            <a:pPr algn="just"/>
            <a:r>
              <a:rPr lang="ar-SA" dirty="0" smtClean="0"/>
              <a:t>يحتوي </a:t>
            </a:r>
            <a:r>
              <a:rPr lang="ar-SA" dirty="0"/>
              <a:t>هذا البند على إرشادات حول إعداد وإجراء عملية تدقيق محددة كجزء من برنامج التدقيق. ويقدم الشكل 2 نظرة عامة على الأنشطة التي يتم تنفيذها في عملية التدقيق النموذجية. ويعتمد مدى تطبيق أحكام هذا البند على أهداف ونطاق عملية التدقيق المحددة.</a:t>
            </a:r>
          </a:p>
        </p:txBody>
      </p:sp>
    </p:spTree>
    <p:extLst>
      <p:ext uri="{BB962C8B-B14F-4D97-AF65-F5344CB8AC3E}">
        <p14:creationId xmlns:p14="http://schemas.microsoft.com/office/powerpoint/2010/main" val="725192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6.1 عام</a:t>
            </a:r>
            <a:endParaRPr lang="ar-SA" sz="3000" dirty="0">
              <a:solidFill>
                <a:srgbClr val="39471D"/>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39471D"/>
                </a:solidFill>
                <a:cs typeface="DecoType Naskh Variants" pitchFamily="2" charset="-78"/>
              </a:rPr>
              <a:t>6 إجراء التدقيق </a:t>
            </a:r>
            <a:r>
              <a:rPr lang="en-US" sz="3600" dirty="0" smtClean="0">
                <a:solidFill>
                  <a:srgbClr val="39471D"/>
                </a:solidFill>
                <a:latin typeface="Agency FB" panose="020B0503020202020204" pitchFamily="34" charset="0"/>
                <a:cs typeface="DecoType Naskh Variants" pitchFamily="2" charset="-78"/>
              </a:rPr>
              <a:t>Conducting</a:t>
            </a:r>
            <a:r>
              <a:rPr lang="en-US" sz="3600" b="1" dirty="0" smtClean="0">
                <a:solidFill>
                  <a:srgbClr val="39471D"/>
                </a:solidFill>
                <a:latin typeface="Cambria" panose="02040503050406030204" pitchFamily="18" charset="0"/>
              </a:rPr>
              <a:t> </a:t>
            </a:r>
            <a:r>
              <a:rPr lang="en-US" sz="3600" dirty="0">
                <a:solidFill>
                  <a:srgbClr val="39471D"/>
                </a:solidFill>
                <a:latin typeface="Agency FB" panose="020B0503020202020204" pitchFamily="34" charset="0"/>
                <a:cs typeface="DecoType Naskh Variants" pitchFamily="2" charset="-78"/>
              </a:rPr>
              <a:t>an</a:t>
            </a:r>
            <a:r>
              <a:rPr lang="en-US" sz="3600" b="1" dirty="0">
                <a:solidFill>
                  <a:srgbClr val="39471D"/>
                </a:solidFill>
                <a:latin typeface="Cambria" panose="02040503050406030204" pitchFamily="18" charset="0"/>
              </a:rPr>
              <a:t> </a:t>
            </a:r>
            <a:r>
              <a:rPr lang="en-US" sz="3600" dirty="0">
                <a:solidFill>
                  <a:srgbClr val="39471D"/>
                </a:solidFill>
                <a:latin typeface="Agency FB" panose="020B0503020202020204" pitchFamily="34" charset="0"/>
                <a:cs typeface="DecoType Naskh Variants" pitchFamily="2" charset="-78"/>
              </a:rPr>
              <a:t>audit</a:t>
            </a:r>
            <a:endParaRPr lang="ar-SA" sz="3600" dirty="0">
              <a:solidFill>
                <a:srgbClr val="39471D"/>
              </a:solidFill>
              <a:latin typeface="Agency FB" panose="020B0503020202020204" pitchFamily="34" charset="0"/>
              <a:cs typeface="DecoType Naskh Variants" pitchFamily="2" charset="-78"/>
            </a:endParaRPr>
          </a:p>
        </p:txBody>
      </p:sp>
      <p:sp>
        <p:nvSpPr>
          <p:cNvPr id="9" name="مستطيل 8"/>
          <p:cNvSpPr/>
          <p:nvPr/>
        </p:nvSpPr>
        <p:spPr>
          <a:xfrm>
            <a:off x="0" y="2653852"/>
            <a:ext cx="7952410" cy="2400657"/>
          </a:xfrm>
          <a:prstGeom prst="rect">
            <a:avLst/>
          </a:prstGeom>
        </p:spPr>
        <p:txBody>
          <a:bodyPr wrap="square">
            <a:spAutoFit/>
          </a:bodyPr>
          <a:lstStyle/>
          <a:p>
            <a:pPr algn="just"/>
            <a:r>
              <a:rPr lang="ar-SA" sz="3000" dirty="0">
                <a:solidFill>
                  <a:srgbClr val="39471D"/>
                </a:solidFill>
                <a:cs typeface="DecoType Naskh Variants" pitchFamily="2" charset="-78"/>
              </a:rPr>
              <a:t>يحتوي هذا البند على إرشادات حول إعداد وإجراء عملية تدقيق </a:t>
            </a:r>
            <a:r>
              <a:rPr lang="ar-SA" sz="3000" dirty="0" smtClean="0">
                <a:solidFill>
                  <a:srgbClr val="39471D"/>
                </a:solidFill>
                <a:cs typeface="DecoType Naskh Variants" pitchFamily="2" charset="-78"/>
              </a:rPr>
              <a:t>محدّدة </a:t>
            </a:r>
            <a:r>
              <a:rPr lang="ar-SA" sz="3000" dirty="0">
                <a:solidFill>
                  <a:srgbClr val="39471D"/>
                </a:solidFill>
                <a:cs typeface="DecoType Naskh Variants" pitchFamily="2" charset="-78"/>
              </a:rPr>
              <a:t>كجزء من برنامج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ويقدّم </a:t>
            </a:r>
            <a:r>
              <a:rPr lang="ar-SA" sz="3000" dirty="0">
                <a:solidFill>
                  <a:srgbClr val="39471D"/>
                </a:solidFill>
                <a:cs typeface="DecoType Naskh Variants" pitchFamily="2" charset="-78"/>
              </a:rPr>
              <a:t>الشكل 2 نظرة عامة على الأنشطة التي يتم تنفيذها في عملية التدقيق النموذجية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ويعتمد مدى تطبيق أحكام هذا البند على أهداف ونطاق عملية التدقيق </a:t>
            </a:r>
            <a:r>
              <a:rPr lang="ar-SA" sz="3000" dirty="0" smtClean="0">
                <a:solidFill>
                  <a:srgbClr val="39471D"/>
                </a:solidFill>
                <a:cs typeface="DecoType Naskh Variants" pitchFamily="2" charset="-78"/>
              </a:rPr>
              <a:t>المحدّدة</a:t>
            </a:r>
            <a:r>
              <a:rPr lang="ar-SA" sz="3000" dirty="0">
                <a:solidFill>
                  <a:srgbClr val="39471D"/>
                </a:solidFill>
                <a:cs typeface="DecoType Naskh Variants" pitchFamily="2" charset="-78"/>
              </a:rPr>
              <a:t>.</a:t>
            </a:r>
          </a:p>
        </p:txBody>
      </p:sp>
    </p:spTree>
    <p:extLst>
      <p:ext uri="{BB962C8B-B14F-4D97-AF65-F5344CB8AC3E}">
        <p14:creationId xmlns:p14="http://schemas.microsoft.com/office/powerpoint/2010/main" val="284059634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6.2 بدء التدقيق</a:t>
            </a:r>
            <a:endParaRPr lang="ar-SA" sz="3000" dirty="0">
              <a:solidFill>
                <a:srgbClr val="39471D"/>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1" name="مستطيل 10"/>
          <p:cNvSpPr/>
          <p:nvPr/>
        </p:nvSpPr>
        <p:spPr>
          <a:xfrm>
            <a:off x="66056" y="2970091"/>
            <a:ext cx="7900208" cy="2400657"/>
          </a:xfrm>
          <a:prstGeom prst="rect">
            <a:avLst/>
          </a:prstGeom>
        </p:spPr>
        <p:txBody>
          <a:bodyPr wrap="square">
            <a:spAutoFit/>
          </a:bodyPr>
          <a:lstStyle/>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يجب أن تظل مسؤولية إجراء التدقيق على عاتق قائد فريق التدقيق المعين (انظر 5.5.5) حتى يتم الانتهاء من التدقيق (انظر 6.6</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لبدء </a:t>
            </a:r>
            <a:r>
              <a:rPr lang="ar-SA" sz="3000" dirty="0">
                <a:solidFill>
                  <a:srgbClr val="39471D"/>
                </a:solidFill>
                <a:cs typeface="DecoType Naskh Variants" pitchFamily="2" charset="-78"/>
              </a:rPr>
              <a:t>عملية التدقيق، ينبغي النظر في الخطوات الواردة في الشكل 1؛ ومع ذلك، يمكن أن يختلف التسلسل اعتمادًا على الجهة الخاضعة للتدقيق والعمليات والظروف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لعملية التدقيق</a:t>
            </a:r>
            <a:r>
              <a:rPr lang="ar-SA" sz="3000" dirty="0"/>
              <a:t>.</a:t>
            </a:r>
          </a:p>
        </p:txBody>
      </p:sp>
      <p:sp>
        <p:nvSpPr>
          <p:cNvPr id="3" name="مستطيل 2"/>
          <p:cNvSpPr/>
          <p:nvPr/>
        </p:nvSpPr>
        <p:spPr>
          <a:xfrm>
            <a:off x="6106859" y="2295202"/>
            <a:ext cx="1378904" cy="553998"/>
          </a:xfrm>
          <a:prstGeom prst="rect">
            <a:avLst/>
          </a:prstGeom>
        </p:spPr>
        <p:txBody>
          <a:bodyPr wrap="none">
            <a:spAutoFit/>
          </a:bodyPr>
          <a:lstStyle/>
          <a:p>
            <a:pPr algn="just"/>
            <a:r>
              <a:rPr lang="ar-SA" sz="3000" dirty="0">
                <a:solidFill>
                  <a:srgbClr val="39471D"/>
                </a:solidFill>
                <a:cs typeface="DecoType Naskh Variants" pitchFamily="2" charset="-78"/>
              </a:rPr>
              <a:t>6.2.1 عام</a:t>
            </a:r>
          </a:p>
        </p:txBody>
      </p:sp>
    </p:spTree>
    <p:extLst>
      <p:ext uri="{BB962C8B-B14F-4D97-AF65-F5344CB8AC3E}">
        <p14:creationId xmlns:p14="http://schemas.microsoft.com/office/powerpoint/2010/main" val="32256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0" y="1659285"/>
            <a:ext cx="7902379" cy="3539430"/>
          </a:xfrm>
          <a:prstGeom prst="rect">
            <a:avLst/>
          </a:prstGeom>
        </p:spPr>
        <p:txBody>
          <a:bodyPr wrap="square">
            <a:spAutoFit/>
          </a:bodyPr>
          <a:lstStyle/>
          <a:p>
            <a:pPr algn="just"/>
            <a:r>
              <a:rPr lang="ar-SA" sz="3200" dirty="0">
                <a:solidFill>
                  <a:srgbClr val="43661C"/>
                </a:solidFill>
                <a:cs typeface="DecoType Naskh Variants" pitchFamily="2" charset="-78"/>
              </a:rPr>
              <a:t>أي اسم تجاري مستخدم في هذه الوثيقة هو معلومات مقدّمة لراحة المستخدمين ولا يشكل مصادقة.</a:t>
            </a:r>
          </a:p>
          <a:p>
            <a:pPr algn="just"/>
            <a:r>
              <a:rPr lang="ar-SA" sz="3200" dirty="0">
                <a:solidFill>
                  <a:srgbClr val="43661C"/>
                </a:solidFill>
                <a:cs typeface="DecoType Naskh Variants" pitchFamily="2" charset="-78"/>
              </a:rPr>
              <a:t>للحصول على شرح حول الطبيعة الطوعية للمعايير، ومعنى المصطلحات والتعبيرات الخاصة بـ ISO المتعلقة بتقييم المطابقة، بالإضافة إلى معلومات حول التزام ISO بمبادئ منظمة التجارة العالمية (WTO) في الحواجز الفنية أمام التجارة (TBT)، راجع عنوان URL التالي:</a:t>
            </a:r>
          </a:p>
          <a:p>
            <a:pPr algn="just"/>
            <a:r>
              <a:rPr lang="en-US" sz="3200" u="sng" dirty="0">
                <a:solidFill>
                  <a:srgbClr val="053BF5"/>
                </a:solidFill>
                <a:latin typeface="Cambria" panose="02040503050406030204" pitchFamily="18" charset="0"/>
              </a:rPr>
              <a:t>www .</a:t>
            </a:r>
            <a:r>
              <a:rPr lang="en-US" sz="3200" u="sng" dirty="0" err="1">
                <a:solidFill>
                  <a:srgbClr val="053BF5"/>
                </a:solidFill>
                <a:latin typeface="Cambria" panose="02040503050406030204" pitchFamily="18" charset="0"/>
              </a:rPr>
              <a:t>iso</a:t>
            </a:r>
            <a:r>
              <a:rPr lang="en-US" sz="3200" u="sng" dirty="0">
                <a:solidFill>
                  <a:srgbClr val="053BF5"/>
                </a:solidFill>
                <a:latin typeface="Cambria" panose="02040503050406030204" pitchFamily="18" charset="0"/>
              </a:rPr>
              <a:t> .org/</a:t>
            </a:r>
            <a:r>
              <a:rPr lang="en-US" sz="3200" u="sng" dirty="0" err="1">
                <a:solidFill>
                  <a:srgbClr val="053BF5"/>
                </a:solidFill>
                <a:latin typeface="Cambria" panose="02040503050406030204" pitchFamily="18" charset="0"/>
              </a:rPr>
              <a:t>iso</a:t>
            </a:r>
            <a:r>
              <a:rPr lang="en-US" sz="3200" u="sng" dirty="0">
                <a:solidFill>
                  <a:srgbClr val="053BF5"/>
                </a:solidFill>
                <a:latin typeface="Cambria" panose="02040503050406030204" pitchFamily="18" charset="0"/>
              </a:rPr>
              <a:t>/foreword .html</a:t>
            </a:r>
            <a:r>
              <a:rPr lang="en-US" sz="3200" dirty="0">
                <a:solidFill>
                  <a:srgbClr val="211D1E"/>
                </a:solidFill>
                <a:latin typeface="Cambria" panose="02040503050406030204" pitchFamily="18" charset="0"/>
              </a:rPr>
              <a:t>.</a:t>
            </a:r>
            <a:endParaRPr lang="ar-SA" sz="3200" dirty="0"/>
          </a:p>
        </p:txBody>
      </p:sp>
    </p:spTree>
    <p:extLst>
      <p:ext uri="{BB962C8B-B14F-4D97-AF65-F5344CB8AC3E}">
        <p14:creationId xmlns:p14="http://schemas.microsoft.com/office/powerpoint/2010/main" val="204391266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5240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6.2 بدء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319032" y="2022653"/>
            <a:ext cx="4687501" cy="553998"/>
          </a:xfrm>
          <a:prstGeom prst="rect">
            <a:avLst/>
          </a:prstGeom>
        </p:spPr>
        <p:txBody>
          <a:bodyPr wrap="none">
            <a:spAutoFit/>
          </a:bodyPr>
          <a:lstStyle/>
          <a:p>
            <a:pPr algn="just"/>
            <a:r>
              <a:rPr lang="ar-SA" sz="3000" dirty="0" smtClean="0">
                <a:solidFill>
                  <a:srgbClr val="39471D"/>
                </a:solidFill>
                <a:cs typeface="DecoType Naskh Variants" pitchFamily="2" charset="-78"/>
              </a:rPr>
              <a:t>6.2.2 إقامة </a:t>
            </a:r>
            <a:r>
              <a:rPr lang="ar-SA" sz="3000" dirty="0">
                <a:solidFill>
                  <a:srgbClr val="39471D"/>
                </a:solidFill>
                <a:cs typeface="DecoType Naskh Variants" pitchFamily="2" charset="-78"/>
              </a:rPr>
              <a:t>اتصال مع الجهة الخاضعة للتدقيق</a:t>
            </a:r>
          </a:p>
        </p:txBody>
      </p:sp>
      <p:sp>
        <p:nvSpPr>
          <p:cNvPr id="12" name="مستطيل 11"/>
          <p:cNvSpPr/>
          <p:nvPr/>
        </p:nvSpPr>
        <p:spPr>
          <a:xfrm>
            <a:off x="-15710" y="2514600"/>
            <a:ext cx="7931628" cy="3939540"/>
          </a:xfrm>
          <a:prstGeom prst="rect">
            <a:avLst/>
          </a:prstGeom>
        </p:spPr>
        <p:txBody>
          <a:bodyPr wrap="square">
            <a:spAutoFit/>
          </a:bodyPr>
          <a:lstStyle/>
          <a:p>
            <a:pPr algn="just"/>
            <a:r>
              <a:rPr lang="ar-SA" sz="4000" dirty="0">
                <a:solidFill>
                  <a:srgbClr val="39471D"/>
                </a:solidFill>
                <a:cs typeface="DecoType Naskh Variants" pitchFamily="2" charset="-78"/>
              </a:rPr>
              <a:t>يجب </a:t>
            </a:r>
            <a:r>
              <a:rPr lang="ar-SA" sz="3000" dirty="0">
                <a:solidFill>
                  <a:srgbClr val="39471D"/>
                </a:solidFill>
                <a:cs typeface="DecoType Naskh Variants" pitchFamily="2" charset="-78"/>
              </a:rPr>
              <a:t>على قائد فريق التدقيق التأكد من التواصل مع الجهة الخاضعة للتدقيق من أجل:</a:t>
            </a:r>
          </a:p>
          <a:p>
            <a:pPr algn="just"/>
            <a:r>
              <a:rPr lang="ar-SA" sz="3000" dirty="0">
                <a:solidFill>
                  <a:srgbClr val="39471D"/>
                </a:solidFill>
                <a:cs typeface="DecoType Naskh Variants" pitchFamily="2" charset="-78"/>
              </a:rPr>
              <a:t>أ) تأكيد قنوات الاتصال مع ممثلي الجهة الخاضعة للتدقيق؛</a:t>
            </a:r>
          </a:p>
          <a:p>
            <a:pPr algn="just"/>
            <a:r>
              <a:rPr lang="ar-SA" sz="3000" dirty="0">
                <a:solidFill>
                  <a:srgbClr val="39471D"/>
                </a:solidFill>
                <a:cs typeface="DecoType Naskh Variants" pitchFamily="2" charset="-78"/>
              </a:rPr>
              <a:t>ب) تأكيد سلطة إجراء التدقيق؛</a:t>
            </a:r>
          </a:p>
          <a:p>
            <a:pPr algn="just"/>
            <a:r>
              <a:rPr lang="ar-SA" sz="3000" dirty="0">
                <a:solidFill>
                  <a:srgbClr val="39471D"/>
                </a:solidFill>
                <a:cs typeface="DecoType Naskh Variants" pitchFamily="2" charset="-78"/>
              </a:rPr>
              <a:t>ج) تقديم المعلومات ذات الصلة عن أهداف المراجعة ونطاقها ومعاييرها وأساليبها وتكوين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بما في ذلك أي خبراء فنيين؛</a:t>
            </a:r>
          </a:p>
          <a:p>
            <a:pPr algn="just"/>
            <a:r>
              <a:rPr lang="ar-SA" sz="3000" dirty="0">
                <a:solidFill>
                  <a:srgbClr val="39471D"/>
                </a:solidFill>
                <a:cs typeface="DecoType Naskh Variants" pitchFamily="2" charset="-78"/>
              </a:rPr>
              <a:t>د) طلب الوصول إلى المعلومات ذات الصلة لأغراض التخطيط بما في ذلك المعلومات المتعلقة بالمخاطر والفرص التي </a:t>
            </a:r>
            <a:r>
              <a:rPr lang="ar-SA" sz="3000" dirty="0" smtClean="0">
                <a:solidFill>
                  <a:srgbClr val="39471D"/>
                </a:solidFill>
                <a:cs typeface="DecoType Naskh Variants" pitchFamily="2" charset="-78"/>
              </a:rPr>
              <a:t>حدّدتها المؤسسة </a:t>
            </a:r>
            <a:r>
              <a:rPr lang="ar-SA" sz="3000" dirty="0">
                <a:solidFill>
                  <a:srgbClr val="39471D"/>
                </a:solidFill>
                <a:cs typeface="DecoType Naskh Variants" pitchFamily="2" charset="-78"/>
              </a:rPr>
              <a:t>وكيفية معالجتها؛</a:t>
            </a:r>
          </a:p>
        </p:txBody>
      </p:sp>
    </p:spTree>
    <p:extLst>
      <p:ext uri="{BB962C8B-B14F-4D97-AF65-F5344CB8AC3E}">
        <p14:creationId xmlns:p14="http://schemas.microsoft.com/office/powerpoint/2010/main" val="255460436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6.2 بدء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319032" y="2214833"/>
            <a:ext cx="4687501" cy="553998"/>
          </a:xfrm>
          <a:prstGeom prst="rect">
            <a:avLst/>
          </a:prstGeom>
        </p:spPr>
        <p:txBody>
          <a:bodyPr wrap="none">
            <a:spAutoFit/>
          </a:bodyPr>
          <a:lstStyle/>
          <a:p>
            <a:pPr algn="just"/>
            <a:r>
              <a:rPr lang="ar-SA" sz="3000" dirty="0" smtClean="0">
                <a:solidFill>
                  <a:srgbClr val="A6C36B"/>
                </a:solidFill>
                <a:cs typeface="DecoType Naskh Variants" pitchFamily="2" charset="-78"/>
              </a:rPr>
              <a:t>6.2.2 إقامة </a:t>
            </a:r>
            <a:r>
              <a:rPr lang="ar-SA" sz="3000" dirty="0">
                <a:solidFill>
                  <a:srgbClr val="A6C36B"/>
                </a:solidFill>
                <a:cs typeface="DecoType Naskh Variants" pitchFamily="2" charset="-78"/>
              </a:rPr>
              <a:t>اتصال مع الجهة الخاضعة للتدقيق</a:t>
            </a:r>
          </a:p>
        </p:txBody>
      </p:sp>
      <p:sp>
        <p:nvSpPr>
          <p:cNvPr id="13" name="مستطيل 12"/>
          <p:cNvSpPr/>
          <p:nvPr/>
        </p:nvSpPr>
        <p:spPr>
          <a:xfrm>
            <a:off x="31420" y="2951164"/>
            <a:ext cx="7900208" cy="3323987"/>
          </a:xfrm>
          <a:prstGeom prst="rect">
            <a:avLst/>
          </a:prstGeom>
        </p:spPr>
        <p:txBody>
          <a:bodyPr wrap="square">
            <a:spAutoFit/>
          </a:bodyPr>
          <a:lstStyle/>
          <a:p>
            <a:pPr algn="just"/>
            <a:r>
              <a:rPr lang="ar-SA" sz="3000" dirty="0">
                <a:solidFill>
                  <a:srgbClr val="39471D"/>
                </a:solidFill>
                <a:cs typeface="DecoType Naskh Variants" pitchFamily="2" charset="-78"/>
              </a:rPr>
              <a:t>هـ) تحديد المتطلبات القانونية والتنظيمية المعمول بها والمتطلبات الأخرى ذات الصلة بالأنشطة والعمليات والمنتجات والخدمات التي </a:t>
            </a:r>
            <a:r>
              <a:rPr lang="ar-SA" sz="3000" dirty="0" smtClean="0">
                <a:solidFill>
                  <a:srgbClr val="39471D"/>
                </a:solidFill>
                <a:cs typeface="DecoType Naskh Variants" pitchFamily="2" charset="-78"/>
              </a:rPr>
              <a:t>تقدّمها </a:t>
            </a:r>
            <a:r>
              <a:rPr lang="ar-SA" sz="3000" dirty="0">
                <a:solidFill>
                  <a:srgbClr val="39471D"/>
                </a:solidFill>
                <a:cs typeface="DecoType Naskh Variants" pitchFamily="2" charset="-78"/>
              </a:rPr>
              <a:t>الجهة الخاضعة للتدقيق؛</a:t>
            </a:r>
          </a:p>
          <a:p>
            <a:pPr algn="just"/>
            <a:r>
              <a:rPr lang="ar-SA" sz="3000" dirty="0">
                <a:solidFill>
                  <a:srgbClr val="39471D"/>
                </a:solidFill>
                <a:cs typeface="DecoType Naskh Variants" pitchFamily="2" charset="-78"/>
              </a:rPr>
              <a:t>و) تأكيد الاتفاق مع الجهة الخاضعة للتدقيق فيما يتعلق بمدى الإفصاح عن المعلومات السرية ومعالجتها.</a:t>
            </a:r>
          </a:p>
          <a:p>
            <a:pPr algn="just"/>
            <a:r>
              <a:rPr lang="ar-SA" sz="3000" dirty="0">
                <a:solidFill>
                  <a:srgbClr val="39471D"/>
                </a:solidFill>
                <a:cs typeface="DecoType Naskh Variants" pitchFamily="2" charset="-78"/>
              </a:rPr>
              <a:t>ز) اتخاذ الترتيبات اللازمة </a:t>
            </a:r>
            <a:r>
              <a:rPr lang="ar-SA" sz="3000" dirty="0" smtClean="0">
                <a:solidFill>
                  <a:srgbClr val="39471D"/>
                </a:solidFill>
                <a:cs typeface="DecoType Naskh Variants" pitchFamily="2" charset="-78"/>
              </a:rPr>
              <a:t>لعملية التدقيق </a:t>
            </a:r>
            <a:r>
              <a:rPr lang="ar-SA" sz="3000" dirty="0">
                <a:solidFill>
                  <a:srgbClr val="39471D"/>
                </a:solidFill>
                <a:cs typeface="DecoType Naskh Variants" pitchFamily="2" charset="-78"/>
              </a:rPr>
              <a:t>بما في ذلك الجدول الزمني؛</a:t>
            </a:r>
          </a:p>
          <a:p>
            <a:pPr algn="just"/>
            <a:r>
              <a:rPr lang="ar-SA" sz="3000" dirty="0">
                <a:solidFill>
                  <a:srgbClr val="39471D"/>
                </a:solidFill>
                <a:cs typeface="DecoType Naskh Variants" pitchFamily="2" charset="-78"/>
              </a:rPr>
              <a:t>ح) تحديد أي ترتيبات خاصة بالموقع للوصول أو الصحة والسلامة أو الأمن أو السرية أو غير ذلك</a:t>
            </a:r>
            <a:r>
              <a:rPr lang="ar-SA" sz="3000" dirty="0"/>
              <a:t>؛</a:t>
            </a:r>
          </a:p>
        </p:txBody>
      </p:sp>
    </p:spTree>
    <p:extLst>
      <p:ext uri="{BB962C8B-B14F-4D97-AF65-F5344CB8AC3E}">
        <p14:creationId xmlns:p14="http://schemas.microsoft.com/office/powerpoint/2010/main" val="355536778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6.2 بدء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319032" y="2214833"/>
            <a:ext cx="4687501" cy="553998"/>
          </a:xfrm>
          <a:prstGeom prst="rect">
            <a:avLst/>
          </a:prstGeom>
        </p:spPr>
        <p:txBody>
          <a:bodyPr wrap="none">
            <a:spAutoFit/>
          </a:bodyPr>
          <a:lstStyle/>
          <a:p>
            <a:pPr algn="just"/>
            <a:r>
              <a:rPr lang="ar-SA" sz="3000" dirty="0" smtClean="0">
                <a:solidFill>
                  <a:srgbClr val="A6C36B"/>
                </a:solidFill>
                <a:cs typeface="DecoType Naskh Variants" pitchFamily="2" charset="-78"/>
              </a:rPr>
              <a:t>6.2.2 إقامة </a:t>
            </a:r>
            <a:r>
              <a:rPr lang="ar-SA" sz="3000" dirty="0">
                <a:solidFill>
                  <a:srgbClr val="A6C36B"/>
                </a:solidFill>
                <a:cs typeface="DecoType Naskh Variants" pitchFamily="2" charset="-78"/>
              </a:rPr>
              <a:t>اتصال مع الجهة الخاضعة للتدقيق</a:t>
            </a:r>
          </a:p>
        </p:txBody>
      </p:sp>
      <p:sp>
        <p:nvSpPr>
          <p:cNvPr id="11" name="مستطيل 10"/>
          <p:cNvSpPr/>
          <p:nvPr/>
        </p:nvSpPr>
        <p:spPr>
          <a:xfrm>
            <a:off x="1" y="2900127"/>
            <a:ext cx="7966264" cy="2862322"/>
          </a:xfrm>
          <a:prstGeom prst="rect">
            <a:avLst/>
          </a:prstGeom>
        </p:spPr>
        <p:txBody>
          <a:bodyPr wrap="square">
            <a:spAutoFit/>
          </a:bodyPr>
          <a:lstStyle/>
          <a:p>
            <a:pPr algn="just"/>
            <a:r>
              <a:rPr lang="ar-SA" sz="3000" dirty="0">
                <a:solidFill>
                  <a:srgbClr val="39471D"/>
                </a:solidFill>
                <a:cs typeface="DecoType Naskh Variants" pitchFamily="2" charset="-78"/>
              </a:rPr>
              <a:t>ط) الموافقة على حضور المراقبين والحاجة إلى مرشدين أو مترجمين فوريين لفريق التدقيق؛</a:t>
            </a:r>
          </a:p>
          <a:p>
            <a:pPr algn="just"/>
            <a:r>
              <a:rPr lang="ar-SA" sz="3000" dirty="0">
                <a:solidFill>
                  <a:srgbClr val="39471D"/>
                </a:solidFill>
                <a:cs typeface="DecoType Naskh Variants" pitchFamily="2" charset="-78"/>
              </a:rPr>
              <a:t>ي) تحديد أي مجالات اهتمام أو اهتمام أو مخاطر للجهة الخاضعة للتدقيق فيما يتعلق بعملية التدقيق </a:t>
            </a:r>
            <a:r>
              <a:rPr lang="ar-SA" sz="3000" dirty="0" smtClean="0">
                <a:solidFill>
                  <a:srgbClr val="39471D"/>
                </a:solidFill>
                <a:cs typeface="DecoType Naskh Variants" pitchFamily="2" charset="-78"/>
              </a:rPr>
              <a:t>المحدّدة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ك) حل المشكلات المتعلقة بتكوين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مع الجهة الخاضعة للتدقيق أو </a:t>
            </a:r>
            <a:r>
              <a:rPr lang="ar-SA" sz="3000" dirty="0" smtClean="0">
                <a:solidFill>
                  <a:srgbClr val="39471D"/>
                </a:solidFill>
                <a:cs typeface="DecoType Naskh Variants" pitchFamily="2" charset="-78"/>
              </a:rPr>
              <a:t>المستفيد من عملية التدقيق.</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7849886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6.2 بدء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3909128" y="2281424"/>
            <a:ext cx="3054041" cy="553998"/>
          </a:xfrm>
          <a:prstGeom prst="rect">
            <a:avLst/>
          </a:prstGeom>
        </p:spPr>
        <p:txBody>
          <a:bodyPr wrap="none">
            <a:spAutoFit/>
          </a:bodyPr>
          <a:lstStyle/>
          <a:p>
            <a:pPr algn="just"/>
            <a:r>
              <a:rPr lang="ar-SA" sz="3000" dirty="0" smtClean="0">
                <a:solidFill>
                  <a:srgbClr val="39471D"/>
                </a:solidFill>
                <a:cs typeface="DecoType Naskh Variants" pitchFamily="2" charset="-78"/>
              </a:rPr>
              <a:t>6.2.3 </a:t>
            </a:r>
            <a:r>
              <a:rPr lang="ar-SA" sz="3000" dirty="0">
                <a:solidFill>
                  <a:srgbClr val="39471D"/>
                </a:solidFill>
                <a:cs typeface="DecoType Naskh Variants" pitchFamily="2" charset="-78"/>
              </a:rPr>
              <a:t>تحديد جدوى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p:txBody>
      </p:sp>
      <p:sp>
        <p:nvSpPr>
          <p:cNvPr id="12" name="مستطيل 11"/>
          <p:cNvSpPr/>
          <p:nvPr/>
        </p:nvSpPr>
        <p:spPr>
          <a:xfrm>
            <a:off x="31421" y="2997330"/>
            <a:ext cx="7900207" cy="2862322"/>
          </a:xfrm>
          <a:prstGeom prst="rect">
            <a:avLst/>
          </a:prstGeom>
        </p:spPr>
        <p:txBody>
          <a:bodyPr wrap="square">
            <a:spAutoFit/>
          </a:bodyPr>
          <a:lstStyle/>
          <a:p>
            <a:pPr algn="just"/>
            <a:r>
              <a:rPr lang="ar-SA" sz="3000" dirty="0">
                <a:solidFill>
                  <a:srgbClr val="39471D"/>
                </a:solidFill>
                <a:cs typeface="DecoType Naskh Variants" pitchFamily="2" charset="-78"/>
              </a:rPr>
              <a:t>وينبغي تحديد جدوى المراجعة لتوفير ثقة معقولة في إمكانية تحقيق أهداف المراجعة.</a:t>
            </a:r>
          </a:p>
          <a:p>
            <a:pPr algn="just"/>
            <a:r>
              <a:rPr lang="ar-SA" sz="3000" dirty="0">
                <a:solidFill>
                  <a:srgbClr val="39471D"/>
                </a:solidFill>
                <a:cs typeface="DecoType Naskh Variants" pitchFamily="2" charset="-78"/>
              </a:rPr>
              <a:t>يجب أن يأخذ تحديد الجدوى في الاعتبار عوامل مثل توافر ما يلي:</a:t>
            </a:r>
          </a:p>
          <a:p>
            <a:pPr algn="just"/>
            <a:r>
              <a:rPr lang="ar-SA" sz="3000" dirty="0">
                <a:solidFill>
                  <a:srgbClr val="39471D"/>
                </a:solidFill>
                <a:cs typeface="DecoType Naskh Variants" pitchFamily="2" charset="-78"/>
              </a:rPr>
              <a:t>أ) معلومات كافية ومناسبة لتخطيط وإجراء المراجعة؛</a:t>
            </a:r>
          </a:p>
          <a:p>
            <a:pPr algn="just"/>
            <a:r>
              <a:rPr lang="ar-SA" sz="3000" dirty="0">
                <a:solidFill>
                  <a:srgbClr val="39471D"/>
                </a:solidFill>
                <a:cs typeface="DecoType Naskh Variants" pitchFamily="2" charset="-78"/>
              </a:rPr>
              <a:t>ب) التعاون المناسب من الجهة الخاضعة للتدقيق؛</a:t>
            </a:r>
          </a:p>
          <a:p>
            <a:pPr algn="just"/>
            <a:r>
              <a:rPr lang="ar-SA" sz="3000" dirty="0">
                <a:solidFill>
                  <a:srgbClr val="39471D"/>
                </a:solidFill>
                <a:cs typeface="DecoType Naskh Variants" pitchFamily="2" charset="-78"/>
              </a:rPr>
              <a:t>ج) الوقت والموارد الكافية لإجراء عملية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1507543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6.2 بدء التدقيق</a:t>
            </a:r>
            <a:endParaRPr lang="ar-SA" sz="3000" dirty="0">
              <a:solidFill>
                <a:srgbClr val="A6C36B"/>
              </a:solidFill>
              <a:cs typeface="DecoType Naskh Variants" pitchFamily="2" charset="-78"/>
            </a:endParaRP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3909128" y="2281424"/>
            <a:ext cx="3054041" cy="553998"/>
          </a:xfrm>
          <a:prstGeom prst="rect">
            <a:avLst/>
          </a:prstGeom>
        </p:spPr>
        <p:txBody>
          <a:bodyPr wrap="none">
            <a:spAutoFit/>
          </a:bodyPr>
          <a:lstStyle/>
          <a:p>
            <a:pPr algn="just"/>
            <a:r>
              <a:rPr lang="ar-SA" sz="3000" dirty="0" smtClean="0">
                <a:solidFill>
                  <a:srgbClr val="A6C36B"/>
                </a:solidFill>
                <a:cs typeface="DecoType Naskh Variants" pitchFamily="2" charset="-78"/>
              </a:rPr>
              <a:t>6.2.3 </a:t>
            </a:r>
            <a:r>
              <a:rPr lang="ar-SA" sz="3000" dirty="0">
                <a:solidFill>
                  <a:srgbClr val="A6C36B"/>
                </a:solidFill>
                <a:cs typeface="DecoType Naskh Variants" pitchFamily="2" charset="-78"/>
              </a:rPr>
              <a:t>تحديد جدوى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2" name="مستطيل 11"/>
          <p:cNvSpPr/>
          <p:nvPr/>
        </p:nvSpPr>
        <p:spPr>
          <a:xfrm>
            <a:off x="31421" y="2997330"/>
            <a:ext cx="7900207"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ملحوظة</a:t>
            </a:r>
            <a:r>
              <a:rPr lang="ar-SA" sz="3000" dirty="0">
                <a:solidFill>
                  <a:srgbClr val="39471D"/>
                </a:solidFill>
                <a:cs typeface="DecoType Naskh Variants" pitchFamily="2" charset="-78"/>
              </a:rPr>
              <a:t>:</a:t>
            </a:r>
          </a:p>
          <a:p>
            <a:pPr algn="just"/>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 تشمل الموارد الوصول إلى تكنولوجيا المعلومات والاتصالات الكافية والمناسبة.</a:t>
            </a:r>
          </a:p>
          <a:p>
            <a:pPr algn="just"/>
            <a:r>
              <a:rPr lang="ar-SA" sz="3000" dirty="0">
                <a:solidFill>
                  <a:srgbClr val="39471D"/>
                </a:solidFill>
                <a:cs typeface="DecoType Naskh Variants" pitchFamily="2" charset="-78"/>
              </a:rPr>
              <a:t>عندما تكون </a:t>
            </a:r>
            <a:r>
              <a:rPr lang="ar-SA" sz="3000" dirty="0" smtClean="0">
                <a:solidFill>
                  <a:srgbClr val="39471D"/>
                </a:solidFill>
                <a:cs typeface="DecoType Naskh Variants" pitchFamily="2" charset="-78"/>
              </a:rPr>
              <a:t>عملية التدقيق </a:t>
            </a:r>
            <a:r>
              <a:rPr lang="ar-SA" sz="3000" dirty="0">
                <a:solidFill>
                  <a:srgbClr val="39471D"/>
                </a:solidFill>
                <a:cs typeface="DecoType Naskh Variants" pitchFamily="2" charset="-78"/>
              </a:rPr>
              <a:t>غير ممكنة، يجب اقتراح بديل على المستفيد من عملية التدقيق، بالاتفاق مع الجهة الخاضعة للتدقيق.</a:t>
            </a:r>
          </a:p>
        </p:txBody>
      </p:sp>
    </p:spTree>
    <p:extLst>
      <p:ext uri="{BB962C8B-B14F-4D97-AF65-F5344CB8AC3E}">
        <p14:creationId xmlns:p14="http://schemas.microsoft.com/office/powerpoint/2010/main" val="64676062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6.3 إعداد </a:t>
            </a:r>
            <a:r>
              <a:rPr lang="ar-SA" sz="3000" dirty="0">
                <a:solidFill>
                  <a:srgbClr val="39471D"/>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3428227" y="2281424"/>
            <a:ext cx="4015843" cy="553998"/>
          </a:xfrm>
          <a:prstGeom prst="rect">
            <a:avLst/>
          </a:prstGeom>
        </p:spPr>
        <p:txBody>
          <a:bodyPr wrap="none">
            <a:spAutoFit/>
          </a:bodyPr>
          <a:lstStyle/>
          <a:p>
            <a:pPr algn="just"/>
            <a:r>
              <a:rPr lang="ar-SA" sz="3000" dirty="0" smtClean="0">
                <a:solidFill>
                  <a:srgbClr val="39471D"/>
                </a:solidFill>
                <a:cs typeface="DecoType Naskh Variants" pitchFamily="2" charset="-78"/>
              </a:rPr>
              <a:t>6.3.1 إجراء </a:t>
            </a:r>
            <a:r>
              <a:rPr lang="ar-SA" sz="3000" dirty="0">
                <a:solidFill>
                  <a:srgbClr val="39471D"/>
                </a:solidFill>
                <a:cs typeface="DecoType Naskh Variants" pitchFamily="2" charset="-78"/>
              </a:rPr>
              <a:t>مراجعة للمعلومات </a:t>
            </a:r>
            <a:r>
              <a:rPr lang="ar-SA" sz="3000" dirty="0" smtClean="0">
                <a:solidFill>
                  <a:srgbClr val="39471D"/>
                </a:solidFill>
                <a:cs typeface="DecoType Naskh Variants" pitchFamily="2" charset="-78"/>
              </a:rPr>
              <a:t>الموثقة</a:t>
            </a:r>
            <a:endParaRPr lang="ar-SA" sz="3000" dirty="0">
              <a:solidFill>
                <a:srgbClr val="39471D"/>
              </a:solidFill>
              <a:cs typeface="DecoType Naskh Variants" pitchFamily="2" charset="-78"/>
            </a:endParaRPr>
          </a:p>
        </p:txBody>
      </p:sp>
      <p:sp>
        <p:nvSpPr>
          <p:cNvPr id="11" name="مستطيل 10"/>
          <p:cNvSpPr/>
          <p:nvPr/>
        </p:nvSpPr>
        <p:spPr>
          <a:xfrm>
            <a:off x="0" y="2754968"/>
            <a:ext cx="7972396" cy="3785652"/>
          </a:xfrm>
          <a:prstGeom prst="rect">
            <a:avLst/>
          </a:prstGeom>
        </p:spPr>
        <p:txBody>
          <a:bodyPr wrap="square">
            <a:spAutoFit/>
          </a:bodyPr>
          <a:lstStyle/>
          <a:p>
            <a:pPr algn="just"/>
            <a:r>
              <a:rPr lang="ar-SA" sz="3000" dirty="0">
                <a:solidFill>
                  <a:srgbClr val="39471D"/>
                </a:solidFill>
                <a:cs typeface="DecoType Naskh Variants" pitchFamily="2" charset="-78"/>
              </a:rPr>
              <a:t>ينبغي مراجعة المعلومات الموثقة لنظام الإدارة ذات الصلة الخاصة بالجهة الخاضعة للتدقيق من أجل:</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جمع المعلومات لفهم عمليات الجهة الخاضعة للتدقيق ولإعداد أنشطة المراجعة ووثائق عمل المراجعة المعمول بها (انظر 6.3.4)، على سبيل المثال. على العمليات والوظائف؛</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إنشاء </a:t>
            </a:r>
            <a:r>
              <a:rPr lang="ar-SA" sz="3000" dirty="0">
                <a:solidFill>
                  <a:srgbClr val="39471D"/>
                </a:solidFill>
                <a:cs typeface="DecoType Naskh Variants" pitchFamily="2" charset="-78"/>
              </a:rPr>
              <a:t>نظرة عامة على مدى المعلومات الموثقة لتحديد المطابقة المحتملة لمعايير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واكتشاف مجالات الاهتمام المحتملة، مثل أوجه القصور أو السهو أو الصراعات.</a:t>
            </a:r>
          </a:p>
        </p:txBody>
      </p:sp>
    </p:spTree>
    <p:extLst>
      <p:ext uri="{BB962C8B-B14F-4D97-AF65-F5344CB8AC3E}">
        <p14:creationId xmlns:p14="http://schemas.microsoft.com/office/powerpoint/2010/main" val="391471965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3428227" y="2281424"/>
            <a:ext cx="4015843" cy="553998"/>
          </a:xfrm>
          <a:prstGeom prst="rect">
            <a:avLst/>
          </a:prstGeom>
        </p:spPr>
        <p:txBody>
          <a:bodyPr wrap="none">
            <a:spAutoFit/>
          </a:bodyPr>
          <a:lstStyle/>
          <a:p>
            <a:pPr algn="just"/>
            <a:r>
              <a:rPr lang="ar-SA" sz="3000" dirty="0" smtClean="0">
                <a:solidFill>
                  <a:srgbClr val="A6C36B"/>
                </a:solidFill>
                <a:cs typeface="DecoType Naskh Variants" pitchFamily="2" charset="-78"/>
              </a:rPr>
              <a:t>6.3.1 إجراء </a:t>
            </a:r>
            <a:r>
              <a:rPr lang="ar-SA" sz="3000" dirty="0">
                <a:solidFill>
                  <a:srgbClr val="A6C36B"/>
                </a:solidFill>
                <a:cs typeface="DecoType Naskh Variants" pitchFamily="2" charset="-78"/>
              </a:rPr>
              <a:t>مراجعة للمعلومات </a:t>
            </a:r>
            <a:r>
              <a:rPr lang="ar-SA" sz="3000" dirty="0" smtClean="0">
                <a:solidFill>
                  <a:srgbClr val="A6C36B"/>
                </a:solidFill>
                <a:cs typeface="DecoType Naskh Variants" pitchFamily="2" charset="-78"/>
              </a:rPr>
              <a:t>الموثقة</a:t>
            </a:r>
            <a:endParaRPr lang="ar-SA" sz="3000" dirty="0">
              <a:solidFill>
                <a:srgbClr val="A6C36B"/>
              </a:solidFill>
              <a:cs typeface="DecoType Naskh Variants" pitchFamily="2" charset="-78"/>
            </a:endParaRPr>
          </a:p>
        </p:txBody>
      </p:sp>
      <p:sp>
        <p:nvSpPr>
          <p:cNvPr id="13" name="مستطيل 12"/>
          <p:cNvSpPr/>
          <p:nvPr/>
        </p:nvSpPr>
        <p:spPr>
          <a:xfrm>
            <a:off x="-6927" y="3114818"/>
            <a:ext cx="7900207" cy="2708434"/>
          </a:xfrm>
          <a:prstGeom prst="rect">
            <a:avLst/>
          </a:prstGeom>
        </p:spPr>
        <p:txBody>
          <a:bodyPr wrap="square">
            <a:spAutoFit/>
          </a:bodyPr>
          <a:lstStyle/>
          <a:p>
            <a:pPr algn="just"/>
            <a:r>
              <a:rPr lang="ar-SA" sz="3000" dirty="0">
                <a:solidFill>
                  <a:srgbClr val="39471D"/>
                </a:solidFill>
                <a:cs typeface="DecoType Naskh Variants" pitchFamily="2" charset="-78"/>
              </a:rPr>
              <a:t>و</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تتضمن المعلومات الموثقة، على سبيل المثال لا الحصر: وثائق وسجلات نظام الإدارة، بالإضافة إلى تقارير التدقيق السابقة</a:t>
            </a:r>
            <a:r>
              <a:rPr lang="ar-SA" sz="3000" dirty="0" smtClean="0">
                <a:solidFill>
                  <a:srgbClr val="39471D"/>
                </a:solidFill>
                <a:cs typeface="DecoType Naskh Variants" pitchFamily="2" charset="-78"/>
              </a:rPr>
              <a:t>.</a:t>
            </a:r>
          </a:p>
          <a:p>
            <a:pPr algn="just"/>
            <a:r>
              <a:rPr lang="ar-SA" sz="3000" dirty="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تأخذ المراجعة في الاعتبار سياق المنظمة الخاضعة للتدقيق، بما في ذلك حجمها وطبيعتها وتعقيدها والمخاطر والفرص المرتبطة بها</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كما ينبغي أن تأخذ في الاعتبار نطاق التدقيق ومعاييره وأهدافه</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78613871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3428227" y="2281424"/>
            <a:ext cx="4015843" cy="553998"/>
          </a:xfrm>
          <a:prstGeom prst="rect">
            <a:avLst/>
          </a:prstGeom>
        </p:spPr>
        <p:txBody>
          <a:bodyPr wrap="none">
            <a:spAutoFit/>
          </a:bodyPr>
          <a:lstStyle/>
          <a:p>
            <a:pPr algn="just"/>
            <a:r>
              <a:rPr lang="ar-SA" sz="3000" dirty="0" smtClean="0">
                <a:solidFill>
                  <a:srgbClr val="A6C36B"/>
                </a:solidFill>
                <a:cs typeface="DecoType Naskh Variants" pitchFamily="2" charset="-78"/>
              </a:rPr>
              <a:t>6.3.1 إجراء </a:t>
            </a:r>
            <a:r>
              <a:rPr lang="ar-SA" sz="3000" dirty="0">
                <a:solidFill>
                  <a:srgbClr val="A6C36B"/>
                </a:solidFill>
                <a:cs typeface="DecoType Naskh Variants" pitchFamily="2" charset="-78"/>
              </a:rPr>
              <a:t>مراجعة للمعلومات </a:t>
            </a:r>
            <a:r>
              <a:rPr lang="ar-SA" sz="3000" dirty="0" smtClean="0">
                <a:solidFill>
                  <a:srgbClr val="A6C36B"/>
                </a:solidFill>
                <a:cs typeface="DecoType Naskh Variants" pitchFamily="2" charset="-78"/>
              </a:rPr>
              <a:t>الموثقة</a:t>
            </a:r>
            <a:endParaRPr lang="ar-SA" sz="3000" dirty="0">
              <a:solidFill>
                <a:srgbClr val="A6C36B"/>
              </a:solidFill>
              <a:cs typeface="DecoType Naskh Variants" pitchFamily="2" charset="-78"/>
            </a:endParaRPr>
          </a:p>
        </p:txBody>
      </p:sp>
      <p:sp>
        <p:nvSpPr>
          <p:cNvPr id="13" name="مستطيل 12"/>
          <p:cNvSpPr/>
          <p:nvPr/>
        </p:nvSpPr>
        <p:spPr>
          <a:xfrm>
            <a:off x="-6927" y="3114818"/>
            <a:ext cx="7900207" cy="1477328"/>
          </a:xfrm>
          <a:prstGeom prst="rect">
            <a:avLst/>
          </a:prstGeom>
        </p:spPr>
        <p:txBody>
          <a:bodyPr wrap="square">
            <a:spAutoFit/>
          </a:bodyPr>
          <a:lstStyle/>
          <a:p>
            <a:pPr algn="just"/>
            <a:r>
              <a:rPr lang="ar-SA" sz="3000" dirty="0" smtClean="0">
                <a:solidFill>
                  <a:srgbClr val="39471D"/>
                </a:solidFill>
                <a:cs typeface="DecoType Naskh Variants" pitchFamily="2" charset="-78"/>
              </a:rPr>
              <a:t>ملحوظة</a:t>
            </a:r>
            <a:r>
              <a:rPr lang="ar-SA" sz="3000" dirty="0">
                <a:solidFill>
                  <a:srgbClr val="39471D"/>
                </a:solidFill>
                <a:cs typeface="DecoType Naskh Variants" pitchFamily="2" charset="-78"/>
              </a:rPr>
              <a:t>:</a:t>
            </a:r>
          </a:p>
          <a:p>
            <a:pPr algn="just"/>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 تتوفر إرشادات حول كيفية التحقق من المعلومات في أ.5</a:t>
            </a:r>
            <a:r>
              <a:rPr lang="ar-SA" sz="3000" dirty="0"/>
              <a:t>.</a:t>
            </a:r>
          </a:p>
        </p:txBody>
      </p:sp>
    </p:spTree>
    <p:extLst>
      <p:ext uri="{BB962C8B-B14F-4D97-AF65-F5344CB8AC3E}">
        <p14:creationId xmlns:p14="http://schemas.microsoft.com/office/powerpoint/2010/main" val="412267984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281424"/>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6.3.2 تخطيط التدقيق</a:t>
            </a:r>
            <a:endParaRPr lang="ar-SA" sz="3000" dirty="0">
              <a:solidFill>
                <a:srgbClr val="39471D"/>
              </a:solidFill>
              <a:cs typeface="DecoType Naskh Variants" pitchFamily="2" charset="-78"/>
            </a:endParaRPr>
          </a:p>
        </p:txBody>
      </p:sp>
      <p:sp>
        <p:nvSpPr>
          <p:cNvPr id="11" name="مستطيل 10"/>
          <p:cNvSpPr/>
          <p:nvPr/>
        </p:nvSpPr>
        <p:spPr>
          <a:xfrm>
            <a:off x="95178" y="3429000"/>
            <a:ext cx="7900207" cy="1631216"/>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التدقيق أن يتبنى منهجًا قائمًا على المخاطر في التخطيط للتدقيق بناءً على المعلومات الموجودة في برنامج التدقيق والمعلومات الموثقة </a:t>
            </a:r>
            <a:r>
              <a:rPr lang="ar-SA" sz="3000" dirty="0" smtClean="0">
                <a:solidFill>
                  <a:srgbClr val="39471D"/>
                </a:solidFill>
                <a:cs typeface="DecoType Naskh Variants" pitchFamily="2" charset="-78"/>
              </a:rPr>
              <a:t>المقدّمة </a:t>
            </a:r>
            <a:r>
              <a:rPr lang="ar-SA" sz="3000" dirty="0">
                <a:solidFill>
                  <a:srgbClr val="39471D"/>
                </a:solidFill>
                <a:cs typeface="DecoType Naskh Variants" pitchFamily="2" charset="-78"/>
              </a:rPr>
              <a:t>من الجهة الخاضعة للتدقيق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
        <p:nvSpPr>
          <p:cNvPr id="4" name="مستطيل 3"/>
          <p:cNvSpPr/>
          <p:nvPr/>
        </p:nvSpPr>
        <p:spPr>
          <a:xfrm>
            <a:off x="1524000" y="2846668"/>
            <a:ext cx="5075428" cy="553998"/>
          </a:xfrm>
          <a:prstGeom prst="rect">
            <a:avLst/>
          </a:prstGeom>
        </p:spPr>
        <p:txBody>
          <a:bodyPr wrap="none">
            <a:spAutoFit/>
          </a:bodyPr>
          <a:lstStyle/>
          <a:p>
            <a:pPr algn="just"/>
            <a:r>
              <a:rPr lang="ar-SA" sz="3000" dirty="0">
                <a:solidFill>
                  <a:srgbClr val="39471D"/>
                </a:solidFill>
                <a:cs typeface="DecoType Naskh Variants" pitchFamily="2" charset="-78"/>
              </a:rPr>
              <a:t>6.3.2.1 النهج القائم على المخاطر في التخطيط</a:t>
            </a:r>
          </a:p>
        </p:txBody>
      </p:sp>
    </p:spTree>
    <p:extLst>
      <p:ext uri="{BB962C8B-B14F-4D97-AF65-F5344CB8AC3E}">
        <p14:creationId xmlns:p14="http://schemas.microsoft.com/office/powerpoint/2010/main" val="326119970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71618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28142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11" name="مستطيل 10"/>
          <p:cNvSpPr/>
          <p:nvPr/>
        </p:nvSpPr>
        <p:spPr>
          <a:xfrm>
            <a:off x="95178" y="3429000"/>
            <a:ext cx="7900207" cy="2708434"/>
          </a:xfrm>
          <a:prstGeom prst="rect">
            <a:avLst/>
          </a:prstGeom>
        </p:spPr>
        <p:txBody>
          <a:bodyPr wrap="square">
            <a:spAutoFit/>
          </a:bodyPr>
          <a:lstStyle/>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يأخذ تخطيط التدقيق في الاعتبار مخاطر أنشطة المراجعة على عمليات الجهة الخاضعة للتدقيق ويوفر الأساس للاتفاق بين </a:t>
            </a:r>
            <a:r>
              <a:rPr lang="ar-SA" sz="3000" dirty="0" smtClean="0">
                <a:solidFill>
                  <a:srgbClr val="39471D"/>
                </a:solidFill>
                <a:cs typeface="DecoType Naskh Variants" pitchFamily="2" charset="-78"/>
              </a:rPr>
              <a:t>المستفيد من عملية </a:t>
            </a:r>
            <a:r>
              <a:rPr lang="ar-SA" sz="3000" dirty="0">
                <a:solidFill>
                  <a:srgbClr val="39471D"/>
                </a:solidFill>
                <a:cs typeface="DecoType Naskh Variants" pitchFamily="2" charset="-78"/>
              </a:rPr>
              <a:t>التدقيق وفريق التدقيق والجهة الخاضعة للتدقيق فيما يتعلق بإجراء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يسهل التخطيط الجدولة والتنسيق </a:t>
            </a:r>
            <a:r>
              <a:rPr lang="ar-SA" sz="3000" dirty="0" smtClean="0">
                <a:solidFill>
                  <a:srgbClr val="39471D"/>
                </a:solidFill>
                <a:cs typeface="DecoType Naskh Variants" pitchFamily="2" charset="-78"/>
              </a:rPr>
              <a:t>الفعّالين </a:t>
            </a:r>
            <a:r>
              <a:rPr lang="ar-SA" sz="3000" dirty="0">
                <a:solidFill>
                  <a:srgbClr val="39471D"/>
                </a:solidFill>
                <a:cs typeface="DecoType Naskh Variants" pitchFamily="2" charset="-78"/>
              </a:rPr>
              <a:t>لأنشطة المراجعة من أجل تحقيق الأهداف </a:t>
            </a:r>
            <a:r>
              <a:rPr lang="ar-SA" sz="3000" dirty="0" smtClean="0">
                <a:solidFill>
                  <a:srgbClr val="39471D"/>
                </a:solidFill>
                <a:cs typeface="DecoType Naskh Variants" pitchFamily="2" charset="-78"/>
              </a:rPr>
              <a:t>بفعّالية</a:t>
            </a:r>
            <a:r>
              <a:rPr lang="ar-SA" sz="3000" dirty="0">
                <a:solidFill>
                  <a:srgbClr val="39471D"/>
                </a:solidFill>
                <a:cs typeface="DecoType Naskh Variants" pitchFamily="2" charset="-78"/>
              </a:rPr>
              <a:t>.</a:t>
            </a:r>
          </a:p>
        </p:txBody>
      </p:sp>
      <p:sp>
        <p:nvSpPr>
          <p:cNvPr id="4" name="مستطيل 3"/>
          <p:cNvSpPr/>
          <p:nvPr/>
        </p:nvSpPr>
        <p:spPr>
          <a:xfrm>
            <a:off x="1524000" y="2846668"/>
            <a:ext cx="5075428" cy="553998"/>
          </a:xfrm>
          <a:prstGeom prst="rect">
            <a:avLst/>
          </a:prstGeom>
        </p:spPr>
        <p:txBody>
          <a:bodyPr wrap="none">
            <a:spAutoFit/>
          </a:bodyPr>
          <a:lstStyle/>
          <a:p>
            <a:pPr algn="just"/>
            <a:r>
              <a:rPr lang="ar-SA" sz="3000" dirty="0">
                <a:solidFill>
                  <a:srgbClr val="A6C36B"/>
                </a:solidFill>
                <a:cs typeface="DecoType Naskh Variants" pitchFamily="2" charset="-78"/>
              </a:rPr>
              <a:t>6.3.2.1 النهج القائم على المخاطر في التخطيط</a:t>
            </a:r>
          </a:p>
        </p:txBody>
      </p:sp>
    </p:spTree>
    <p:extLst>
      <p:ext uri="{BB962C8B-B14F-4D97-AF65-F5344CB8AC3E}">
        <p14:creationId xmlns:p14="http://schemas.microsoft.com/office/powerpoint/2010/main" val="231260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6" name="مستطيل 5"/>
          <p:cNvSpPr/>
          <p:nvPr/>
        </p:nvSpPr>
        <p:spPr>
          <a:xfrm>
            <a:off x="46813" y="1664728"/>
            <a:ext cx="7893130" cy="2062103"/>
          </a:xfrm>
          <a:prstGeom prst="rect">
            <a:avLst/>
          </a:prstGeom>
        </p:spPr>
        <p:txBody>
          <a:bodyPr wrap="square">
            <a:spAutoFit/>
          </a:bodyPr>
          <a:lstStyle/>
          <a:p>
            <a:pPr algn="just"/>
            <a:r>
              <a:rPr lang="ar-SA" sz="3200" dirty="0">
                <a:solidFill>
                  <a:srgbClr val="43661C"/>
                </a:solidFill>
                <a:cs typeface="DecoType Naskh Variants" pitchFamily="2" charset="-78"/>
              </a:rPr>
              <a:t>تم إعداد هذه الوثيقة من قبل لجنة المشروع ISO/PC 302، المبادئ التوجيهية لأنظمة إدارة التدقيق.</a:t>
            </a:r>
          </a:p>
          <a:p>
            <a:pPr algn="just"/>
            <a:r>
              <a:rPr lang="ar-SA" sz="3200" dirty="0">
                <a:solidFill>
                  <a:srgbClr val="43661C"/>
                </a:solidFill>
                <a:cs typeface="DecoType Naskh Variants" pitchFamily="2" charset="-78"/>
              </a:rPr>
              <a:t>تلغي هذه الطبعة الثالثة وتحل محل الطبعة الثانية</a:t>
            </a:r>
          </a:p>
          <a:p>
            <a:pPr algn="just"/>
            <a:r>
              <a:rPr lang="ar-SA" sz="3200" dirty="0">
                <a:solidFill>
                  <a:srgbClr val="43661C"/>
                </a:solidFill>
                <a:cs typeface="DecoType Naskh Variants" pitchFamily="2" charset="-78"/>
              </a:rPr>
              <a:t> (</a:t>
            </a:r>
            <a:r>
              <a:rPr lang="en-US" sz="3200" dirty="0">
                <a:solidFill>
                  <a:srgbClr val="43661C"/>
                </a:solidFill>
                <a:cs typeface="DecoType Naskh Variants" pitchFamily="2" charset="-78"/>
              </a:rPr>
              <a:t>ISO 19011 : 2011</a:t>
            </a:r>
            <a:r>
              <a:rPr lang="ar-SA" sz="3200" dirty="0">
                <a:solidFill>
                  <a:srgbClr val="43661C"/>
                </a:solidFill>
                <a:cs typeface="DecoType Naskh Variants" pitchFamily="2" charset="-78"/>
              </a:rPr>
              <a:t>)، والتي تم تنقيحها من الناحية الفنية.</a:t>
            </a:r>
          </a:p>
        </p:txBody>
      </p:sp>
    </p:spTree>
    <p:extLst>
      <p:ext uri="{BB962C8B-B14F-4D97-AF65-F5344CB8AC3E}">
        <p14:creationId xmlns:p14="http://schemas.microsoft.com/office/powerpoint/2010/main" val="19788650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002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16544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1524000" y="2730688"/>
            <a:ext cx="5075428" cy="553998"/>
          </a:xfrm>
          <a:prstGeom prst="rect">
            <a:avLst/>
          </a:prstGeom>
        </p:spPr>
        <p:txBody>
          <a:bodyPr wrap="none">
            <a:spAutoFit/>
          </a:bodyPr>
          <a:lstStyle/>
          <a:p>
            <a:pPr algn="just"/>
            <a:r>
              <a:rPr lang="ar-SA" sz="3000" dirty="0">
                <a:solidFill>
                  <a:srgbClr val="A6C36B"/>
                </a:solidFill>
                <a:cs typeface="DecoType Naskh Variants" pitchFamily="2" charset="-78"/>
              </a:rPr>
              <a:t>6.3.2.1 النهج القائم على المخاطر في التخطيط</a:t>
            </a:r>
          </a:p>
        </p:txBody>
      </p:sp>
      <p:sp>
        <p:nvSpPr>
          <p:cNvPr id="12" name="مستطيل 11"/>
          <p:cNvSpPr/>
          <p:nvPr/>
        </p:nvSpPr>
        <p:spPr>
          <a:xfrm>
            <a:off x="111610" y="3276600"/>
            <a:ext cx="7900207" cy="3170099"/>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يعكس مقدار التفاصيل المقدّمة في خطة التدقيق نطاق التدقيق وتعقيده، بالإضافة إلى مخاطر عدم تحقيق أهداف التدقيق.</a:t>
            </a:r>
          </a:p>
          <a:p>
            <a:pPr algn="just"/>
            <a:r>
              <a:rPr lang="ar-SA" sz="3000" dirty="0">
                <a:solidFill>
                  <a:srgbClr val="39471D"/>
                </a:solidFill>
                <a:cs typeface="DecoType Naskh Variants" pitchFamily="2" charset="-78"/>
              </a:rPr>
              <a:t> عند التخطيط للتدقيق،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التدقيق مراعاة ما يلي:</a:t>
            </a:r>
          </a:p>
          <a:p>
            <a:pPr algn="just"/>
            <a:r>
              <a:rPr lang="ar-SA" sz="3000" dirty="0">
                <a:solidFill>
                  <a:srgbClr val="39471D"/>
                </a:solidFill>
                <a:cs typeface="DecoType Naskh Variants" pitchFamily="2" charset="-78"/>
              </a:rPr>
              <a:t>أ) تكوين فريق المراجعة وكفاءته الشاملة؛</a:t>
            </a:r>
          </a:p>
          <a:p>
            <a:pPr algn="just"/>
            <a:r>
              <a:rPr lang="ar-SA" sz="3000" dirty="0">
                <a:solidFill>
                  <a:srgbClr val="39471D"/>
                </a:solidFill>
                <a:cs typeface="DecoType Naskh Variants" pitchFamily="2" charset="-78"/>
              </a:rPr>
              <a:t>ب) تقنيات أخذ العينات المناسبة (أنظر أ.6)؛</a:t>
            </a:r>
          </a:p>
          <a:p>
            <a:pPr algn="just"/>
            <a:r>
              <a:rPr lang="ar-SA" sz="3000" dirty="0">
                <a:solidFill>
                  <a:srgbClr val="39471D"/>
                </a:solidFill>
                <a:cs typeface="DecoType Naskh Variants" pitchFamily="2" charset="-78"/>
              </a:rPr>
              <a:t>ج) فرص تحسين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وكفاءة أنشطة المراجعة؛</a:t>
            </a:r>
          </a:p>
        </p:txBody>
      </p:sp>
    </p:spTree>
    <p:extLst>
      <p:ext uri="{BB962C8B-B14F-4D97-AF65-F5344CB8AC3E}">
        <p14:creationId xmlns:p14="http://schemas.microsoft.com/office/powerpoint/2010/main" val="10866646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002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16544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1524000" y="2730688"/>
            <a:ext cx="5075428" cy="553998"/>
          </a:xfrm>
          <a:prstGeom prst="rect">
            <a:avLst/>
          </a:prstGeom>
        </p:spPr>
        <p:txBody>
          <a:bodyPr wrap="none">
            <a:spAutoFit/>
          </a:bodyPr>
          <a:lstStyle/>
          <a:p>
            <a:pPr algn="just"/>
            <a:r>
              <a:rPr lang="ar-SA" sz="3000" dirty="0">
                <a:solidFill>
                  <a:srgbClr val="A6C36B"/>
                </a:solidFill>
                <a:cs typeface="DecoType Naskh Variants" pitchFamily="2" charset="-78"/>
              </a:rPr>
              <a:t>6.3.2.1 النهج القائم على المخاطر في التخطيط</a:t>
            </a:r>
          </a:p>
        </p:txBody>
      </p:sp>
      <p:sp>
        <p:nvSpPr>
          <p:cNvPr id="13" name="مستطيل 12"/>
          <p:cNvSpPr/>
          <p:nvPr/>
        </p:nvSpPr>
        <p:spPr>
          <a:xfrm>
            <a:off x="0" y="3616449"/>
            <a:ext cx="7931628" cy="1938992"/>
          </a:xfrm>
          <a:prstGeom prst="rect">
            <a:avLst/>
          </a:prstGeom>
        </p:spPr>
        <p:txBody>
          <a:bodyPr wrap="square">
            <a:spAutoFit/>
          </a:bodyPr>
          <a:lstStyle/>
          <a:p>
            <a:pPr algn="just"/>
            <a:r>
              <a:rPr lang="ar-SA" sz="3000" dirty="0">
                <a:solidFill>
                  <a:srgbClr val="39471D"/>
                </a:solidFill>
                <a:cs typeface="DecoType Naskh Variants" pitchFamily="2" charset="-78"/>
              </a:rPr>
              <a:t>د) المخاطر التي تواجه تحقيق أهداف المراجعة والتي تنشأ عن التخطيط غير الفعال للمراجعة.</a:t>
            </a:r>
          </a:p>
          <a:p>
            <a:pPr algn="just"/>
            <a:r>
              <a:rPr lang="ar-SA" sz="3000" dirty="0">
                <a:solidFill>
                  <a:srgbClr val="39471D"/>
                </a:solidFill>
                <a:cs typeface="DecoType Naskh Variants" pitchFamily="2" charset="-78"/>
              </a:rPr>
              <a:t>هـ) المخاطر التي تتعرض لها الجهة الخاضعة للتدقيق والتي تنشأ عن إجراء عملية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64533488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002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16544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1524000" y="2730688"/>
            <a:ext cx="5075428" cy="553998"/>
          </a:xfrm>
          <a:prstGeom prst="rect">
            <a:avLst/>
          </a:prstGeom>
        </p:spPr>
        <p:txBody>
          <a:bodyPr wrap="none">
            <a:spAutoFit/>
          </a:bodyPr>
          <a:lstStyle/>
          <a:p>
            <a:pPr algn="just"/>
            <a:r>
              <a:rPr lang="ar-SA" sz="3000" dirty="0">
                <a:solidFill>
                  <a:srgbClr val="A6C36B"/>
                </a:solidFill>
                <a:cs typeface="DecoType Naskh Variants" pitchFamily="2" charset="-78"/>
              </a:rPr>
              <a:t>6.3.2.1 النهج القائم على المخاطر في التخطيط</a:t>
            </a:r>
          </a:p>
        </p:txBody>
      </p:sp>
      <p:sp>
        <p:nvSpPr>
          <p:cNvPr id="13" name="مستطيل 12"/>
          <p:cNvSpPr/>
          <p:nvPr/>
        </p:nvSpPr>
        <p:spPr>
          <a:xfrm>
            <a:off x="0" y="3309878"/>
            <a:ext cx="7931628"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يمكن </a:t>
            </a:r>
            <a:r>
              <a:rPr lang="ar-SA" sz="3000" dirty="0">
                <a:solidFill>
                  <a:srgbClr val="39471D"/>
                </a:solidFill>
                <a:cs typeface="DecoType Naskh Variants" pitchFamily="2" charset="-78"/>
              </a:rPr>
              <a:t>أن تنجم المخاطر التي تتعرض لها الجهة الخاضعة للتدقيق عن وجود أعضاء فريق التدقيق الذي يؤثر سلبًا على ترتيبات الجهة الخاضعة للتدقيق فيما يتعلق بالصحة والسلامة والبيئة والجودة ومنتجاتها أو خدماتها أو موظفيها أو بنيتها التحتية (مثل التلوث في مرافق الغرف </a:t>
            </a:r>
            <a:r>
              <a:rPr lang="ar-SA" sz="3000" dirty="0" smtClean="0">
                <a:solidFill>
                  <a:srgbClr val="39471D"/>
                </a:solidFill>
                <a:cs typeface="DecoType Naskh Variants" pitchFamily="2" charset="-78"/>
              </a:rPr>
              <a:t>النظيفة).</a:t>
            </a:r>
          </a:p>
          <a:p>
            <a:pPr algn="just"/>
            <a:r>
              <a:rPr lang="ar-SA" sz="3000" dirty="0" smtClean="0">
                <a:solidFill>
                  <a:srgbClr val="39471D"/>
                </a:solidFill>
                <a:cs typeface="DecoType Naskh Variants" pitchFamily="2" charset="-78"/>
              </a:rPr>
              <a:t>بالنسبة </a:t>
            </a:r>
            <a:r>
              <a:rPr lang="ar-SA" sz="3000" dirty="0">
                <a:solidFill>
                  <a:srgbClr val="39471D"/>
                </a:solidFill>
                <a:cs typeface="DecoType Naskh Variants" pitchFamily="2" charset="-78"/>
              </a:rPr>
              <a:t>لعمليات التدقيق </a:t>
            </a:r>
            <a:r>
              <a:rPr lang="ar-SA" sz="3000" dirty="0" smtClean="0">
                <a:solidFill>
                  <a:srgbClr val="39471D"/>
                </a:solidFill>
                <a:cs typeface="DecoType Naskh Variants" pitchFamily="2" charset="-78"/>
              </a:rPr>
              <a:t>المجمّعة</a:t>
            </a:r>
            <a:r>
              <a:rPr lang="ar-SA" sz="3000" dirty="0">
                <a:solidFill>
                  <a:srgbClr val="39471D"/>
                </a:solidFill>
                <a:cs typeface="DecoType Naskh Variants" pitchFamily="2" charset="-78"/>
              </a:rPr>
              <a:t>، ينبغي إيلاء اهتمام خاص للتفاعلات بين العمليات التشغيلية وأي أهداف وأولويات متنافسة لأنظمة الإدارة المختلفة</a:t>
            </a:r>
            <a:r>
              <a:rPr lang="ar-SA" dirty="0"/>
              <a:t>.</a:t>
            </a:r>
          </a:p>
        </p:txBody>
      </p:sp>
    </p:spTree>
    <p:extLst>
      <p:ext uri="{BB962C8B-B14F-4D97-AF65-F5344CB8AC3E}">
        <p14:creationId xmlns:p14="http://schemas.microsoft.com/office/powerpoint/2010/main" val="145783861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002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16544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730688"/>
            <a:ext cx="3530134" cy="553998"/>
          </a:xfrm>
          <a:prstGeom prst="rect">
            <a:avLst/>
          </a:prstGeom>
        </p:spPr>
        <p:txBody>
          <a:bodyPr wrap="none">
            <a:spAutoFit/>
          </a:bodyPr>
          <a:lstStyle/>
          <a:p>
            <a:pPr algn="just"/>
            <a:r>
              <a:rPr lang="ar-SA" sz="3000" dirty="0" smtClean="0">
                <a:solidFill>
                  <a:srgbClr val="39471D"/>
                </a:solidFill>
                <a:cs typeface="DecoType Naskh Variants" pitchFamily="2" charset="-78"/>
              </a:rPr>
              <a:t>6.3.2.2 تفاصيل </a:t>
            </a:r>
            <a:r>
              <a:rPr lang="ar-SA" sz="3000" dirty="0">
                <a:solidFill>
                  <a:srgbClr val="39471D"/>
                </a:solidFill>
                <a:cs typeface="DecoType Naskh Variants" pitchFamily="2" charset="-78"/>
              </a:rPr>
              <a:t>تخطيط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p:txBody>
      </p:sp>
      <p:sp>
        <p:nvSpPr>
          <p:cNvPr id="11" name="مستطيل 10"/>
          <p:cNvSpPr/>
          <p:nvPr/>
        </p:nvSpPr>
        <p:spPr>
          <a:xfrm>
            <a:off x="0" y="3276600"/>
            <a:ext cx="7900208" cy="2400657"/>
          </a:xfrm>
          <a:prstGeom prst="rect">
            <a:avLst/>
          </a:prstGeom>
        </p:spPr>
        <p:txBody>
          <a:bodyPr wrap="square">
            <a:spAutoFit/>
          </a:bodyPr>
          <a:lstStyle/>
          <a:p>
            <a:pPr algn="just"/>
            <a:r>
              <a:rPr lang="ar-SA" sz="3000" dirty="0">
                <a:solidFill>
                  <a:srgbClr val="39471D"/>
                </a:solidFill>
                <a:cs typeface="DecoType Naskh Variants" pitchFamily="2" charset="-78"/>
              </a:rPr>
              <a:t>يمكن أن يختلف حجم ومحتوى تخطيط التدقيق، على سبيل المثال، بين عمليات التدقيق الأولية واللاحقة، وكذلك بين عمليات التدقيق الداخلي والخارجي. يجب أن يكون تخطيط التدقيق مرنًا بدرجة كافية للسماح بالتغييرات التي قد تصبح ضرورية مع تقدم أنشطة التدقيق.</a:t>
            </a:r>
          </a:p>
          <a:p>
            <a:pPr algn="just"/>
            <a:r>
              <a:rPr lang="ar-SA" sz="3000" dirty="0">
                <a:solidFill>
                  <a:srgbClr val="39471D"/>
                </a:solidFill>
                <a:cs typeface="DecoType Naskh Variants" pitchFamily="2" charset="-78"/>
              </a:rPr>
              <a:t>يجب أن يتناول تخطيط التدقيق ما يلي أو يشير إليه</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87690500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002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16544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730688"/>
            <a:ext cx="3530134" cy="553998"/>
          </a:xfrm>
          <a:prstGeom prst="rect">
            <a:avLst/>
          </a:prstGeom>
        </p:spPr>
        <p:txBody>
          <a:bodyPr wrap="none">
            <a:spAutoFit/>
          </a:bodyPr>
          <a:lstStyle/>
          <a:p>
            <a:pPr algn="just"/>
            <a:r>
              <a:rPr lang="ar-SA" sz="3000" dirty="0" smtClean="0">
                <a:solidFill>
                  <a:srgbClr val="A6C36B"/>
                </a:solidFill>
                <a:cs typeface="DecoType Naskh Variants" pitchFamily="2" charset="-78"/>
              </a:rPr>
              <a:t>6.3.2.2 تفاصيل </a:t>
            </a:r>
            <a:r>
              <a:rPr lang="ar-SA" sz="3000" dirty="0">
                <a:solidFill>
                  <a:srgbClr val="A6C36B"/>
                </a:solidFill>
                <a:cs typeface="DecoType Naskh Variants" pitchFamily="2" charset="-78"/>
              </a:rPr>
              <a:t>تخطيط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1" name="مستطيل 10"/>
          <p:cNvSpPr/>
          <p:nvPr/>
        </p:nvSpPr>
        <p:spPr>
          <a:xfrm>
            <a:off x="0" y="3276600"/>
            <a:ext cx="7900208"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أ</a:t>
            </a:r>
            <a:r>
              <a:rPr lang="ar-SA" sz="3000" dirty="0">
                <a:solidFill>
                  <a:srgbClr val="39471D"/>
                </a:solidFill>
                <a:cs typeface="DecoType Naskh Variants" pitchFamily="2" charset="-78"/>
              </a:rPr>
              <a:t>) أهداف المراجعة.</a:t>
            </a:r>
          </a:p>
          <a:p>
            <a:pPr algn="just"/>
            <a:r>
              <a:rPr lang="ar-SA" sz="3000" dirty="0">
                <a:solidFill>
                  <a:srgbClr val="39471D"/>
                </a:solidFill>
                <a:cs typeface="DecoType Naskh Variants" pitchFamily="2" charset="-78"/>
              </a:rPr>
              <a:t>ب) نطاق التدقيق، بما في ذلك تحديد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ووظائفها، وكذلك العمليات التي سيتم التدقيق عليها</a:t>
            </a:r>
            <a:r>
              <a:rPr lang="ar-SA" sz="3000" dirty="0" smtClean="0">
                <a:solidFill>
                  <a:srgbClr val="39471D"/>
                </a:solidFill>
                <a:cs typeface="DecoType Naskh Variants" pitchFamily="2" charset="-78"/>
              </a:rPr>
              <a:t>؛</a:t>
            </a:r>
          </a:p>
          <a:p>
            <a:pPr algn="just"/>
            <a:r>
              <a:rPr lang="ar-SA" sz="3000" dirty="0">
                <a:solidFill>
                  <a:srgbClr val="39471D"/>
                </a:solidFill>
                <a:cs typeface="DecoType Naskh Variants" pitchFamily="2" charset="-78"/>
              </a:rPr>
              <a:t>ج) معايير التدقيق وأي معلومات مرجعية موثقة.</a:t>
            </a:r>
          </a:p>
          <a:p>
            <a:pPr algn="just"/>
            <a:r>
              <a:rPr lang="ar-SA" sz="3000" dirty="0">
                <a:solidFill>
                  <a:srgbClr val="39471D"/>
                </a:solidFill>
                <a:cs typeface="DecoType Naskh Variants" pitchFamily="2" charset="-78"/>
              </a:rPr>
              <a:t>د) المواقع (المادية والافتراضية)، والتواريخ، والوقت المتوقع ومدة أنشطة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التي سيتم إجراؤها، بما في ذلك الاجتماعات مع إدارة الجهة الخاضعة للتدقيق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4593469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002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165444"/>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730688"/>
            <a:ext cx="3530134" cy="553998"/>
          </a:xfrm>
          <a:prstGeom prst="rect">
            <a:avLst/>
          </a:prstGeom>
        </p:spPr>
        <p:txBody>
          <a:bodyPr wrap="none">
            <a:spAutoFit/>
          </a:bodyPr>
          <a:lstStyle/>
          <a:p>
            <a:pPr algn="just"/>
            <a:r>
              <a:rPr lang="ar-SA" sz="3000" dirty="0" smtClean="0">
                <a:solidFill>
                  <a:srgbClr val="A6C36B"/>
                </a:solidFill>
                <a:cs typeface="DecoType Naskh Variants" pitchFamily="2" charset="-78"/>
              </a:rPr>
              <a:t>6.3.2.2 تفاصيل </a:t>
            </a:r>
            <a:r>
              <a:rPr lang="ar-SA" sz="3000" dirty="0">
                <a:solidFill>
                  <a:srgbClr val="A6C36B"/>
                </a:solidFill>
                <a:cs typeface="DecoType Naskh Variants" pitchFamily="2" charset="-78"/>
              </a:rPr>
              <a:t>تخطيط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2" name="مستطيل 11"/>
          <p:cNvSpPr/>
          <p:nvPr/>
        </p:nvSpPr>
        <p:spPr>
          <a:xfrm>
            <a:off x="19451" y="3465141"/>
            <a:ext cx="7861306" cy="2400657"/>
          </a:xfrm>
          <a:prstGeom prst="rect">
            <a:avLst/>
          </a:prstGeom>
        </p:spPr>
        <p:txBody>
          <a:bodyPr wrap="square">
            <a:spAutoFit/>
          </a:bodyPr>
          <a:lstStyle/>
          <a:p>
            <a:pPr algn="just"/>
            <a:r>
              <a:rPr lang="ar-SA" sz="3000" dirty="0" smtClean="0">
                <a:solidFill>
                  <a:srgbClr val="39471D"/>
                </a:solidFill>
                <a:cs typeface="DecoType Naskh Variants" pitchFamily="2" charset="-78"/>
              </a:rPr>
              <a:t>هـ</a:t>
            </a:r>
            <a:r>
              <a:rPr lang="ar-SA" sz="3000" dirty="0">
                <a:solidFill>
                  <a:srgbClr val="39471D"/>
                </a:solidFill>
                <a:cs typeface="DecoType Naskh Variants" pitchFamily="2" charset="-78"/>
              </a:rPr>
              <a:t>) حاجة فريق التدقيق إلى التعرف على مرافق وعمليات الجهة الخاضعة للتدقيق (على سبيل المثال، عن طريق إجراء جولة في الموقع (المواقع الفعلية)، أو مراجعة تكنولوجيا المعلومات والاتصالات)؛</a:t>
            </a:r>
          </a:p>
          <a:p>
            <a:pPr algn="just"/>
            <a:r>
              <a:rPr lang="ar-SA" sz="3000" dirty="0">
                <a:solidFill>
                  <a:srgbClr val="39471D"/>
                </a:solidFill>
                <a:cs typeface="DecoType Naskh Variants" pitchFamily="2" charset="-78"/>
              </a:rPr>
              <a:t>و) طرق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التي سيتم استخدامها، بما في ذلك مدى الحاجة إلى أخذ عينات المراجعة للحصول على أدلة مراجعة كافية؛</a:t>
            </a:r>
          </a:p>
        </p:txBody>
      </p:sp>
    </p:spTree>
    <p:extLst>
      <p:ext uri="{BB962C8B-B14F-4D97-AF65-F5344CB8AC3E}">
        <p14:creationId xmlns:p14="http://schemas.microsoft.com/office/powerpoint/2010/main" val="26810321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439714"/>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2004958"/>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570202"/>
            <a:ext cx="3530134" cy="553998"/>
          </a:xfrm>
          <a:prstGeom prst="rect">
            <a:avLst/>
          </a:prstGeom>
        </p:spPr>
        <p:txBody>
          <a:bodyPr wrap="none">
            <a:spAutoFit/>
          </a:bodyPr>
          <a:lstStyle/>
          <a:p>
            <a:pPr algn="just"/>
            <a:r>
              <a:rPr lang="ar-SA" sz="3000" dirty="0" smtClean="0">
                <a:solidFill>
                  <a:srgbClr val="A6C36B"/>
                </a:solidFill>
                <a:cs typeface="DecoType Naskh Variants" pitchFamily="2" charset="-78"/>
              </a:rPr>
              <a:t>6.3.2.2 تفاصيل </a:t>
            </a:r>
            <a:r>
              <a:rPr lang="ar-SA" sz="3000" dirty="0">
                <a:solidFill>
                  <a:srgbClr val="A6C36B"/>
                </a:solidFill>
                <a:cs typeface="DecoType Naskh Variants" pitchFamily="2" charset="-78"/>
              </a:rPr>
              <a:t>تخطيط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3" name="مستطيل 12"/>
          <p:cNvSpPr/>
          <p:nvPr/>
        </p:nvSpPr>
        <p:spPr>
          <a:xfrm>
            <a:off x="1" y="3276600"/>
            <a:ext cx="7931628" cy="2400657"/>
          </a:xfrm>
          <a:prstGeom prst="rect">
            <a:avLst/>
          </a:prstGeom>
        </p:spPr>
        <p:txBody>
          <a:bodyPr wrap="square">
            <a:spAutoFit/>
          </a:bodyPr>
          <a:lstStyle/>
          <a:p>
            <a:pPr algn="just"/>
            <a:r>
              <a:rPr lang="ar-SA" sz="3000" dirty="0">
                <a:solidFill>
                  <a:srgbClr val="39471D"/>
                </a:solidFill>
                <a:cs typeface="DecoType Naskh Variants" pitchFamily="2" charset="-78"/>
              </a:rPr>
              <a:t>ز) أدوار ومسؤوليات أعضاء فريق المراجعة، وكذلك المرشدين والمراقبين أو المترجمين الفوريين؛</a:t>
            </a:r>
          </a:p>
          <a:p>
            <a:pPr algn="just"/>
            <a:r>
              <a:rPr lang="ar-SA" sz="3000" dirty="0">
                <a:solidFill>
                  <a:srgbClr val="39471D"/>
                </a:solidFill>
                <a:cs typeface="DecoType Naskh Variants" pitchFamily="2" charset="-78"/>
              </a:rPr>
              <a:t>ح) تخصيص الموارد المناسبة بناءً على دراسة المخاطر والفرص المتعلقة بالأنشطة التي سيتم تدقيقها.</a:t>
            </a:r>
          </a:p>
          <a:p>
            <a:pPr algn="just"/>
            <a:r>
              <a:rPr lang="ar-SA" sz="3000" dirty="0">
                <a:solidFill>
                  <a:srgbClr val="39471D"/>
                </a:solidFill>
                <a:cs typeface="DecoType Naskh Variants" pitchFamily="2" charset="-78"/>
              </a:rPr>
              <a:t>ينبغي أن يأخذ تخطيط التدقيق في الاعتبار، حسب الاقتضاء:</a:t>
            </a:r>
          </a:p>
        </p:txBody>
      </p:sp>
    </p:spTree>
    <p:extLst>
      <p:ext uri="{BB962C8B-B14F-4D97-AF65-F5344CB8AC3E}">
        <p14:creationId xmlns:p14="http://schemas.microsoft.com/office/powerpoint/2010/main" val="223783024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286000"/>
            <a:ext cx="3530134" cy="553998"/>
          </a:xfrm>
          <a:prstGeom prst="rect">
            <a:avLst/>
          </a:prstGeom>
        </p:spPr>
        <p:txBody>
          <a:bodyPr wrap="none">
            <a:spAutoFit/>
          </a:bodyPr>
          <a:lstStyle/>
          <a:p>
            <a:pPr algn="just"/>
            <a:r>
              <a:rPr lang="ar-SA" sz="3000" dirty="0" smtClean="0">
                <a:solidFill>
                  <a:srgbClr val="A6C36B"/>
                </a:solidFill>
                <a:cs typeface="DecoType Naskh Variants" pitchFamily="2" charset="-78"/>
              </a:rPr>
              <a:t>6.3.2.2 تفاصيل </a:t>
            </a:r>
            <a:r>
              <a:rPr lang="ar-SA" sz="3000" dirty="0">
                <a:solidFill>
                  <a:srgbClr val="A6C36B"/>
                </a:solidFill>
                <a:cs typeface="DecoType Naskh Variants" pitchFamily="2" charset="-78"/>
              </a:rPr>
              <a:t>تخطيط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4" name="مستطيل 13"/>
          <p:cNvSpPr/>
          <p:nvPr/>
        </p:nvSpPr>
        <p:spPr>
          <a:xfrm>
            <a:off x="0" y="3233363"/>
            <a:ext cx="7900208" cy="1938992"/>
          </a:xfrm>
          <a:prstGeom prst="rect">
            <a:avLst/>
          </a:prstGeom>
        </p:spPr>
        <p:txBody>
          <a:bodyPr wrap="square">
            <a:spAutoFit/>
          </a:bodyPr>
          <a:lstStyle/>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تحديد </a:t>
            </a:r>
            <a:r>
              <a:rPr lang="ar-SA" sz="3000" dirty="0">
                <a:solidFill>
                  <a:srgbClr val="39471D"/>
                </a:solidFill>
                <a:cs typeface="DecoType Naskh Variants" pitchFamily="2" charset="-78"/>
              </a:rPr>
              <a:t>ممثل (ممثلي) الجهة الخاضعة للتدقيق للمراجعة</a:t>
            </a:r>
            <a:r>
              <a:rPr lang="ar-SA" sz="3000" dirty="0" smtClean="0">
                <a:solidFill>
                  <a:srgbClr val="39471D"/>
                </a:solidFill>
                <a:cs typeface="DecoType Naskh Variants" pitchFamily="2" charset="-78"/>
              </a:rPr>
              <a:t>؛</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لغة العمل وإعداد التقارير الخاصة بعملية المراجعة حيث تختلف عن لغة المراجع أو الجهة الخاضعة للتدقيق أو كليهما؛</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موضوعات </a:t>
            </a:r>
            <a:r>
              <a:rPr lang="ar-SA" sz="3000" dirty="0">
                <a:solidFill>
                  <a:srgbClr val="39471D"/>
                </a:solidFill>
                <a:cs typeface="DecoType Naskh Variants" pitchFamily="2" charset="-78"/>
              </a:rPr>
              <a:t>تقرير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46423840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286000"/>
            <a:ext cx="3530134" cy="553998"/>
          </a:xfrm>
          <a:prstGeom prst="rect">
            <a:avLst/>
          </a:prstGeom>
        </p:spPr>
        <p:txBody>
          <a:bodyPr wrap="none">
            <a:spAutoFit/>
          </a:bodyPr>
          <a:lstStyle/>
          <a:p>
            <a:pPr algn="just"/>
            <a:r>
              <a:rPr lang="ar-SA" sz="3000" dirty="0" smtClean="0">
                <a:solidFill>
                  <a:srgbClr val="A6C36B"/>
                </a:solidFill>
                <a:cs typeface="DecoType Naskh Variants" pitchFamily="2" charset="-78"/>
              </a:rPr>
              <a:t>6.3.2.2 تفاصيل </a:t>
            </a:r>
            <a:r>
              <a:rPr lang="ar-SA" sz="3000" dirty="0">
                <a:solidFill>
                  <a:srgbClr val="A6C36B"/>
                </a:solidFill>
                <a:cs typeface="DecoType Naskh Variants" pitchFamily="2" charset="-78"/>
              </a:rPr>
              <a:t>تخطيط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4" name="مستطيل 13"/>
          <p:cNvSpPr/>
          <p:nvPr/>
        </p:nvSpPr>
        <p:spPr>
          <a:xfrm>
            <a:off x="-13855" y="3089470"/>
            <a:ext cx="7900208" cy="2400657"/>
          </a:xfrm>
          <a:prstGeom prst="rect">
            <a:avLst/>
          </a:prstGeom>
        </p:spPr>
        <p:txBody>
          <a:bodyPr wrap="square">
            <a:spAutoFit/>
          </a:bodyPr>
          <a:lstStyle/>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الترتيبات </a:t>
            </a:r>
            <a:r>
              <a:rPr lang="ar-SA" sz="3000" dirty="0">
                <a:solidFill>
                  <a:srgbClr val="39471D"/>
                </a:solidFill>
                <a:cs typeface="DecoType Naskh Variants" pitchFamily="2" charset="-78"/>
              </a:rPr>
              <a:t>اللوجستية والاتصالات، بما في ذلك الترتيبات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للمواقع التي سيتم تدقيقها؛</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أي </a:t>
            </a:r>
            <a:r>
              <a:rPr lang="ar-SA" sz="3000" dirty="0">
                <a:solidFill>
                  <a:srgbClr val="39471D"/>
                </a:solidFill>
                <a:cs typeface="DecoType Naskh Variants" pitchFamily="2" charset="-78"/>
              </a:rPr>
              <a:t>إجراءات </a:t>
            </a:r>
            <a:r>
              <a:rPr lang="ar-SA" sz="3000" dirty="0" smtClean="0">
                <a:solidFill>
                  <a:srgbClr val="39471D"/>
                </a:solidFill>
                <a:cs typeface="DecoType Naskh Variants" pitchFamily="2" charset="-78"/>
              </a:rPr>
              <a:t>محدّدة </a:t>
            </a:r>
            <a:r>
              <a:rPr lang="ar-SA" sz="3000" dirty="0">
                <a:solidFill>
                  <a:srgbClr val="39471D"/>
                </a:solidFill>
                <a:cs typeface="DecoType Naskh Variants" pitchFamily="2" charset="-78"/>
              </a:rPr>
              <a:t>يتعين اتخاذها لمعالجة المخاطر التي تواجه تحقيق أهداف التدقيق والفرص الناشئة؛</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المسائل </a:t>
            </a:r>
            <a:r>
              <a:rPr lang="ar-SA" sz="3000" dirty="0">
                <a:solidFill>
                  <a:srgbClr val="39471D"/>
                </a:solidFill>
                <a:cs typeface="DecoType Naskh Variants" pitchFamily="2" charset="-78"/>
              </a:rPr>
              <a:t>المتعلقة بالسرية وأمن المعلومات؛</a:t>
            </a:r>
          </a:p>
        </p:txBody>
      </p:sp>
    </p:spTree>
    <p:extLst>
      <p:ext uri="{BB962C8B-B14F-4D97-AF65-F5344CB8AC3E}">
        <p14:creationId xmlns:p14="http://schemas.microsoft.com/office/powerpoint/2010/main" val="415650870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6.3.2 تخطيط التدقيق</a:t>
            </a:r>
            <a:endParaRPr lang="ar-SA" sz="3000" dirty="0">
              <a:solidFill>
                <a:srgbClr val="A6C36B"/>
              </a:solidFill>
              <a:cs typeface="DecoType Naskh Variants" pitchFamily="2" charset="-78"/>
            </a:endParaRPr>
          </a:p>
        </p:txBody>
      </p:sp>
      <p:sp>
        <p:nvSpPr>
          <p:cNvPr id="4" name="مستطيل 3"/>
          <p:cNvSpPr/>
          <p:nvPr/>
        </p:nvSpPr>
        <p:spPr>
          <a:xfrm>
            <a:off x="2296646" y="2286000"/>
            <a:ext cx="3530134" cy="553998"/>
          </a:xfrm>
          <a:prstGeom prst="rect">
            <a:avLst/>
          </a:prstGeom>
        </p:spPr>
        <p:txBody>
          <a:bodyPr wrap="none">
            <a:spAutoFit/>
          </a:bodyPr>
          <a:lstStyle/>
          <a:p>
            <a:pPr algn="just"/>
            <a:r>
              <a:rPr lang="ar-SA" sz="3000" dirty="0" smtClean="0">
                <a:solidFill>
                  <a:srgbClr val="A6C36B"/>
                </a:solidFill>
                <a:cs typeface="DecoType Naskh Variants" pitchFamily="2" charset="-78"/>
              </a:rPr>
              <a:t>6.3.2.2 تفاصيل </a:t>
            </a:r>
            <a:r>
              <a:rPr lang="ar-SA" sz="3000" dirty="0">
                <a:solidFill>
                  <a:srgbClr val="A6C36B"/>
                </a:solidFill>
                <a:cs typeface="DecoType Naskh Variants" pitchFamily="2" charset="-78"/>
              </a:rPr>
              <a:t>تخطيط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1" name="مستطيل 10"/>
          <p:cNvSpPr/>
          <p:nvPr/>
        </p:nvSpPr>
        <p:spPr>
          <a:xfrm>
            <a:off x="1" y="3048000"/>
            <a:ext cx="7900207" cy="3323987"/>
          </a:xfrm>
          <a:prstGeom prst="rect">
            <a:avLst/>
          </a:prstGeom>
        </p:spPr>
        <p:txBody>
          <a:bodyPr wrap="square">
            <a:spAutoFit/>
          </a:bodyPr>
          <a:lstStyle/>
          <a:p>
            <a:pPr marL="285750" indent="-285750" algn="just">
              <a:buFont typeface="Arial" panose="020B0604020202020204" pitchFamily="34" charset="0"/>
              <a:buChar char="•"/>
            </a:pPr>
            <a:r>
              <a:rPr lang="ar-SA" sz="3000" dirty="0">
                <a:solidFill>
                  <a:srgbClr val="39471D"/>
                </a:solidFill>
                <a:cs typeface="DecoType Naskh Variants" pitchFamily="2" charset="-78"/>
              </a:rPr>
              <a:t>أي إجراءات متابعة من تدقيق سابق أو من مصدر (مصادر) أخرى، على سبيل المثال. الدروس المستفادة، ومراجعات المشاريع؛</a:t>
            </a:r>
          </a:p>
          <a:p>
            <a:pPr marL="285750" indent="-285750" algn="just">
              <a:buFont typeface="Arial" panose="020B0604020202020204" pitchFamily="34" charset="0"/>
              <a:buChar char="•"/>
            </a:pPr>
            <a:r>
              <a:rPr lang="ar-SA" sz="3000" dirty="0">
                <a:solidFill>
                  <a:srgbClr val="39471D"/>
                </a:solidFill>
                <a:cs typeface="DecoType Naskh Variants" pitchFamily="2" charset="-78"/>
              </a:rPr>
              <a:t>أي أنشطة متابعة </a:t>
            </a:r>
            <a:r>
              <a:rPr lang="ar-SA" sz="3000" dirty="0" smtClean="0">
                <a:solidFill>
                  <a:srgbClr val="39471D"/>
                </a:solidFill>
                <a:cs typeface="DecoType Naskh Variants" pitchFamily="2" charset="-78"/>
              </a:rPr>
              <a:t>للتدقيق </a:t>
            </a:r>
            <a:r>
              <a:rPr lang="ar-SA" sz="3000" dirty="0">
                <a:solidFill>
                  <a:srgbClr val="39471D"/>
                </a:solidFill>
                <a:cs typeface="DecoType Naskh Variants" pitchFamily="2" charset="-78"/>
              </a:rPr>
              <a:t>المخطط لها؛</a:t>
            </a:r>
          </a:p>
          <a:p>
            <a:pPr marL="285750" indent="-285750" algn="just">
              <a:buFont typeface="Arial" panose="020B0604020202020204" pitchFamily="34" charset="0"/>
              <a:buChar char="•"/>
            </a:pPr>
            <a:r>
              <a:rPr lang="ar-SA" sz="3000" dirty="0">
                <a:solidFill>
                  <a:srgbClr val="39471D"/>
                </a:solidFill>
                <a:cs typeface="DecoType Naskh Variants" pitchFamily="2" charset="-78"/>
              </a:rPr>
              <a:t>التنسيق مع أنشطة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الأخرى، في حالة </a:t>
            </a:r>
            <a:r>
              <a:rPr lang="ar-SA" sz="3000" dirty="0" smtClean="0">
                <a:solidFill>
                  <a:srgbClr val="39471D"/>
                </a:solidFill>
                <a:cs typeface="DecoType Naskh Variants" pitchFamily="2" charset="-78"/>
              </a:rPr>
              <a:t>التدقيق المشترك.</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ينبغي تقديم خطط التدقيق إلى الجهة الخاضعة للتدقيق.</a:t>
            </a:r>
          </a:p>
          <a:p>
            <a:pPr algn="just"/>
            <a:r>
              <a:rPr lang="ar-SA" sz="3000" dirty="0">
                <a:solidFill>
                  <a:srgbClr val="39471D"/>
                </a:solidFill>
                <a:cs typeface="DecoType Naskh Variants" pitchFamily="2" charset="-78"/>
              </a:rPr>
              <a:t> وينبغي حل أي مشاكل تتعلق بخطط التدقيق بين قائد فريق التدقيق والجهة الخاضعة للتدقيق، وإذا لزم الأمر، الفرد (الأفراد) الذي يدير برنامج التدقيق.</a:t>
            </a:r>
          </a:p>
        </p:txBody>
      </p:sp>
    </p:spTree>
    <p:extLst>
      <p:ext uri="{BB962C8B-B14F-4D97-AF65-F5344CB8AC3E}">
        <p14:creationId xmlns:p14="http://schemas.microsoft.com/office/powerpoint/2010/main" val="25675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p:cNvSpPr txBox="1"/>
          <p:nvPr/>
        </p:nvSpPr>
        <p:spPr>
          <a:xfrm>
            <a:off x="0" y="2286000"/>
            <a:ext cx="7900208" cy="1323439"/>
          </a:xfrm>
          <a:prstGeom prst="rect">
            <a:avLst/>
          </a:prstGeom>
          <a:noFill/>
        </p:spPr>
        <p:txBody>
          <a:bodyPr wrap="square" rtlCol="1">
            <a:spAutoFit/>
          </a:bodyPr>
          <a:lstStyle/>
          <a:p>
            <a:pPr algn="ctr"/>
            <a:r>
              <a:rPr lang="ar-SA" sz="8000" dirty="0" smtClean="0">
                <a:solidFill>
                  <a:srgbClr val="39471D"/>
                </a:solidFill>
                <a:cs typeface="DecoType Naskh Variants" pitchFamily="2" charset="-78"/>
              </a:rPr>
              <a:t>لنظم إدارة الجودة</a:t>
            </a:r>
          </a:p>
        </p:txBody>
      </p:sp>
      <p:sp>
        <p:nvSpPr>
          <p:cNvPr id="11" name="مربع نص 10"/>
          <p:cNvSpPr txBox="1"/>
          <p:nvPr/>
        </p:nvSpPr>
        <p:spPr>
          <a:xfrm>
            <a:off x="0" y="533400"/>
            <a:ext cx="7900208" cy="1323439"/>
          </a:xfrm>
          <a:prstGeom prst="rect">
            <a:avLst/>
          </a:prstGeom>
          <a:noFill/>
        </p:spPr>
        <p:txBody>
          <a:bodyPr wrap="square" rtlCol="1">
            <a:spAutoFit/>
          </a:bodyPr>
          <a:lstStyle/>
          <a:p>
            <a:pPr algn="ctr"/>
            <a:r>
              <a:rPr lang="ar-SA" sz="8000" dirty="0" smtClean="0">
                <a:solidFill>
                  <a:srgbClr val="39471D"/>
                </a:solidFill>
                <a:cs typeface="DecoType Naskh Variants" pitchFamily="2" charset="-78"/>
              </a:rPr>
              <a:t>تأهيل مدقق معتمد</a:t>
            </a:r>
          </a:p>
        </p:txBody>
      </p:sp>
      <p:sp>
        <p:nvSpPr>
          <p:cNvPr id="7" name="مربع نص 6"/>
          <p:cNvSpPr txBox="1"/>
          <p:nvPr/>
        </p:nvSpPr>
        <p:spPr>
          <a:xfrm>
            <a:off x="0" y="4572000"/>
            <a:ext cx="7900208" cy="1938992"/>
          </a:xfrm>
          <a:prstGeom prst="rect">
            <a:avLst/>
          </a:prstGeom>
          <a:noFill/>
        </p:spPr>
        <p:txBody>
          <a:bodyPr wrap="square" rtlCol="1">
            <a:spAutoFit/>
          </a:bodyPr>
          <a:lstStyle/>
          <a:p>
            <a:pPr algn="ctr"/>
            <a:r>
              <a:rPr lang="ar-SA" sz="6000" dirty="0" smtClean="0">
                <a:solidFill>
                  <a:srgbClr val="39471D"/>
                </a:solidFill>
                <a:cs typeface="DecoType Naskh Variants" pitchFamily="2" charset="-78"/>
              </a:rPr>
              <a:t>وفق إرشادات المواصفة القياسية الدولية</a:t>
            </a:r>
          </a:p>
          <a:p>
            <a:pPr algn="ctr"/>
            <a:r>
              <a:rPr lang="ar-SA" sz="6000" dirty="0" smtClean="0">
                <a:solidFill>
                  <a:srgbClr val="39471D"/>
                </a:solidFill>
                <a:cs typeface="DecoType Naskh Variants" pitchFamily="2" charset="-78"/>
              </a:rPr>
              <a:t>(</a:t>
            </a:r>
            <a:r>
              <a:rPr lang="en-US" sz="6000" dirty="0" smtClean="0">
                <a:solidFill>
                  <a:srgbClr val="39471D"/>
                </a:solidFill>
                <a:cs typeface="DecoType Naskh Variants" pitchFamily="2" charset="-78"/>
              </a:rPr>
              <a:t>ISO 19011 : 2018</a:t>
            </a:r>
            <a:r>
              <a:rPr lang="ar-SA" sz="6000" dirty="0" smtClean="0">
                <a:solidFill>
                  <a:srgbClr val="39471D"/>
                </a:solidFill>
                <a:cs typeface="DecoType Naskh Variants" pitchFamily="2" charset="-78"/>
              </a:rPr>
              <a:t>) </a:t>
            </a:r>
          </a:p>
        </p:txBody>
      </p:sp>
      <p:sp>
        <p:nvSpPr>
          <p:cNvPr id="8" name="مستطيل 7"/>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rot="16200000">
            <a:off x="6796428" y="4839820"/>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7" name="مستطيل 6"/>
          <p:cNvSpPr/>
          <p:nvPr/>
        </p:nvSpPr>
        <p:spPr>
          <a:xfrm>
            <a:off x="7078" y="1752600"/>
            <a:ext cx="7893130" cy="4031873"/>
          </a:xfrm>
          <a:prstGeom prst="rect">
            <a:avLst/>
          </a:prstGeom>
        </p:spPr>
        <p:txBody>
          <a:bodyPr wrap="square">
            <a:spAutoFit/>
          </a:bodyPr>
          <a:lstStyle/>
          <a:p>
            <a:pPr algn="just"/>
            <a:r>
              <a:rPr lang="ar-SA" sz="3200" dirty="0">
                <a:solidFill>
                  <a:srgbClr val="43661C"/>
                </a:solidFill>
                <a:cs typeface="DecoType Naskh Variants" pitchFamily="2" charset="-78"/>
              </a:rPr>
              <a:t>الاختلافات الرئيسية مقارنة بالإصدار الثاني هي كما يلي:</a:t>
            </a:r>
          </a:p>
          <a:p>
            <a:pPr algn="just"/>
            <a:r>
              <a:rPr lang="ar-SA" sz="3200" dirty="0">
                <a:solidFill>
                  <a:srgbClr val="43661C"/>
                </a:solidFill>
                <a:cs typeface="DecoType Naskh Variants" pitchFamily="2" charset="-78"/>
              </a:rPr>
              <a:t>— إضافة النهج المبني على المخاطر إلى مبادئ التدقيق.</a:t>
            </a:r>
          </a:p>
          <a:p>
            <a:pPr algn="just"/>
            <a:r>
              <a:rPr lang="ar-SA" sz="3200" dirty="0">
                <a:solidFill>
                  <a:srgbClr val="43661C"/>
                </a:solidFill>
                <a:cs typeface="DecoType Naskh Variants" pitchFamily="2" charset="-78"/>
              </a:rPr>
              <a:t>— توسيع نطاق التوجيهات المتعلقة بإدارة برنامج التدقيق، بما في ذلك مخاطر برنامج التدقيق؛</a:t>
            </a:r>
          </a:p>
          <a:p>
            <a:pPr algn="just"/>
            <a:r>
              <a:rPr lang="ar-SA" sz="3200" dirty="0">
                <a:solidFill>
                  <a:srgbClr val="43661C"/>
                </a:solidFill>
                <a:cs typeface="DecoType Naskh Variants" pitchFamily="2" charset="-78"/>
              </a:rPr>
              <a:t>— توسيع نطاق التوجيهات الخاصة بإجراء المراجعة، وخاصة القسم الخاص بتخطيط المراجعة؛</a:t>
            </a:r>
          </a:p>
          <a:p>
            <a:pPr algn="just"/>
            <a:r>
              <a:rPr lang="ar-SA" sz="3200" dirty="0">
                <a:solidFill>
                  <a:srgbClr val="43661C"/>
                </a:solidFill>
                <a:cs typeface="DecoType Naskh Variants" pitchFamily="2" charset="-78"/>
              </a:rPr>
              <a:t>— التوسع في متطلبات الكفاءة العامة للمراجعين؛</a:t>
            </a:r>
          </a:p>
          <a:p>
            <a:pPr algn="just"/>
            <a:r>
              <a:rPr lang="ar-SA" sz="3200" dirty="0">
                <a:solidFill>
                  <a:srgbClr val="43661C"/>
                </a:solidFill>
                <a:cs typeface="DecoType Naskh Variants" pitchFamily="2" charset="-78"/>
              </a:rPr>
              <a:t>- تعديل المصطلحات لتعكس العملية وليس الشيء ("الشيء")؛</a:t>
            </a:r>
          </a:p>
        </p:txBody>
      </p:sp>
    </p:spTree>
    <p:extLst>
      <p:ext uri="{BB962C8B-B14F-4D97-AF65-F5344CB8AC3E}">
        <p14:creationId xmlns:p14="http://schemas.microsoft.com/office/powerpoint/2010/main" val="223629902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3" name="مستطيل 2"/>
          <p:cNvSpPr/>
          <p:nvPr/>
        </p:nvSpPr>
        <p:spPr>
          <a:xfrm>
            <a:off x="2590800" y="1828800"/>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6.3.3 إسناد </a:t>
            </a:r>
            <a:r>
              <a:rPr lang="ar-SA" sz="3000" dirty="0">
                <a:solidFill>
                  <a:srgbClr val="39471D"/>
                </a:solidFill>
                <a:cs typeface="DecoType Naskh Variants" pitchFamily="2" charset="-78"/>
              </a:rPr>
              <a:t>العمل إلى فريق التدقيق</a:t>
            </a:r>
          </a:p>
        </p:txBody>
      </p:sp>
      <p:sp>
        <p:nvSpPr>
          <p:cNvPr id="12" name="مستطيل 11"/>
          <p:cNvSpPr/>
          <p:nvPr/>
        </p:nvSpPr>
        <p:spPr>
          <a:xfrm>
            <a:off x="33953" y="2825960"/>
            <a:ext cx="7897675" cy="3170099"/>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التدقيق، بالتشاور مع فريق التدقيق، أن يسند لكل عضو في الفريق مسؤولية تدقيق عمليات أو أنشطة أو وظائف أو مواقع محددة، وسلطة اتخاذ القرار، حسب الاقتضاء</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تأخذ مثل هذه المهام في الاعتبار حياد وموضوعية وكفاءة المراجعين والاستخدام الفعال للموارد، بالإضافة إلى الأدوار والمسؤوليات المختلفة للمراجعين والمراجعين تحت التدريب والخبراء الفنيين</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32248170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2" name="مستطيل 11"/>
          <p:cNvSpPr/>
          <p:nvPr/>
        </p:nvSpPr>
        <p:spPr>
          <a:xfrm>
            <a:off x="33953" y="2825960"/>
            <a:ext cx="7897675"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عقد اجتماعات فريق المراجعة، حسب الاقتضاء، من قبل قائد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من أجل تخصيص مهام العمل وتحديد التغييرات المحتملة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يمكن إجراء تغييرات على مهام العمل مع </a:t>
            </a:r>
            <a:r>
              <a:rPr lang="ar-SA" sz="3000" dirty="0" smtClean="0">
                <a:solidFill>
                  <a:srgbClr val="39471D"/>
                </a:solidFill>
                <a:cs typeface="DecoType Naskh Variants" pitchFamily="2" charset="-78"/>
              </a:rPr>
              <a:t>تقدّم </a:t>
            </a:r>
            <a:r>
              <a:rPr lang="ar-SA" sz="3000" dirty="0">
                <a:solidFill>
                  <a:srgbClr val="39471D"/>
                </a:solidFill>
                <a:cs typeface="DecoType Naskh Variants" pitchFamily="2" charset="-78"/>
              </a:rPr>
              <a:t>عملية التدقيق لضمان تحقيق أهداف التدقيق.</a:t>
            </a:r>
          </a:p>
        </p:txBody>
      </p:sp>
      <p:sp>
        <p:nvSpPr>
          <p:cNvPr id="13" name="مستطيل 12"/>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6.3.3 إسناد </a:t>
            </a:r>
            <a:r>
              <a:rPr lang="ar-SA" sz="3000" dirty="0">
                <a:solidFill>
                  <a:srgbClr val="A6C36B"/>
                </a:solidFill>
                <a:cs typeface="DecoType Naskh Variants" pitchFamily="2" charset="-78"/>
              </a:rPr>
              <a:t>العمل إلى فريق التدقيق</a:t>
            </a:r>
          </a:p>
        </p:txBody>
      </p:sp>
    </p:spTree>
    <p:extLst>
      <p:ext uri="{BB962C8B-B14F-4D97-AF65-F5344CB8AC3E}">
        <p14:creationId xmlns:p14="http://schemas.microsoft.com/office/powerpoint/2010/main" val="84447066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1" name="مستطيل 10"/>
          <p:cNvSpPr/>
          <p:nvPr/>
        </p:nvSpPr>
        <p:spPr>
          <a:xfrm>
            <a:off x="1" y="2839283"/>
            <a:ext cx="7931627" cy="3170099"/>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التدقيق، بالتشاور مع فريق التدقيق، أن يسند لكل عضو في الفريق مسؤولية تدقيق عمليات أو أنشطة أو وظائف أو مواقع </a:t>
            </a:r>
            <a:r>
              <a:rPr lang="ar-SA" sz="3000" dirty="0" smtClean="0">
                <a:solidFill>
                  <a:srgbClr val="39471D"/>
                </a:solidFill>
                <a:cs typeface="DecoType Naskh Variants" pitchFamily="2" charset="-78"/>
              </a:rPr>
              <a:t>محدّدة</a:t>
            </a:r>
            <a:r>
              <a:rPr lang="ar-SA" sz="3000" dirty="0">
                <a:solidFill>
                  <a:srgbClr val="39471D"/>
                </a:solidFill>
                <a:cs typeface="DecoType Naskh Variants" pitchFamily="2" charset="-78"/>
              </a:rPr>
              <a:t>، وسلطة اتخاذ القرار، حسب الاقتضاء</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تأخذ مثل هذه المهام في الاعتبار حياد وموضوعية وكفاءة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والاستخدام </a:t>
            </a:r>
            <a:r>
              <a:rPr lang="ar-SA" sz="3000" dirty="0" smtClean="0">
                <a:solidFill>
                  <a:srgbClr val="39471D"/>
                </a:solidFill>
                <a:cs typeface="DecoType Naskh Variants" pitchFamily="2" charset="-78"/>
              </a:rPr>
              <a:t>الفعّال </a:t>
            </a:r>
            <a:r>
              <a:rPr lang="ar-SA" sz="3000" dirty="0">
                <a:solidFill>
                  <a:srgbClr val="39471D"/>
                </a:solidFill>
                <a:cs typeface="DecoType Naskh Variants" pitchFamily="2" charset="-78"/>
              </a:rPr>
              <a:t>للموارد، بالإضافة إلى الأدوار والمسؤوليات المختلفة </a:t>
            </a:r>
            <a:r>
              <a:rPr lang="ar-SA" sz="3000" dirty="0" smtClean="0">
                <a:solidFill>
                  <a:srgbClr val="39471D"/>
                </a:solidFill>
                <a:cs typeface="DecoType Naskh Variants" pitchFamily="2" charset="-78"/>
              </a:rPr>
              <a:t>للمدقّقين والمدقّقين تحت </a:t>
            </a:r>
            <a:r>
              <a:rPr lang="ar-SA" sz="3000" dirty="0">
                <a:solidFill>
                  <a:srgbClr val="39471D"/>
                </a:solidFill>
                <a:cs typeface="DecoType Naskh Variants" pitchFamily="2" charset="-78"/>
              </a:rPr>
              <a:t>التدريب والخبراء الفنيين</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
        <p:nvSpPr>
          <p:cNvPr id="14" name="مستطيل 13"/>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6.3.3 إسناد </a:t>
            </a:r>
            <a:r>
              <a:rPr lang="ar-SA" sz="3000" dirty="0">
                <a:solidFill>
                  <a:srgbClr val="A6C36B"/>
                </a:solidFill>
                <a:cs typeface="DecoType Naskh Variants" pitchFamily="2" charset="-78"/>
              </a:rPr>
              <a:t>العمل إلى فريق التدقيق</a:t>
            </a:r>
          </a:p>
        </p:txBody>
      </p:sp>
    </p:spTree>
    <p:extLst>
      <p:ext uri="{BB962C8B-B14F-4D97-AF65-F5344CB8AC3E}">
        <p14:creationId xmlns:p14="http://schemas.microsoft.com/office/powerpoint/2010/main" val="360254376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1" name="مستطيل 10"/>
          <p:cNvSpPr/>
          <p:nvPr/>
        </p:nvSpPr>
        <p:spPr>
          <a:xfrm>
            <a:off x="33953" y="2839283"/>
            <a:ext cx="7897675"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عقد اجتماعات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حسب الاقتضاء، من قبل قائد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من أجل تخصيص مهام العمل وتحديد التغييرات المحتملة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يمكن إجراء تغييرات على مهام العمل مع </a:t>
            </a:r>
            <a:r>
              <a:rPr lang="ar-SA" sz="3000" dirty="0" smtClean="0">
                <a:solidFill>
                  <a:srgbClr val="39471D"/>
                </a:solidFill>
                <a:cs typeface="DecoType Naskh Variants" pitchFamily="2" charset="-78"/>
              </a:rPr>
              <a:t>تقدّم </a:t>
            </a:r>
            <a:r>
              <a:rPr lang="ar-SA" sz="3000" dirty="0">
                <a:solidFill>
                  <a:srgbClr val="39471D"/>
                </a:solidFill>
                <a:cs typeface="DecoType Naskh Variants" pitchFamily="2" charset="-78"/>
              </a:rPr>
              <a:t>عملية التدقيق لضمان تحقيق أهداف التدقيق.</a:t>
            </a:r>
          </a:p>
        </p:txBody>
      </p:sp>
      <p:sp>
        <p:nvSpPr>
          <p:cNvPr id="14" name="مستطيل 13"/>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6.3.3 إسناد </a:t>
            </a:r>
            <a:r>
              <a:rPr lang="ar-SA" sz="3000" dirty="0">
                <a:solidFill>
                  <a:srgbClr val="A6C36B"/>
                </a:solidFill>
                <a:cs typeface="DecoType Naskh Variants" pitchFamily="2" charset="-78"/>
              </a:rPr>
              <a:t>العمل إلى فريق التدقيق</a:t>
            </a:r>
          </a:p>
        </p:txBody>
      </p:sp>
    </p:spTree>
    <p:extLst>
      <p:ext uri="{BB962C8B-B14F-4D97-AF65-F5344CB8AC3E}">
        <p14:creationId xmlns:p14="http://schemas.microsoft.com/office/powerpoint/2010/main" val="406831255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4" name="مستطيل 13"/>
          <p:cNvSpPr/>
          <p:nvPr/>
        </p:nvSpPr>
        <p:spPr>
          <a:xfrm>
            <a:off x="2590800" y="1828800"/>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6.3.4 إعداد </a:t>
            </a:r>
            <a:r>
              <a:rPr lang="ar-SA" sz="3000" dirty="0">
                <a:solidFill>
                  <a:srgbClr val="39471D"/>
                </a:solidFill>
                <a:cs typeface="DecoType Naskh Variants" pitchFamily="2" charset="-78"/>
              </a:rPr>
              <a:t>المعلومات الموثقة للتدقيق </a:t>
            </a:r>
          </a:p>
        </p:txBody>
      </p:sp>
      <p:sp>
        <p:nvSpPr>
          <p:cNvPr id="12" name="مستطيل 11"/>
          <p:cNvSpPr/>
          <p:nvPr/>
        </p:nvSpPr>
        <p:spPr>
          <a:xfrm>
            <a:off x="0" y="2438400"/>
            <a:ext cx="7900207" cy="3939540"/>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أعضاء فريق التدقيق جمع ومراجعة المعلومات ذات الصلة بمهام التدقيق الخاصة بهم وإعداد المعلومات الموثقة للتدقيق باستخدام أي وسائط مناسبة. يمكن أن تتضمن المعلومات الموثقة للتدقيق، على سبيل المثال لا الحصر، ما يلي:</a:t>
            </a:r>
          </a:p>
          <a:p>
            <a:pPr algn="just"/>
            <a:r>
              <a:rPr lang="ar-SA" sz="3000" dirty="0">
                <a:solidFill>
                  <a:srgbClr val="39471D"/>
                </a:solidFill>
                <a:cs typeface="DecoType Naskh Variants" pitchFamily="2" charset="-78"/>
              </a:rPr>
              <a:t>أ) قوائم المراجعة المادية أو الرقمية؛</a:t>
            </a:r>
          </a:p>
          <a:p>
            <a:pPr algn="just"/>
            <a:r>
              <a:rPr lang="ar-SA" sz="3000" dirty="0">
                <a:solidFill>
                  <a:srgbClr val="39471D"/>
                </a:solidFill>
                <a:cs typeface="DecoType Naskh Variants" pitchFamily="2" charset="-78"/>
              </a:rPr>
              <a:t>ب) تفاصيل عينات التدقيق؛</a:t>
            </a:r>
          </a:p>
          <a:p>
            <a:pPr algn="just"/>
            <a:r>
              <a:rPr lang="ar-SA" sz="3000" dirty="0">
                <a:solidFill>
                  <a:srgbClr val="39471D"/>
                </a:solidFill>
                <a:cs typeface="DecoType Naskh Variants" pitchFamily="2" charset="-78"/>
              </a:rPr>
              <a:t>ج) المعلومات السمعية والبصرية.</a:t>
            </a:r>
          </a:p>
          <a:p>
            <a:pPr algn="just"/>
            <a:r>
              <a:rPr lang="ar-SA" sz="3000" dirty="0">
                <a:solidFill>
                  <a:srgbClr val="39471D"/>
                </a:solidFill>
                <a:cs typeface="DecoType Naskh Variants" pitchFamily="2" charset="-78"/>
              </a:rPr>
              <a:t>ولا ينبغي أن يؤدي استخدام هذه الوسائط إلى تقييد نطاق أنشطة التدقيق، والتي يمكن أن تتغير نتيجة للمعلومات التي تم جمعها أثناء التدقيق.</a:t>
            </a:r>
          </a:p>
        </p:txBody>
      </p:sp>
    </p:spTree>
    <p:extLst>
      <p:ext uri="{BB962C8B-B14F-4D97-AF65-F5344CB8AC3E}">
        <p14:creationId xmlns:p14="http://schemas.microsoft.com/office/powerpoint/2010/main" val="340987438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371600"/>
            <a:ext cx="7372251"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 إعداد </a:t>
            </a:r>
            <a:r>
              <a:rPr lang="ar-SA" sz="3000" dirty="0">
                <a:solidFill>
                  <a:srgbClr val="A6C36B"/>
                </a:solidFill>
                <a:cs typeface="DecoType Naskh Variants" pitchFamily="2" charset="-78"/>
              </a:rPr>
              <a:t>أنشطة التدقيق</a:t>
            </a:r>
          </a:p>
        </p:txBody>
      </p:sp>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4" name="مستطيل 13"/>
          <p:cNvSpPr/>
          <p:nvPr/>
        </p:nvSpPr>
        <p:spPr>
          <a:xfrm>
            <a:off x="2590800" y="18288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6.3.4 إعداد </a:t>
            </a:r>
            <a:r>
              <a:rPr lang="ar-SA" sz="3000" dirty="0">
                <a:solidFill>
                  <a:srgbClr val="A6C36B"/>
                </a:solidFill>
                <a:cs typeface="DecoType Naskh Variants" pitchFamily="2" charset="-78"/>
              </a:rPr>
              <a:t>المعلومات الموثقة للتدقيق </a:t>
            </a:r>
          </a:p>
        </p:txBody>
      </p:sp>
      <p:sp>
        <p:nvSpPr>
          <p:cNvPr id="13" name="مستطيل 12"/>
          <p:cNvSpPr/>
          <p:nvPr/>
        </p:nvSpPr>
        <p:spPr>
          <a:xfrm>
            <a:off x="0" y="2487421"/>
            <a:ext cx="7931628" cy="3785652"/>
          </a:xfrm>
          <a:prstGeom prst="rect">
            <a:avLst/>
          </a:prstGeom>
        </p:spPr>
        <p:txBody>
          <a:bodyPr wrap="square">
            <a:spAutoFit/>
          </a:bodyPr>
          <a:lstStyle/>
          <a:p>
            <a:pPr algn="just"/>
            <a:r>
              <a:rPr lang="ar-SA" sz="3000" dirty="0">
                <a:solidFill>
                  <a:srgbClr val="39471D"/>
                </a:solidFill>
                <a:cs typeface="DecoType Naskh Variants" pitchFamily="2" charset="-78"/>
              </a:rPr>
              <a:t>ملاحظة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توجد إرشادات حول إعداد وثائق عمل المراجعة في أ.13.يجب الاحتفاظ بالمعلومات الموثقة </a:t>
            </a:r>
            <a:r>
              <a:rPr lang="ar-SA" sz="3000" dirty="0" smtClean="0">
                <a:solidFill>
                  <a:srgbClr val="39471D"/>
                </a:solidFill>
                <a:cs typeface="DecoType Naskh Variants" pitchFamily="2" charset="-78"/>
              </a:rPr>
              <a:t>المعدّة </a:t>
            </a:r>
            <a:r>
              <a:rPr lang="ar-SA" sz="3000" dirty="0">
                <a:solidFill>
                  <a:srgbClr val="39471D"/>
                </a:solidFill>
                <a:cs typeface="DecoType Naskh Variants" pitchFamily="2" charset="-78"/>
              </a:rPr>
              <a:t>لعملية التدقيق والناتجة عنها على الأقل حتى اكتمال التدقيق، أو كما هو </a:t>
            </a:r>
            <a:r>
              <a:rPr lang="ar-SA" sz="3000" dirty="0" smtClean="0">
                <a:solidFill>
                  <a:srgbClr val="39471D"/>
                </a:solidFill>
                <a:cs typeface="DecoType Naskh Variants" pitchFamily="2" charset="-78"/>
              </a:rPr>
              <a:t>محدّد </a:t>
            </a:r>
            <a:r>
              <a:rPr lang="ar-SA" sz="3000" dirty="0">
                <a:solidFill>
                  <a:srgbClr val="39471D"/>
                </a:solidFill>
                <a:cs typeface="DecoType Naskh Variants" pitchFamily="2" charset="-78"/>
              </a:rPr>
              <a:t>في برنامج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تم وصف الاحتفاظ بالمعلومات الموثقة بعد اكتمال التدقيق في 6.6. يجب حماية المعلومات الموثقة التي تم إنشاؤها أثناء عملية التدقيق والتي تتضمن معلومات سرية أو خاصة بالملكية بشكل مناسب في جميع الأوقات من قبل أعضاء فريق التدقيق.</a:t>
            </a:r>
          </a:p>
        </p:txBody>
      </p:sp>
    </p:spTree>
    <p:extLst>
      <p:ext uri="{BB962C8B-B14F-4D97-AF65-F5344CB8AC3E}">
        <p14:creationId xmlns:p14="http://schemas.microsoft.com/office/powerpoint/2010/main" val="200131341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4" name="مستطيل 13"/>
          <p:cNvSpPr/>
          <p:nvPr/>
        </p:nvSpPr>
        <p:spPr>
          <a:xfrm>
            <a:off x="3464864" y="1464759"/>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6.4 إجراء </a:t>
            </a:r>
            <a:r>
              <a:rPr lang="ar-SA" sz="3000" dirty="0">
                <a:solidFill>
                  <a:srgbClr val="39471D"/>
                </a:solidFill>
                <a:cs typeface="DecoType Naskh Variants" pitchFamily="2" charset="-78"/>
              </a:rPr>
              <a:t>أنشطة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p:txBody>
      </p:sp>
      <p:sp>
        <p:nvSpPr>
          <p:cNvPr id="11" name="مستطيل 10"/>
          <p:cNvSpPr/>
          <p:nvPr/>
        </p:nvSpPr>
        <p:spPr>
          <a:xfrm>
            <a:off x="-15710" y="3153404"/>
            <a:ext cx="7931628" cy="1015663"/>
          </a:xfrm>
          <a:prstGeom prst="rect">
            <a:avLst/>
          </a:prstGeom>
        </p:spPr>
        <p:txBody>
          <a:bodyPr wrap="square">
            <a:spAutoFit/>
          </a:bodyPr>
          <a:lstStyle/>
          <a:p>
            <a:pPr algn="just"/>
            <a:r>
              <a:rPr lang="ar-SA" sz="3000" dirty="0">
                <a:solidFill>
                  <a:srgbClr val="39471D"/>
                </a:solidFill>
                <a:cs typeface="DecoType Naskh Variants" pitchFamily="2" charset="-78"/>
              </a:rPr>
              <a:t>يتم إجراء أنشطة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عادةً بتسلسل </a:t>
            </a:r>
            <a:r>
              <a:rPr lang="ar-SA" sz="3000" dirty="0" smtClean="0">
                <a:solidFill>
                  <a:srgbClr val="39471D"/>
                </a:solidFill>
                <a:cs typeface="DecoType Naskh Variants" pitchFamily="2" charset="-78"/>
              </a:rPr>
              <a:t>محدّد </a:t>
            </a:r>
            <a:r>
              <a:rPr lang="ar-SA" sz="3000" dirty="0">
                <a:solidFill>
                  <a:srgbClr val="39471D"/>
                </a:solidFill>
                <a:cs typeface="DecoType Naskh Variants" pitchFamily="2" charset="-78"/>
              </a:rPr>
              <a:t>كما هو موضح في الشكل 1. وقد يختلف هذا التسلسل ليناسب ظروف عمليات تدقيق </a:t>
            </a:r>
            <a:r>
              <a:rPr lang="ar-SA" sz="3000" dirty="0" smtClean="0">
                <a:solidFill>
                  <a:srgbClr val="39471D"/>
                </a:solidFill>
                <a:cs typeface="DecoType Naskh Variants" pitchFamily="2" charset="-78"/>
              </a:rPr>
              <a:t>محدّدة</a:t>
            </a:r>
            <a:r>
              <a:rPr lang="ar-SA" sz="3000" dirty="0">
                <a:solidFill>
                  <a:srgbClr val="39471D"/>
                </a:solidFill>
                <a:cs typeface="DecoType Naskh Variants" pitchFamily="2" charset="-78"/>
              </a:rPr>
              <a:t>.</a:t>
            </a:r>
          </a:p>
        </p:txBody>
      </p:sp>
      <p:sp>
        <p:nvSpPr>
          <p:cNvPr id="3" name="مستطيل 2"/>
          <p:cNvSpPr/>
          <p:nvPr/>
        </p:nvSpPr>
        <p:spPr>
          <a:xfrm>
            <a:off x="5668681" y="2032082"/>
            <a:ext cx="1382110" cy="553998"/>
          </a:xfrm>
          <a:prstGeom prst="rect">
            <a:avLst/>
          </a:prstGeom>
        </p:spPr>
        <p:txBody>
          <a:bodyPr wrap="none">
            <a:spAutoFit/>
          </a:bodyPr>
          <a:lstStyle/>
          <a:p>
            <a:pPr algn="just"/>
            <a:r>
              <a:rPr lang="ar-SA" sz="3000" dirty="0">
                <a:solidFill>
                  <a:srgbClr val="39471D"/>
                </a:solidFill>
                <a:cs typeface="DecoType Naskh Variants" pitchFamily="2" charset="-78"/>
              </a:rPr>
              <a:t>6.4.1 عام</a:t>
            </a:r>
          </a:p>
        </p:txBody>
      </p:sp>
    </p:spTree>
    <p:extLst>
      <p:ext uri="{BB962C8B-B14F-4D97-AF65-F5344CB8AC3E}">
        <p14:creationId xmlns:p14="http://schemas.microsoft.com/office/powerpoint/2010/main" val="2776438386"/>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2" name="مستطيل 11"/>
          <p:cNvSpPr/>
          <p:nvPr/>
        </p:nvSpPr>
        <p:spPr>
          <a:xfrm>
            <a:off x="7896" y="2775630"/>
            <a:ext cx="7892312" cy="3631763"/>
          </a:xfrm>
          <a:prstGeom prst="rect">
            <a:avLst/>
          </a:prstGeom>
        </p:spPr>
        <p:txBody>
          <a:bodyPr wrap="square">
            <a:spAutoFit/>
          </a:bodyPr>
          <a:lstStyle/>
          <a:p>
            <a:pPr algn="just"/>
            <a:r>
              <a:rPr lang="ar-SA" sz="3000" dirty="0">
                <a:solidFill>
                  <a:srgbClr val="39471D"/>
                </a:solidFill>
                <a:cs typeface="DecoType Naskh Variants" pitchFamily="2" charset="-78"/>
              </a:rPr>
              <a:t>يمكن للمرشدين والمراقبين مرافقة فريق التدقيق بموافقات من قائد فريق التدقيق و/أو عميل التدقيق و/أو الجهة الخاضعة للتدقيق، إذا لزم الأمر</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ويجب</a:t>
            </a:r>
            <a:r>
              <a:rPr lang="ar-SA" sz="3000" dirty="0">
                <a:solidFill>
                  <a:srgbClr val="39471D"/>
                </a:solidFill>
                <a:cs typeface="DecoType Naskh Variants" pitchFamily="2" charset="-78"/>
              </a:rPr>
              <a:t> ألا يؤثروا أو يتدخلوا في سير عملية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لم يكن من الممكن ضمان ذلك،</a:t>
            </a:r>
            <a:r>
              <a:rPr lang="ar-SA" sz="4000" dirty="0">
                <a:solidFill>
                  <a:srgbClr val="39471D"/>
                </a:solidFill>
                <a:cs typeface="DecoType Naskh Variants" pitchFamily="2" charset="-78"/>
              </a:rPr>
              <a:t> فيجب </a:t>
            </a:r>
            <a:r>
              <a:rPr lang="ar-SA" sz="3000" dirty="0">
                <a:solidFill>
                  <a:srgbClr val="39471D"/>
                </a:solidFill>
                <a:cs typeface="DecoType Naskh Variants" pitchFamily="2" charset="-78"/>
              </a:rPr>
              <a:t>أن يكون لقائد فريق المراجعة الحق في حرمان المراقبين من التواجد أثناء بعض أنشطة المراجعة.</a:t>
            </a:r>
          </a:p>
          <a:p>
            <a:pPr algn="just"/>
            <a:r>
              <a:rPr lang="ar-SA" sz="3000" dirty="0">
                <a:solidFill>
                  <a:srgbClr val="39471D"/>
                </a:solidFill>
                <a:cs typeface="DecoType Naskh Variants" pitchFamily="2" charset="-78"/>
              </a:rPr>
              <a:t>بالنسبة للمراقبين، ينبغي إدارة أي ترتيبات للوصول والصحة والسلامة والبيئة والأمن والسرية بين </a:t>
            </a:r>
            <a:r>
              <a:rPr lang="ar-SA" sz="3000" dirty="0" smtClean="0">
                <a:solidFill>
                  <a:srgbClr val="39471D"/>
                </a:solidFill>
                <a:cs typeface="DecoType Naskh Variants" pitchFamily="2" charset="-78"/>
              </a:rPr>
              <a:t>عميل </a:t>
            </a:r>
            <a:r>
              <a:rPr lang="ar-SA" sz="3000" dirty="0">
                <a:solidFill>
                  <a:srgbClr val="39471D"/>
                </a:solidFill>
                <a:cs typeface="DecoType Naskh Variants" pitchFamily="2" charset="-78"/>
              </a:rPr>
              <a:t>التدقيق والجهة الخاضعة للتدقيق</a:t>
            </a:r>
            <a:r>
              <a:rPr lang="ar-SA" dirty="0"/>
              <a:t>.</a:t>
            </a: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1873098" y="2160077"/>
            <a:ext cx="5545109" cy="553998"/>
          </a:xfrm>
          <a:prstGeom prst="rect">
            <a:avLst/>
          </a:prstGeom>
        </p:spPr>
        <p:txBody>
          <a:bodyPr wrap="none">
            <a:spAutoFit/>
          </a:bodyPr>
          <a:lstStyle/>
          <a:p>
            <a:pPr algn="just"/>
            <a:r>
              <a:rPr lang="ar-SA" sz="3000" dirty="0">
                <a:solidFill>
                  <a:srgbClr val="39471D"/>
                </a:solidFill>
                <a:cs typeface="DecoType Naskh Variants" pitchFamily="2" charset="-78"/>
              </a:rPr>
              <a:t>6.4.2 تعيين الأدوار والمسؤوليات للمرشدين والمراقبين</a:t>
            </a:r>
          </a:p>
        </p:txBody>
      </p:sp>
    </p:spTree>
    <p:extLst>
      <p:ext uri="{BB962C8B-B14F-4D97-AF65-F5344CB8AC3E}">
        <p14:creationId xmlns:p14="http://schemas.microsoft.com/office/powerpoint/2010/main" val="196500482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1873098" y="2160077"/>
            <a:ext cx="5545109" cy="553998"/>
          </a:xfrm>
          <a:prstGeom prst="rect">
            <a:avLst/>
          </a:prstGeom>
        </p:spPr>
        <p:txBody>
          <a:bodyPr wrap="none">
            <a:spAutoFit/>
          </a:bodyPr>
          <a:lstStyle/>
          <a:p>
            <a:pPr algn="just"/>
            <a:r>
              <a:rPr lang="ar-SA" sz="3000" dirty="0">
                <a:solidFill>
                  <a:srgbClr val="A6C36B"/>
                </a:solidFill>
                <a:cs typeface="DecoType Naskh Variants" pitchFamily="2" charset="-78"/>
              </a:rPr>
              <a:t>6.4.2 تعيين الأدوار والمسؤوليات للمرشدين والمراقبين</a:t>
            </a:r>
          </a:p>
        </p:txBody>
      </p:sp>
      <p:sp>
        <p:nvSpPr>
          <p:cNvPr id="17" name="مستطيل 16"/>
          <p:cNvSpPr/>
          <p:nvPr/>
        </p:nvSpPr>
        <p:spPr>
          <a:xfrm>
            <a:off x="31421" y="2987141"/>
            <a:ext cx="7900207" cy="2554545"/>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المرشدين، المعينين من قبل الجهة الخاضعة للتدقيق، مساعدة فريق التدقيق والتصرف بناءً على طلب قائد فريق التدقيق أو المدقق الذي تم تعيينهم له.</a:t>
            </a:r>
          </a:p>
          <a:p>
            <a:pPr algn="just"/>
            <a:r>
              <a:rPr lang="ar-SA" sz="3000" dirty="0">
                <a:solidFill>
                  <a:srgbClr val="39471D"/>
                </a:solidFill>
                <a:cs typeface="DecoType Naskh Variants" pitchFamily="2" charset="-78"/>
              </a:rPr>
              <a:t> وينبغي أن تشمل مسؤولياتهم ما يلي:</a:t>
            </a:r>
          </a:p>
          <a:p>
            <a:pPr algn="just"/>
            <a:r>
              <a:rPr lang="ar-SA" sz="3000" dirty="0">
                <a:solidFill>
                  <a:srgbClr val="39471D"/>
                </a:solidFill>
                <a:cs typeface="DecoType Naskh Variants" pitchFamily="2" charset="-78"/>
              </a:rPr>
              <a:t>أ) مساعدة المدققين في تحديد الأفراد للمشاركة في المقابلات وتأكيد المواعيد والمواقع</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16271075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1873098" y="2160077"/>
            <a:ext cx="5545109" cy="553998"/>
          </a:xfrm>
          <a:prstGeom prst="rect">
            <a:avLst/>
          </a:prstGeom>
        </p:spPr>
        <p:txBody>
          <a:bodyPr wrap="none">
            <a:spAutoFit/>
          </a:bodyPr>
          <a:lstStyle/>
          <a:p>
            <a:pPr algn="just"/>
            <a:r>
              <a:rPr lang="ar-SA" sz="3000" dirty="0">
                <a:solidFill>
                  <a:srgbClr val="A6C36B"/>
                </a:solidFill>
                <a:cs typeface="DecoType Naskh Variants" pitchFamily="2" charset="-78"/>
              </a:rPr>
              <a:t>6.4.2 تعيين الأدوار والمسؤوليات للمرشدين والمراقبين</a:t>
            </a:r>
          </a:p>
        </p:txBody>
      </p:sp>
      <p:sp>
        <p:nvSpPr>
          <p:cNvPr id="17" name="مستطيل 16"/>
          <p:cNvSpPr/>
          <p:nvPr/>
        </p:nvSpPr>
        <p:spPr>
          <a:xfrm>
            <a:off x="1" y="2987141"/>
            <a:ext cx="7931628"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ب</a:t>
            </a:r>
            <a:r>
              <a:rPr lang="ar-SA" sz="3000" dirty="0">
                <a:solidFill>
                  <a:srgbClr val="39471D"/>
                </a:solidFill>
                <a:cs typeface="DecoType Naskh Variants" pitchFamily="2" charset="-78"/>
              </a:rPr>
              <a:t>) ترتيب الوصول إلى مواقع محدّدة للجهة الخاضعة للتدقيق؛</a:t>
            </a:r>
          </a:p>
          <a:p>
            <a:pPr algn="just"/>
            <a:r>
              <a:rPr lang="ar-SA" sz="3000" dirty="0">
                <a:solidFill>
                  <a:srgbClr val="39471D"/>
                </a:solidFill>
                <a:cs typeface="DecoType Naskh Variants" pitchFamily="2" charset="-78"/>
              </a:rPr>
              <a:t>ج) التأكد من أن القواعد المتعلقة بالترتيبات الخاصة بالموقع للوصول والصحة والسلامة والبيئة والأمن والسرية وغيرها من القضايا معروفة ومحترمة من قبل أعضاء فريق التدقيق والمراقبين ويتم التعامل مع أي مخاطر؛</a:t>
            </a:r>
          </a:p>
        </p:txBody>
      </p:sp>
      <p:sp>
        <p:nvSpPr>
          <p:cNvPr id="12" name="مستطيل 11"/>
          <p:cNvSpPr/>
          <p:nvPr/>
        </p:nvSpPr>
        <p:spPr>
          <a:xfrm>
            <a:off x="0" y="4939988"/>
            <a:ext cx="7959337" cy="1477328"/>
          </a:xfrm>
          <a:prstGeom prst="rect">
            <a:avLst/>
          </a:prstGeom>
        </p:spPr>
        <p:txBody>
          <a:bodyPr wrap="square">
            <a:spAutoFit/>
          </a:bodyPr>
          <a:lstStyle/>
          <a:p>
            <a:pPr algn="just"/>
            <a:r>
              <a:rPr lang="ar-SA" sz="3000" dirty="0">
                <a:solidFill>
                  <a:srgbClr val="39471D"/>
                </a:solidFill>
                <a:cs typeface="DecoType Naskh Variants" pitchFamily="2" charset="-78"/>
              </a:rPr>
              <a:t>د) الشهادة على عملية التدقيق نيابة عن الجهة الخاضعة للتدقيق، عندما يكون ذلك مناسباً.</a:t>
            </a:r>
          </a:p>
          <a:p>
            <a:pPr algn="just"/>
            <a:r>
              <a:rPr lang="ar-SA" sz="3000" dirty="0">
                <a:solidFill>
                  <a:srgbClr val="39471D"/>
                </a:solidFill>
                <a:cs typeface="DecoType Naskh Variants" pitchFamily="2" charset="-78"/>
              </a:rPr>
              <a:t>هـ) تقديم التوضيحات أو المساعدة في جمع المعلومات عند الحاجة.</a:t>
            </a:r>
          </a:p>
        </p:txBody>
      </p:sp>
    </p:spTree>
    <p:extLst>
      <p:ext uri="{BB962C8B-B14F-4D97-AF65-F5344CB8AC3E}">
        <p14:creationId xmlns:p14="http://schemas.microsoft.com/office/powerpoint/2010/main" val="1805846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7" name="مستطيل 6"/>
          <p:cNvSpPr/>
          <p:nvPr/>
        </p:nvSpPr>
        <p:spPr>
          <a:xfrm>
            <a:off x="1" y="1529805"/>
            <a:ext cx="7900207" cy="3539430"/>
          </a:xfrm>
          <a:prstGeom prst="rect">
            <a:avLst/>
          </a:prstGeom>
        </p:spPr>
        <p:txBody>
          <a:bodyPr wrap="square">
            <a:spAutoFit/>
          </a:bodyPr>
          <a:lstStyle/>
          <a:p>
            <a:pPr marL="285750" indent="-285750" algn="just">
              <a:buFont typeface="Symbol" panose="05050102010706020507" pitchFamily="18" charset="2"/>
              <a:buChar char=""/>
            </a:pPr>
            <a:r>
              <a:rPr lang="ar-SA" sz="3200" dirty="0">
                <a:solidFill>
                  <a:srgbClr val="43661C"/>
                </a:solidFill>
                <a:cs typeface="DecoType Naskh Variants" pitchFamily="2" charset="-78"/>
              </a:rPr>
              <a:t>إزالة المرفق الذي يحتوي على متطلبات الكفاءة لمراجعة تخصّصات محدّدة في نظام الإدارة (نظرًا للعدد الكبير من معايير نظم الإدارة الفردية، لن يكون من العملي إدراج متطلبات الكفاءة لجميع التخصّصات)؛</a:t>
            </a:r>
          </a:p>
          <a:p>
            <a:pPr marL="285750" indent="-285750" algn="just">
              <a:buFont typeface="Symbol" panose="05050102010706020507" pitchFamily="18" charset="2"/>
              <a:buChar char="-"/>
            </a:pPr>
            <a:r>
              <a:rPr lang="ar-SA" sz="3200" dirty="0">
                <a:solidFill>
                  <a:srgbClr val="43661C"/>
                </a:solidFill>
                <a:cs typeface="DecoType Naskh Variants" pitchFamily="2" charset="-78"/>
              </a:rPr>
              <a:t> توسيع الملحق</a:t>
            </a:r>
            <a:r>
              <a:rPr lang="en-US" sz="3200" dirty="0">
                <a:solidFill>
                  <a:srgbClr val="43661C"/>
                </a:solidFill>
                <a:cs typeface="DecoType Naskh Variants" pitchFamily="2" charset="-78"/>
              </a:rPr>
              <a:t> A </a:t>
            </a:r>
            <a:r>
              <a:rPr lang="ar-SA" sz="3200" dirty="0">
                <a:solidFill>
                  <a:srgbClr val="43661C"/>
                </a:solidFill>
                <a:cs typeface="DecoType Naskh Variants" pitchFamily="2" charset="-78"/>
              </a:rPr>
              <a:t>لتقديم إرشادات حول مفاهيم التدقيق (الجديدة) مثل سياق المنظمة والقيادة والالتزام وعمليات التدقيق الافتراضية والامتثال وسلاسل التوريد</a:t>
            </a:r>
          </a:p>
        </p:txBody>
      </p:sp>
    </p:spTree>
    <p:extLst>
      <p:ext uri="{BB962C8B-B14F-4D97-AF65-F5344CB8AC3E}">
        <p14:creationId xmlns:p14="http://schemas.microsoft.com/office/powerpoint/2010/main" val="10043899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39471D"/>
                </a:solidFill>
                <a:cs typeface="DecoType Naskh Variants" pitchFamily="2" charset="-78"/>
              </a:rPr>
              <a:t>6.4.3 </a:t>
            </a:r>
            <a:r>
              <a:rPr lang="ar-SA" sz="3000" dirty="0" smtClean="0">
                <a:solidFill>
                  <a:srgbClr val="39471D"/>
                </a:solidFill>
                <a:cs typeface="DecoType Naskh Variants" pitchFamily="2" charset="-78"/>
              </a:rPr>
              <a:t>عقد </a:t>
            </a:r>
            <a:r>
              <a:rPr lang="ar-SA" sz="3000" dirty="0">
                <a:solidFill>
                  <a:srgbClr val="39471D"/>
                </a:solidFill>
                <a:cs typeface="DecoType Naskh Variants" pitchFamily="2" charset="-78"/>
              </a:rPr>
              <a:t>الاجتماع الافتتاحي</a:t>
            </a:r>
          </a:p>
        </p:txBody>
      </p:sp>
      <p:sp>
        <p:nvSpPr>
          <p:cNvPr id="14" name="مستطيل 13"/>
          <p:cNvSpPr/>
          <p:nvPr/>
        </p:nvSpPr>
        <p:spPr>
          <a:xfrm>
            <a:off x="0" y="2530409"/>
            <a:ext cx="7912239" cy="3785652"/>
          </a:xfrm>
          <a:prstGeom prst="rect">
            <a:avLst/>
          </a:prstGeom>
        </p:spPr>
        <p:txBody>
          <a:bodyPr wrap="square">
            <a:spAutoFit/>
          </a:bodyPr>
          <a:lstStyle/>
          <a:p>
            <a:pPr algn="just"/>
            <a:r>
              <a:rPr lang="ar-SA" sz="3000" dirty="0">
                <a:solidFill>
                  <a:srgbClr val="39471D"/>
                </a:solidFill>
                <a:cs typeface="DecoType Naskh Variants" pitchFamily="2" charset="-78"/>
              </a:rPr>
              <a:t>الغرض من اللقاء الافتتاحي هو:</a:t>
            </a:r>
          </a:p>
          <a:p>
            <a:pPr algn="just"/>
            <a:r>
              <a:rPr lang="ar-SA" sz="3000" dirty="0">
                <a:solidFill>
                  <a:srgbClr val="39471D"/>
                </a:solidFill>
                <a:cs typeface="DecoType Naskh Variants" pitchFamily="2" charset="-78"/>
              </a:rPr>
              <a:t>أ) تأكيد موافقة جميع المشاركين (مثل الجهة الخاضعة للتدقيق وفريق التدقيق) على خطة التدقيق؛</a:t>
            </a:r>
          </a:p>
          <a:p>
            <a:pPr algn="just"/>
            <a:r>
              <a:rPr lang="ar-SA" sz="3000" dirty="0">
                <a:solidFill>
                  <a:srgbClr val="39471D"/>
                </a:solidFill>
                <a:cs typeface="DecoType Naskh Variants" pitchFamily="2" charset="-78"/>
              </a:rPr>
              <a:t>ب) التعريف بفريق التدقيق وأدواره؛</a:t>
            </a:r>
          </a:p>
          <a:p>
            <a:pPr algn="just"/>
            <a:r>
              <a:rPr lang="ar-SA" sz="3000" dirty="0">
                <a:solidFill>
                  <a:srgbClr val="39471D"/>
                </a:solidFill>
                <a:cs typeface="DecoType Naskh Variants" pitchFamily="2" charset="-78"/>
              </a:rPr>
              <a:t>ج) التأكد من إمكانية تنفيذ كافة أنشطة المراجعة المخطط لها.</a:t>
            </a:r>
          </a:p>
          <a:p>
            <a:pPr algn="just"/>
            <a:r>
              <a:rPr lang="ar-SA" sz="3000" dirty="0">
                <a:solidFill>
                  <a:srgbClr val="39471D"/>
                </a:solidFill>
                <a:cs typeface="DecoType Naskh Variants" pitchFamily="2" charset="-78"/>
              </a:rPr>
              <a:t>وينبغي عقد اجتماع افتتاحي مع إدارة الجهة الخاضعة للتدقيق، وعند الاقتضاء، المسؤولين عن الوظائف أو العمليات التي سيتم تدقيقها.</a:t>
            </a:r>
          </a:p>
          <a:p>
            <a:pPr algn="just"/>
            <a:r>
              <a:rPr lang="ar-SA" sz="3000" dirty="0">
                <a:solidFill>
                  <a:srgbClr val="39471D"/>
                </a:solidFill>
                <a:cs typeface="DecoType Naskh Variants" pitchFamily="2" charset="-78"/>
              </a:rPr>
              <a:t> خلال الاجتماع، ينبغي توفير فرصة لطرح الأسئلة</a:t>
            </a:r>
            <a:r>
              <a:rPr lang="ar-SA" dirty="0"/>
              <a:t>.</a:t>
            </a:r>
          </a:p>
        </p:txBody>
      </p:sp>
    </p:spTree>
    <p:extLst>
      <p:ext uri="{BB962C8B-B14F-4D97-AF65-F5344CB8AC3E}">
        <p14:creationId xmlns:p14="http://schemas.microsoft.com/office/powerpoint/2010/main" val="317545781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A6C36B"/>
                </a:solidFill>
                <a:cs typeface="DecoType Naskh Variants" pitchFamily="2" charset="-78"/>
              </a:rPr>
              <a:t>6.4.3 </a:t>
            </a:r>
            <a:r>
              <a:rPr lang="ar-SA" sz="3000" dirty="0" smtClean="0">
                <a:solidFill>
                  <a:srgbClr val="A6C36B"/>
                </a:solidFill>
                <a:cs typeface="DecoType Naskh Variants" pitchFamily="2" charset="-78"/>
              </a:rPr>
              <a:t>عقد </a:t>
            </a:r>
            <a:r>
              <a:rPr lang="ar-SA" sz="3000" dirty="0">
                <a:solidFill>
                  <a:srgbClr val="A6C36B"/>
                </a:solidFill>
                <a:cs typeface="DecoType Naskh Variants" pitchFamily="2" charset="-78"/>
              </a:rPr>
              <a:t>الاجتماع الافتتاحي</a:t>
            </a:r>
          </a:p>
        </p:txBody>
      </p:sp>
      <p:sp>
        <p:nvSpPr>
          <p:cNvPr id="19" name="مستطيل 18"/>
          <p:cNvSpPr/>
          <p:nvPr/>
        </p:nvSpPr>
        <p:spPr>
          <a:xfrm>
            <a:off x="20782" y="2690933"/>
            <a:ext cx="7879426" cy="2554545"/>
          </a:xfrm>
          <a:prstGeom prst="rect">
            <a:avLst/>
          </a:prstGeom>
        </p:spPr>
        <p:txBody>
          <a:bodyPr wrap="square">
            <a:spAutoFit/>
          </a:bodyPr>
          <a:lstStyle/>
          <a:p>
            <a:pPr algn="just"/>
            <a:r>
              <a:rPr lang="ar-SA" sz="3000" dirty="0">
                <a:solidFill>
                  <a:srgbClr val="39471D"/>
                </a:solidFill>
                <a:cs typeface="DecoType Naskh Variants" pitchFamily="2" charset="-78"/>
              </a:rPr>
              <a:t>و</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تكون درجة التفاصيل متسقة مع إلمام الجهة الخاضعة للتدقيق بعملية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في كثير من الحالات، على سبيل المثال. التدقيق الداخلي في مؤسسة صغيرة، قد يتكون الاجتماع الافتتاحي ببساطة من الإعلان عن إجراء التدقيق وشرح طبيعة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91971055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A6C36B"/>
                </a:solidFill>
                <a:cs typeface="DecoType Naskh Variants" pitchFamily="2" charset="-78"/>
              </a:rPr>
              <a:t>6.4.3 </a:t>
            </a:r>
            <a:r>
              <a:rPr lang="ar-SA" sz="3000" dirty="0" smtClean="0">
                <a:solidFill>
                  <a:srgbClr val="A6C36B"/>
                </a:solidFill>
                <a:cs typeface="DecoType Naskh Variants" pitchFamily="2" charset="-78"/>
              </a:rPr>
              <a:t>عقد </a:t>
            </a:r>
            <a:r>
              <a:rPr lang="ar-SA" sz="3000" dirty="0">
                <a:solidFill>
                  <a:srgbClr val="A6C36B"/>
                </a:solidFill>
                <a:cs typeface="DecoType Naskh Variants" pitchFamily="2" charset="-78"/>
              </a:rPr>
              <a:t>الاجتماع الافتتاحي</a:t>
            </a:r>
          </a:p>
        </p:txBody>
      </p:sp>
      <p:sp>
        <p:nvSpPr>
          <p:cNvPr id="19" name="مستطيل 18"/>
          <p:cNvSpPr/>
          <p:nvPr/>
        </p:nvSpPr>
        <p:spPr>
          <a:xfrm>
            <a:off x="20782" y="2690933"/>
            <a:ext cx="7879426"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بالنسبة </a:t>
            </a:r>
            <a:r>
              <a:rPr lang="ar-SA" sz="3000" dirty="0">
                <a:solidFill>
                  <a:srgbClr val="39471D"/>
                </a:solidFill>
                <a:cs typeface="DecoType Naskh Variants" pitchFamily="2" charset="-78"/>
              </a:rPr>
              <a:t>لحالات التدقيق الأخرى، قد يكون الاجتماع رسميًا ويجب الاحتفاظ بسجلات الحضور</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وينبغي أن يرأس الاجتماع رئيس فريق التدقيق.</a:t>
            </a:r>
          </a:p>
          <a:p>
            <a:pPr algn="just"/>
            <a:r>
              <a:rPr lang="ar-SA" sz="3000" dirty="0">
                <a:solidFill>
                  <a:srgbClr val="39471D"/>
                </a:solidFill>
                <a:cs typeface="DecoType Naskh Variants" pitchFamily="2" charset="-78"/>
              </a:rPr>
              <a:t>ينبغي النظر في إدخال ما يلي، حسب الاقتضاء:</a:t>
            </a:r>
          </a:p>
        </p:txBody>
      </p:sp>
    </p:spTree>
    <p:extLst>
      <p:ext uri="{BB962C8B-B14F-4D97-AF65-F5344CB8AC3E}">
        <p14:creationId xmlns:p14="http://schemas.microsoft.com/office/powerpoint/2010/main" val="114378409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A6C36B"/>
                </a:solidFill>
                <a:cs typeface="DecoType Naskh Variants" pitchFamily="2" charset="-78"/>
              </a:rPr>
              <a:t>6.4.3 </a:t>
            </a:r>
            <a:r>
              <a:rPr lang="ar-SA" sz="3000" dirty="0" smtClean="0">
                <a:solidFill>
                  <a:srgbClr val="A6C36B"/>
                </a:solidFill>
                <a:cs typeface="DecoType Naskh Variants" pitchFamily="2" charset="-78"/>
              </a:rPr>
              <a:t>عقد </a:t>
            </a:r>
            <a:r>
              <a:rPr lang="ar-SA" sz="3000" dirty="0">
                <a:solidFill>
                  <a:srgbClr val="A6C36B"/>
                </a:solidFill>
                <a:cs typeface="DecoType Naskh Variants" pitchFamily="2" charset="-78"/>
              </a:rPr>
              <a:t>الاجتماع الافتتاحي</a:t>
            </a:r>
          </a:p>
        </p:txBody>
      </p:sp>
      <p:sp>
        <p:nvSpPr>
          <p:cNvPr id="11" name="مستطيل 10"/>
          <p:cNvSpPr/>
          <p:nvPr/>
        </p:nvSpPr>
        <p:spPr>
          <a:xfrm>
            <a:off x="-72469" y="2788198"/>
            <a:ext cx="7900207" cy="1938992"/>
          </a:xfrm>
          <a:prstGeom prst="rect">
            <a:avLst/>
          </a:prstGeom>
        </p:spPr>
        <p:txBody>
          <a:bodyPr wrap="square">
            <a:spAutoFit/>
          </a:bodyPr>
          <a:lstStyle/>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المشاركون الآخرون، بما في ذلك المراقبون والمرشدون والمترجمون الفوريون وموجز لأدوارهم؛</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أساليب التدقيق لإدارة المخاطر التي تتعرض لها المنظمة والتي قد تنتج عن تواجد أعضاء فريق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92583574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A6C36B"/>
                </a:solidFill>
                <a:cs typeface="DecoType Naskh Variants" pitchFamily="2" charset="-78"/>
              </a:rPr>
              <a:t>6.4.3 </a:t>
            </a:r>
            <a:r>
              <a:rPr lang="ar-SA" sz="3000" dirty="0" smtClean="0">
                <a:solidFill>
                  <a:srgbClr val="A6C36B"/>
                </a:solidFill>
                <a:cs typeface="DecoType Naskh Variants" pitchFamily="2" charset="-78"/>
              </a:rPr>
              <a:t>عقد </a:t>
            </a:r>
            <a:r>
              <a:rPr lang="ar-SA" sz="3000" dirty="0">
                <a:solidFill>
                  <a:srgbClr val="A6C36B"/>
                </a:solidFill>
                <a:cs typeface="DecoType Naskh Variants" pitchFamily="2" charset="-78"/>
              </a:rPr>
              <a:t>الاجتماع الافتتاحي</a:t>
            </a:r>
          </a:p>
        </p:txBody>
      </p:sp>
      <p:sp>
        <p:nvSpPr>
          <p:cNvPr id="11" name="مستطيل 10"/>
          <p:cNvSpPr/>
          <p:nvPr/>
        </p:nvSpPr>
        <p:spPr>
          <a:xfrm>
            <a:off x="-1" y="2788198"/>
            <a:ext cx="7872499" cy="3323987"/>
          </a:xfrm>
          <a:prstGeom prst="rect">
            <a:avLst/>
          </a:prstGeom>
        </p:spPr>
        <p:txBody>
          <a:bodyPr wrap="square">
            <a:spAutoFit/>
          </a:bodyPr>
          <a:lstStyle/>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النظر في تأكيد العناصر التالية، حسب الاقتضاء:</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 أهداف التدقيق ونطاقه ومعاييره؛</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خطة التدقيق والترتيبات الأخرى ذات الصلة مع الجهة الخاضعة للتدقيق، مثل تاريخ ووقت الاجتماع الختامي، وأي اجتماعات مؤقتة بين فريق التدقيق وإدارة الجهة الخاضعة للتدقيق، وأي تغيير (تغييرات) مطلوبة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a:p>
            <a:pPr marL="457200" indent="-457200" algn="just">
              <a:buFont typeface="Wingdings" panose="05000000000000000000" pitchFamily="2" charset="2"/>
              <a:buChar char="×"/>
            </a:pPr>
            <a:r>
              <a:rPr lang="ar-SA" sz="3000" dirty="0">
                <a:solidFill>
                  <a:srgbClr val="39471D"/>
                </a:solidFill>
                <a:cs typeface="DecoType Naskh Variants" pitchFamily="2" charset="-78"/>
              </a:rPr>
              <a:t>قنوات الاتصال الرسمية بين فريق التدقيق والجهة الخاضعة للتدقيق؛</a:t>
            </a:r>
          </a:p>
          <a:p>
            <a:pPr marL="457200" indent="-457200" algn="just">
              <a:buFont typeface="Wingdings" panose="05000000000000000000" pitchFamily="2" charset="2"/>
              <a:buChar char="×"/>
            </a:pP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5281065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A6C36B"/>
                </a:solidFill>
                <a:cs typeface="DecoType Naskh Variants" pitchFamily="2" charset="-78"/>
              </a:rPr>
              <a:t>6.4.3 </a:t>
            </a:r>
            <a:r>
              <a:rPr lang="ar-SA" sz="3000" dirty="0" smtClean="0">
                <a:solidFill>
                  <a:srgbClr val="A6C36B"/>
                </a:solidFill>
                <a:cs typeface="DecoType Naskh Variants" pitchFamily="2" charset="-78"/>
              </a:rPr>
              <a:t>عقد </a:t>
            </a:r>
            <a:r>
              <a:rPr lang="ar-SA" sz="3000" dirty="0">
                <a:solidFill>
                  <a:srgbClr val="A6C36B"/>
                </a:solidFill>
                <a:cs typeface="DecoType Naskh Variants" pitchFamily="2" charset="-78"/>
              </a:rPr>
              <a:t>الاجتماع الافتتاحي</a:t>
            </a:r>
          </a:p>
        </p:txBody>
      </p:sp>
      <p:sp>
        <p:nvSpPr>
          <p:cNvPr id="12" name="مستطيل 11"/>
          <p:cNvSpPr/>
          <p:nvPr/>
        </p:nvSpPr>
        <p:spPr>
          <a:xfrm>
            <a:off x="-13854" y="2775630"/>
            <a:ext cx="7900207" cy="3785652"/>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اللغة </a:t>
            </a:r>
            <a:r>
              <a:rPr lang="ar-SA" sz="3000" dirty="0">
                <a:solidFill>
                  <a:srgbClr val="39471D"/>
                </a:solidFill>
                <a:cs typeface="DecoType Naskh Variants" pitchFamily="2" charset="-78"/>
              </a:rPr>
              <a:t>التي سيتم استخدامها أثناء التدقيق</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إبقاء </a:t>
            </a:r>
            <a:r>
              <a:rPr lang="ar-SA" sz="3000" dirty="0">
                <a:solidFill>
                  <a:srgbClr val="39471D"/>
                </a:solidFill>
                <a:cs typeface="DecoType Naskh Variants" pitchFamily="2" charset="-78"/>
              </a:rPr>
              <a:t>الجهة الخاضعة للتدقيق على علم </a:t>
            </a:r>
            <a:r>
              <a:rPr lang="ar-SA" sz="3000" dirty="0" smtClean="0">
                <a:solidFill>
                  <a:srgbClr val="39471D"/>
                </a:solidFill>
                <a:cs typeface="DecoType Naskh Variants" pitchFamily="2" charset="-78"/>
              </a:rPr>
              <a:t>بتقدّم </a:t>
            </a:r>
            <a:r>
              <a:rPr lang="ar-SA" sz="3000" dirty="0">
                <a:solidFill>
                  <a:srgbClr val="39471D"/>
                </a:solidFill>
                <a:cs typeface="DecoType Naskh Variants" pitchFamily="2" charset="-78"/>
              </a:rPr>
              <a:t>عملية التدقيق أثناء عملية التدقيق</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توافر </a:t>
            </a:r>
            <a:r>
              <a:rPr lang="ar-SA" sz="3000" dirty="0">
                <a:solidFill>
                  <a:srgbClr val="39471D"/>
                </a:solidFill>
                <a:cs typeface="DecoType Naskh Variants" pitchFamily="2" charset="-78"/>
              </a:rPr>
              <a:t>الموارد والتسهيلات التي يحتاجها فريق المراجعة.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المسائل </a:t>
            </a:r>
            <a:r>
              <a:rPr lang="ar-SA" sz="3000" dirty="0">
                <a:solidFill>
                  <a:srgbClr val="39471D"/>
                </a:solidFill>
                <a:cs typeface="DecoType Naskh Variants" pitchFamily="2" charset="-78"/>
              </a:rPr>
              <a:t>المتعلقة بالسرية وأمن المعلومات؛</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الوصول </a:t>
            </a:r>
            <a:r>
              <a:rPr lang="ar-SA" sz="3000" dirty="0">
                <a:solidFill>
                  <a:srgbClr val="39471D"/>
                </a:solidFill>
                <a:cs typeface="DecoType Naskh Variants" pitchFamily="2" charset="-78"/>
              </a:rPr>
              <a:t>ذات الصلة، والصحة والسلامة، والأمن، والطوارئ وغيرها من الترتيبات لفريق التدقيق؛</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الأنشطة في الموقع التي يمكن أن تؤثر على إجراء التدقيق</a:t>
            </a:r>
            <a:r>
              <a:rPr lang="ar-SA" dirty="0"/>
              <a:t>.</a:t>
            </a:r>
          </a:p>
        </p:txBody>
      </p:sp>
    </p:spTree>
    <p:extLst>
      <p:ext uri="{BB962C8B-B14F-4D97-AF65-F5344CB8AC3E}">
        <p14:creationId xmlns:p14="http://schemas.microsoft.com/office/powerpoint/2010/main" val="197541349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806803" y="1976411"/>
            <a:ext cx="3417922" cy="553998"/>
          </a:xfrm>
          <a:prstGeom prst="rect">
            <a:avLst/>
          </a:prstGeom>
        </p:spPr>
        <p:txBody>
          <a:bodyPr wrap="none">
            <a:spAutoFit/>
          </a:bodyPr>
          <a:lstStyle/>
          <a:p>
            <a:pPr algn="just"/>
            <a:r>
              <a:rPr lang="ar-SA" sz="3000" dirty="0">
                <a:solidFill>
                  <a:srgbClr val="A6C36B"/>
                </a:solidFill>
                <a:cs typeface="DecoType Naskh Variants" pitchFamily="2" charset="-78"/>
              </a:rPr>
              <a:t>6.4.3 </a:t>
            </a:r>
            <a:r>
              <a:rPr lang="ar-SA" sz="3000" dirty="0" smtClean="0">
                <a:solidFill>
                  <a:srgbClr val="A6C36B"/>
                </a:solidFill>
                <a:cs typeface="DecoType Naskh Variants" pitchFamily="2" charset="-78"/>
              </a:rPr>
              <a:t>عقد </a:t>
            </a:r>
            <a:r>
              <a:rPr lang="ar-SA" sz="3000" dirty="0">
                <a:solidFill>
                  <a:srgbClr val="A6C36B"/>
                </a:solidFill>
                <a:cs typeface="DecoType Naskh Variants" pitchFamily="2" charset="-78"/>
              </a:rPr>
              <a:t>الاجتماع الافتتاحي</a:t>
            </a:r>
          </a:p>
        </p:txBody>
      </p:sp>
      <p:sp>
        <p:nvSpPr>
          <p:cNvPr id="14" name="مستطيل 13"/>
          <p:cNvSpPr/>
          <p:nvPr/>
        </p:nvSpPr>
        <p:spPr>
          <a:xfrm>
            <a:off x="1" y="2620878"/>
            <a:ext cx="7900208" cy="2862322"/>
          </a:xfrm>
          <a:prstGeom prst="rect">
            <a:avLst/>
          </a:prstGeom>
        </p:spPr>
        <p:txBody>
          <a:bodyPr wrap="square">
            <a:spAutoFit/>
          </a:bodyPr>
          <a:lstStyle/>
          <a:p>
            <a:pPr algn="just"/>
            <a:r>
              <a:rPr lang="ar-SA" sz="3000" dirty="0">
                <a:solidFill>
                  <a:srgbClr val="39471D"/>
                </a:solidFill>
                <a:cs typeface="DecoType Naskh Variants" pitchFamily="2" charset="-78"/>
              </a:rPr>
              <a:t>وينبغي النظر في عرض المعلومات المتعلقة بالبنود التالية، حسب الاقتضاء:</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طريقة </a:t>
            </a:r>
            <a:r>
              <a:rPr lang="ar-SA" sz="3000" dirty="0">
                <a:solidFill>
                  <a:srgbClr val="39471D"/>
                </a:solidFill>
                <a:cs typeface="DecoType Naskh Variants" pitchFamily="2" charset="-78"/>
              </a:rPr>
              <a:t>الإبلاغ عن نتائج التدقيق بما في ذلك معايير التصنيف، إن وجدت؛</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الشروط </a:t>
            </a:r>
            <a:r>
              <a:rPr lang="ar-SA" sz="3000" dirty="0">
                <a:solidFill>
                  <a:srgbClr val="39471D"/>
                </a:solidFill>
                <a:cs typeface="DecoType Naskh Variants" pitchFamily="2" charset="-78"/>
              </a:rPr>
              <a:t>التي يجوز بموجبها إنهاء عملية التدقيق؛</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كيفية </a:t>
            </a:r>
            <a:r>
              <a:rPr lang="ar-SA" sz="3000" dirty="0">
                <a:solidFill>
                  <a:srgbClr val="39471D"/>
                </a:solidFill>
                <a:cs typeface="DecoType Naskh Variants" pitchFamily="2" charset="-78"/>
              </a:rPr>
              <a:t>التعامل مع النتائج المحتملة أثناء عملية التدقيق؛</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أي </a:t>
            </a:r>
            <a:r>
              <a:rPr lang="ar-SA" sz="3000" dirty="0">
                <a:solidFill>
                  <a:srgbClr val="39471D"/>
                </a:solidFill>
                <a:cs typeface="DecoType Naskh Variants" pitchFamily="2" charset="-78"/>
              </a:rPr>
              <a:t>نظام للحصول على تعليقات من الجهة الخاضعة للتدقيق بشأن نتائج أو استنتاجات التدقيق، بما في ذلك الشكاوى أو الطعون.</a:t>
            </a:r>
          </a:p>
        </p:txBody>
      </p:sp>
    </p:spTree>
    <p:extLst>
      <p:ext uri="{BB962C8B-B14F-4D97-AF65-F5344CB8AC3E}">
        <p14:creationId xmlns:p14="http://schemas.microsoft.com/office/powerpoint/2010/main" val="258344688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15994" y="1976411"/>
            <a:ext cx="2999539" cy="553998"/>
          </a:xfrm>
          <a:prstGeom prst="rect">
            <a:avLst/>
          </a:prstGeom>
        </p:spPr>
        <p:txBody>
          <a:bodyPr wrap="none">
            <a:spAutoFit/>
          </a:bodyPr>
          <a:lstStyle/>
          <a:p>
            <a:pPr algn="just"/>
            <a:r>
              <a:rPr lang="ar-SA" sz="3000" dirty="0" smtClean="0">
                <a:solidFill>
                  <a:srgbClr val="39471D"/>
                </a:solidFill>
                <a:cs typeface="DecoType Naskh Variants" pitchFamily="2" charset="-78"/>
              </a:rPr>
              <a:t>6.4.4 </a:t>
            </a:r>
            <a:r>
              <a:rPr lang="ar-SA" sz="3000" dirty="0">
                <a:solidFill>
                  <a:srgbClr val="39471D"/>
                </a:solidFill>
                <a:cs typeface="DecoType Naskh Variants" pitchFamily="2" charset="-78"/>
              </a:rPr>
              <a:t>التواصل أثناء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p:txBody>
      </p:sp>
      <p:sp>
        <p:nvSpPr>
          <p:cNvPr id="11" name="مستطيل 10"/>
          <p:cNvSpPr/>
          <p:nvPr/>
        </p:nvSpPr>
        <p:spPr>
          <a:xfrm>
            <a:off x="11369" y="2705181"/>
            <a:ext cx="7920259"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أثناء </a:t>
            </a:r>
            <a:r>
              <a:rPr lang="ar-SA" sz="3000" dirty="0">
                <a:solidFill>
                  <a:srgbClr val="39471D"/>
                </a:solidFill>
                <a:cs typeface="DecoType Naskh Variants" pitchFamily="2" charset="-78"/>
              </a:rPr>
              <a:t>عملية المراجعة، قد يكون من الضروري اتخاذ ترتيبات رسمية للتواصل داخل فريق المراجعة، وكذلك مع الجهة الخاضعة للتدقيق، وعميل المراجعة، وربما مع الأطراف المعنية الخارجية (مثل الجهات التنظيمية)، خاصة عندما تتطلب المتطلبات القانونية والتنظيمية الإبلاغ الإلزامي عن عدم المطابقة.</a:t>
            </a:r>
          </a:p>
          <a:p>
            <a:pPr algn="just"/>
            <a:r>
              <a:rPr lang="ar-SA" sz="3000" dirty="0">
                <a:solidFill>
                  <a:srgbClr val="39471D"/>
                </a:solidFill>
                <a:cs typeface="DecoType Naskh Variants" pitchFamily="2" charset="-78"/>
              </a:rPr>
              <a:t>يجب أن يتشاور فريق التدقيق بشكل دوري لتبادل المعلومات وتقييم </a:t>
            </a:r>
            <a:r>
              <a:rPr lang="ar-SA" sz="3000" dirty="0" smtClean="0">
                <a:solidFill>
                  <a:srgbClr val="39471D"/>
                </a:solidFill>
                <a:cs typeface="DecoType Naskh Variants" pitchFamily="2" charset="-78"/>
              </a:rPr>
              <a:t>التقدّم </a:t>
            </a:r>
            <a:r>
              <a:rPr lang="ar-SA" sz="3000" dirty="0">
                <a:solidFill>
                  <a:srgbClr val="39471D"/>
                </a:solidFill>
                <a:cs typeface="DecoType Naskh Variants" pitchFamily="2" charset="-78"/>
              </a:rPr>
              <a:t>المحرز في التدقيق وإعادة توزيع العمل بين أعضاء فريق التدقيق حسب الحاجة.</a:t>
            </a:r>
          </a:p>
        </p:txBody>
      </p:sp>
    </p:spTree>
    <p:extLst>
      <p:ext uri="{BB962C8B-B14F-4D97-AF65-F5344CB8AC3E}">
        <p14:creationId xmlns:p14="http://schemas.microsoft.com/office/powerpoint/2010/main" val="200025431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15994" y="1976411"/>
            <a:ext cx="2999539" cy="553998"/>
          </a:xfrm>
          <a:prstGeom prst="rect">
            <a:avLst/>
          </a:prstGeom>
        </p:spPr>
        <p:txBody>
          <a:bodyPr wrap="none">
            <a:spAutoFit/>
          </a:bodyPr>
          <a:lstStyle/>
          <a:p>
            <a:pPr algn="just"/>
            <a:r>
              <a:rPr lang="ar-SA" sz="3000" dirty="0" smtClean="0">
                <a:solidFill>
                  <a:srgbClr val="A6C36B"/>
                </a:solidFill>
                <a:cs typeface="DecoType Naskh Variants" pitchFamily="2" charset="-78"/>
              </a:rPr>
              <a:t>6.4.4 </a:t>
            </a:r>
            <a:r>
              <a:rPr lang="ar-SA" sz="3000" dirty="0">
                <a:solidFill>
                  <a:srgbClr val="A6C36B"/>
                </a:solidFill>
                <a:cs typeface="DecoType Naskh Variants" pitchFamily="2" charset="-78"/>
              </a:rPr>
              <a:t>التواصل أثناء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2" name="مستطيل 11"/>
          <p:cNvSpPr/>
          <p:nvPr/>
        </p:nvSpPr>
        <p:spPr>
          <a:xfrm>
            <a:off x="0" y="2589889"/>
            <a:ext cx="7988683" cy="3323987"/>
          </a:xfrm>
          <a:prstGeom prst="rect">
            <a:avLst/>
          </a:prstGeom>
        </p:spPr>
        <p:txBody>
          <a:bodyPr wrap="square">
            <a:spAutoFit/>
          </a:bodyPr>
          <a:lstStyle/>
          <a:p>
            <a:pPr algn="just"/>
            <a:r>
              <a:rPr lang="ar-SA" sz="3000" dirty="0">
                <a:solidFill>
                  <a:srgbClr val="39471D"/>
                </a:solidFill>
                <a:cs typeface="DecoType Naskh Variants" pitchFamily="2" charset="-78"/>
              </a:rPr>
              <a:t>أثناء عملية المراجعة، يجب على قائد فريق المراجعة أن يقوم بشكل دوري بإبلاغ التقدم وأي نتائج مهمة وأي مخاوف إلى الجهة الخاضعة للتدقيق وعميل المراجعة، حسب الاقتضاء. يجب الإبلاغ دون تأخير عن الأدلة التي تم جمعها أثناء عملية المراجعة والتي تشير إلى وجود خطر فوري وكبير إلى الجهة الخاضعة للتدقيق، وإلى عميل المراجعة، حسب الاقتضاء. ويجب ملاحظة أي مخاوف بشأن مشكلة خارج نطاق التدقيق والإبلاغ عنها إلى قائد فريق التدقيق، من أجل التواصل المحتمل مع عميل التدقيق والجهة الخاضعة للتدقيق.</a:t>
            </a:r>
          </a:p>
        </p:txBody>
      </p:sp>
    </p:spTree>
    <p:extLst>
      <p:ext uri="{BB962C8B-B14F-4D97-AF65-F5344CB8AC3E}">
        <p14:creationId xmlns:p14="http://schemas.microsoft.com/office/powerpoint/2010/main" val="182950260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15994" y="1976411"/>
            <a:ext cx="2999539" cy="553998"/>
          </a:xfrm>
          <a:prstGeom prst="rect">
            <a:avLst/>
          </a:prstGeom>
        </p:spPr>
        <p:txBody>
          <a:bodyPr wrap="none">
            <a:spAutoFit/>
          </a:bodyPr>
          <a:lstStyle/>
          <a:p>
            <a:pPr algn="just"/>
            <a:r>
              <a:rPr lang="ar-SA" sz="3000" dirty="0" smtClean="0">
                <a:solidFill>
                  <a:srgbClr val="A6C36B"/>
                </a:solidFill>
                <a:cs typeface="DecoType Naskh Variants" pitchFamily="2" charset="-78"/>
              </a:rPr>
              <a:t>6.4.4 </a:t>
            </a:r>
            <a:r>
              <a:rPr lang="ar-SA" sz="3000" dirty="0">
                <a:solidFill>
                  <a:srgbClr val="A6C36B"/>
                </a:solidFill>
                <a:cs typeface="DecoType Naskh Variants" pitchFamily="2" charset="-78"/>
              </a:rPr>
              <a:t>التواصل أثناء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4" name="مستطيل 13"/>
          <p:cNvSpPr/>
          <p:nvPr/>
        </p:nvSpPr>
        <p:spPr>
          <a:xfrm>
            <a:off x="26787" y="2621668"/>
            <a:ext cx="7978413" cy="1631216"/>
          </a:xfrm>
          <a:prstGeom prst="rect">
            <a:avLst/>
          </a:prstGeom>
        </p:spPr>
        <p:txBody>
          <a:bodyPr wrap="square">
            <a:spAutoFit/>
          </a:bodyPr>
          <a:lstStyle/>
          <a:p>
            <a:pPr algn="just"/>
            <a:r>
              <a:rPr lang="ar-SA" sz="3000" dirty="0">
                <a:solidFill>
                  <a:srgbClr val="39471D"/>
                </a:solidFill>
                <a:cs typeface="DecoType Naskh Variants" pitchFamily="2" charset="-78"/>
              </a:rPr>
              <a:t>عندما تشير أدلة المراجعة المتاحة إلى أن أهداف المراجعة غير قابلة للتحقيق،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المراجعة الإبلاغ عن الأسباب إلى عميل المراجعة والجهة الخاضعة للتدقيق لتحديد الإجراء المناسب</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339177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ربع نص 4"/>
          <p:cNvSpPr txBox="1"/>
          <p:nvPr/>
        </p:nvSpPr>
        <p:spPr>
          <a:xfrm>
            <a:off x="31670" y="1074509"/>
            <a:ext cx="7893130" cy="4708981"/>
          </a:xfrm>
          <a:prstGeom prst="rect">
            <a:avLst/>
          </a:prstGeom>
          <a:noFill/>
        </p:spPr>
        <p:txBody>
          <a:bodyPr wrap="square" rtlCol="1">
            <a:spAutoFit/>
          </a:bodyPr>
          <a:lstStyle/>
          <a:p>
            <a:pPr algn="ctr"/>
            <a:r>
              <a:rPr lang="ar-SA" sz="20000" dirty="0" smtClean="0">
                <a:solidFill>
                  <a:srgbClr val="43661C"/>
                </a:solidFill>
                <a:cs typeface="DecoType Naskh Variants" pitchFamily="2" charset="-78"/>
              </a:rPr>
              <a:t>مقدّمة</a:t>
            </a:r>
          </a:p>
          <a:p>
            <a:pPr algn="ctr"/>
            <a:r>
              <a:rPr lang="en-US" sz="10000" dirty="0" smtClean="0">
                <a:solidFill>
                  <a:srgbClr val="43661C"/>
                </a:solidFill>
                <a:latin typeface="Agency FB" panose="020B0503020202020204" pitchFamily="34" charset="0"/>
                <a:cs typeface="DecoType Naskh Variants" pitchFamily="2" charset="-78"/>
              </a:rPr>
              <a:t>Introduction</a:t>
            </a:r>
            <a:endParaRPr lang="ar-SA" sz="10000" dirty="0">
              <a:solidFill>
                <a:srgbClr val="43661C"/>
              </a:solidFill>
              <a:latin typeface="Agency FB" panose="020B0503020202020204" pitchFamily="34" charset="0"/>
              <a:cs typeface="DecoType Naskh Variants" pitchFamily="2" charset="-78"/>
            </a:endParaRPr>
          </a:p>
        </p:txBody>
      </p:sp>
    </p:spTree>
    <p:extLst>
      <p:ext uri="{BB962C8B-B14F-4D97-AF65-F5344CB8AC3E}">
        <p14:creationId xmlns:p14="http://schemas.microsoft.com/office/powerpoint/2010/main" val="269749881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15994" y="1976411"/>
            <a:ext cx="2999539" cy="553998"/>
          </a:xfrm>
          <a:prstGeom prst="rect">
            <a:avLst/>
          </a:prstGeom>
        </p:spPr>
        <p:txBody>
          <a:bodyPr wrap="none">
            <a:spAutoFit/>
          </a:bodyPr>
          <a:lstStyle/>
          <a:p>
            <a:pPr algn="just"/>
            <a:r>
              <a:rPr lang="ar-SA" sz="3000" dirty="0" smtClean="0">
                <a:solidFill>
                  <a:srgbClr val="A6C36B"/>
                </a:solidFill>
                <a:cs typeface="DecoType Naskh Variants" pitchFamily="2" charset="-78"/>
              </a:rPr>
              <a:t>6.4.4 </a:t>
            </a:r>
            <a:r>
              <a:rPr lang="ar-SA" sz="3000" dirty="0">
                <a:solidFill>
                  <a:srgbClr val="A6C36B"/>
                </a:solidFill>
                <a:cs typeface="DecoType Naskh Variants" pitchFamily="2" charset="-78"/>
              </a:rPr>
              <a:t>التواصل أثناء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4" name="مستطيل 13"/>
          <p:cNvSpPr/>
          <p:nvPr/>
        </p:nvSpPr>
        <p:spPr>
          <a:xfrm>
            <a:off x="1" y="2621668"/>
            <a:ext cx="7931628"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وقد </a:t>
            </a:r>
            <a:r>
              <a:rPr lang="ar-SA" sz="3000" dirty="0">
                <a:solidFill>
                  <a:srgbClr val="39471D"/>
                </a:solidFill>
                <a:cs typeface="DecoType Naskh Variants" pitchFamily="2" charset="-78"/>
              </a:rPr>
              <a:t>يتضمن هذا الإجراء تغييرات في تخطيط المراجعة أو أهداف المراجعة أو نطاق المراجعة أو إنهاء المراجعة.</a:t>
            </a:r>
          </a:p>
          <a:p>
            <a:pPr algn="just"/>
            <a:r>
              <a:rPr lang="ar-SA" sz="3000" dirty="0">
                <a:solidFill>
                  <a:srgbClr val="39471D"/>
                </a:solidFill>
                <a:cs typeface="DecoType Naskh Variants" pitchFamily="2" charset="-78"/>
              </a:rPr>
              <a:t>أي حاجة لإجراء تغييرات على خطة التدقيق والتي قد تصبح واضحة مع </a:t>
            </a:r>
            <a:r>
              <a:rPr lang="ar-SA" sz="3000" dirty="0" smtClean="0">
                <a:solidFill>
                  <a:srgbClr val="39471D"/>
                </a:solidFill>
                <a:cs typeface="DecoType Naskh Variants" pitchFamily="2" charset="-78"/>
              </a:rPr>
              <a:t>تقدّم </a:t>
            </a:r>
            <a:r>
              <a:rPr lang="ar-SA" sz="3000" dirty="0">
                <a:solidFill>
                  <a:srgbClr val="39471D"/>
                </a:solidFill>
                <a:cs typeface="DecoType Naskh Variants" pitchFamily="2" charset="-78"/>
              </a:rPr>
              <a:t>أنشطة التدقيق يجب مراجعتها وقبولها، حسب الاقتضاء، من قبل كل من الفرد (الأفراد) الذين يديرون برنامج التدقيق وعميل التدقيق، </a:t>
            </a:r>
            <a:r>
              <a:rPr lang="ar-SA" sz="3000" dirty="0" smtClean="0">
                <a:solidFill>
                  <a:srgbClr val="39471D"/>
                </a:solidFill>
                <a:cs typeface="DecoType Naskh Variants" pitchFamily="2" charset="-78"/>
              </a:rPr>
              <a:t>وتقدّيمها </a:t>
            </a:r>
            <a:r>
              <a:rPr lang="ar-SA" sz="3000" dirty="0">
                <a:solidFill>
                  <a:srgbClr val="39471D"/>
                </a:solidFill>
                <a:cs typeface="DecoType Naskh Variants" pitchFamily="2" charset="-78"/>
              </a:rPr>
              <a:t>إلى الجهة الخاضعة للتدقيق.</a:t>
            </a:r>
          </a:p>
        </p:txBody>
      </p:sp>
    </p:spTree>
    <p:extLst>
      <p:ext uri="{BB962C8B-B14F-4D97-AF65-F5344CB8AC3E}">
        <p14:creationId xmlns:p14="http://schemas.microsoft.com/office/powerpoint/2010/main" val="20837149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313878" y="1976411"/>
            <a:ext cx="4403770" cy="553998"/>
          </a:xfrm>
          <a:prstGeom prst="rect">
            <a:avLst/>
          </a:prstGeom>
        </p:spPr>
        <p:txBody>
          <a:bodyPr wrap="none">
            <a:spAutoFit/>
          </a:bodyPr>
          <a:lstStyle/>
          <a:p>
            <a:pPr algn="just"/>
            <a:r>
              <a:rPr lang="ar-SA" sz="3000" dirty="0" smtClean="0">
                <a:solidFill>
                  <a:srgbClr val="39471D"/>
                </a:solidFill>
                <a:cs typeface="DecoType Naskh Variants" pitchFamily="2" charset="-78"/>
              </a:rPr>
              <a:t>6.4.5 توافر </a:t>
            </a:r>
            <a:r>
              <a:rPr lang="ar-SA" sz="3000" dirty="0">
                <a:solidFill>
                  <a:srgbClr val="39471D"/>
                </a:solidFill>
                <a:cs typeface="DecoType Naskh Variants" pitchFamily="2" charset="-78"/>
              </a:rPr>
              <a:t>معلومات التدقيق والوصول </a:t>
            </a:r>
            <a:r>
              <a:rPr lang="ar-SA" sz="3000" dirty="0" smtClean="0">
                <a:solidFill>
                  <a:srgbClr val="39471D"/>
                </a:solidFill>
                <a:cs typeface="DecoType Naskh Variants" pitchFamily="2" charset="-78"/>
              </a:rPr>
              <a:t>إليها</a:t>
            </a:r>
            <a:endParaRPr lang="ar-SA" sz="3000" dirty="0">
              <a:solidFill>
                <a:srgbClr val="39471D"/>
              </a:solidFill>
              <a:cs typeface="DecoType Naskh Variants" pitchFamily="2" charset="-78"/>
            </a:endParaRPr>
          </a:p>
        </p:txBody>
      </p:sp>
      <p:sp>
        <p:nvSpPr>
          <p:cNvPr id="11" name="مستطيل 10"/>
          <p:cNvSpPr/>
          <p:nvPr/>
        </p:nvSpPr>
        <p:spPr>
          <a:xfrm>
            <a:off x="0" y="2552433"/>
            <a:ext cx="7900208" cy="3785652"/>
          </a:xfrm>
          <a:prstGeom prst="rect">
            <a:avLst/>
          </a:prstGeom>
        </p:spPr>
        <p:txBody>
          <a:bodyPr wrap="square">
            <a:spAutoFit/>
          </a:bodyPr>
          <a:lstStyle/>
          <a:p>
            <a:pPr algn="just"/>
            <a:r>
              <a:rPr lang="ar-SA" sz="3000" dirty="0">
                <a:solidFill>
                  <a:srgbClr val="39471D"/>
                </a:solidFill>
                <a:cs typeface="DecoType Naskh Variants" pitchFamily="2" charset="-78"/>
              </a:rPr>
              <a:t>تعتمد طرق التدقيق المختارة للتدقيق على أهداف التدقيق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ونطاقه ومعاييره، بالإضافة إلى المدة والموقع</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الموقع هو المكان الذي تتوفر فيه المعلومات المطلوبة لنشاط التدقيق </a:t>
            </a:r>
            <a:r>
              <a:rPr lang="ar-SA" sz="3000" dirty="0" smtClean="0">
                <a:solidFill>
                  <a:srgbClr val="39471D"/>
                </a:solidFill>
                <a:cs typeface="DecoType Naskh Variants" pitchFamily="2" charset="-78"/>
              </a:rPr>
              <a:t>المحدّد </a:t>
            </a:r>
            <a:r>
              <a:rPr lang="ar-SA" sz="3000" dirty="0">
                <a:solidFill>
                  <a:srgbClr val="39471D"/>
                </a:solidFill>
                <a:cs typeface="DecoType Naskh Variants" pitchFamily="2" charset="-78"/>
              </a:rPr>
              <a:t>لفريق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وقد يشمل ذلك المواقع الفعلية والافتراضية.</a:t>
            </a:r>
          </a:p>
          <a:p>
            <a:pPr algn="just"/>
            <a:r>
              <a:rPr lang="ar-SA" sz="3000" dirty="0">
                <a:solidFill>
                  <a:srgbClr val="39471D"/>
                </a:solidFill>
                <a:cs typeface="DecoType Naskh Variants" pitchFamily="2" charset="-78"/>
              </a:rPr>
              <a:t>أين ومتى وكيف يتم الوصول إلى معلومات التدقيق أمر بالغ الأهمية لعملية التدقيق.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وهذا </a:t>
            </a:r>
            <a:r>
              <a:rPr lang="ar-SA" sz="3000" dirty="0">
                <a:solidFill>
                  <a:srgbClr val="39471D"/>
                </a:solidFill>
                <a:cs typeface="DecoType Naskh Variants" pitchFamily="2" charset="-78"/>
              </a:rPr>
              <a:t>مستقل عن مكان إنشاء المعلومات و/أو استخدامها و/أو تخزينها. </a:t>
            </a:r>
            <a:endParaRPr lang="ar-SA" sz="3000" dirty="0" smtClean="0">
              <a:solidFill>
                <a:srgbClr val="39471D"/>
              </a:solidFill>
              <a:cs typeface="DecoType Naskh Variants" pitchFamily="2" charset="-78"/>
            </a:endParaRPr>
          </a:p>
        </p:txBody>
      </p:sp>
    </p:spTree>
    <p:extLst>
      <p:ext uri="{BB962C8B-B14F-4D97-AF65-F5344CB8AC3E}">
        <p14:creationId xmlns:p14="http://schemas.microsoft.com/office/powerpoint/2010/main" val="149110024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3313878" y="1976411"/>
            <a:ext cx="4403770" cy="553998"/>
          </a:xfrm>
          <a:prstGeom prst="rect">
            <a:avLst/>
          </a:prstGeom>
        </p:spPr>
        <p:txBody>
          <a:bodyPr wrap="none">
            <a:spAutoFit/>
          </a:bodyPr>
          <a:lstStyle/>
          <a:p>
            <a:pPr algn="just"/>
            <a:r>
              <a:rPr lang="ar-SA" sz="3000" dirty="0" smtClean="0">
                <a:solidFill>
                  <a:srgbClr val="39471D"/>
                </a:solidFill>
                <a:cs typeface="DecoType Naskh Variants" pitchFamily="2" charset="-78"/>
              </a:rPr>
              <a:t>6.4.5 توافر </a:t>
            </a:r>
            <a:r>
              <a:rPr lang="ar-SA" sz="3000" dirty="0">
                <a:solidFill>
                  <a:srgbClr val="39471D"/>
                </a:solidFill>
                <a:cs typeface="DecoType Naskh Variants" pitchFamily="2" charset="-78"/>
              </a:rPr>
              <a:t>معلومات التدقيق والوصول </a:t>
            </a:r>
            <a:r>
              <a:rPr lang="ar-SA" sz="3000" dirty="0" smtClean="0">
                <a:solidFill>
                  <a:srgbClr val="39471D"/>
                </a:solidFill>
                <a:cs typeface="DecoType Naskh Variants" pitchFamily="2" charset="-78"/>
              </a:rPr>
              <a:t>إليها</a:t>
            </a:r>
            <a:endParaRPr lang="ar-SA" sz="3000" dirty="0">
              <a:solidFill>
                <a:srgbClr val="39471D"/>
              </a:solidFill>
              <a:cs typeface="DecoType Naskh Variants" pitchFamily="2" charset="-78"/>
            </a:endParaRPr>
          </a:p>
        </p:txBody>
      </p:sp>
      <p:sp>
        <p:nvSpPr>
          <p:cNvPr id="11" name="مستطيل 10"/>
          <p:cNvSpPr/>
          <p:nvPr/>
        </p:nvSpPr>
        <p:spPr>
          <a:xfrm>
            <a:off x="0" y="2690336"/>
            <a:ext cx="7900208" cy="1477328"/>
          </a:xfrm>
          <a:prstGeom prst="rect">
            <a:avLst/>
          </a:prstGeom>
        </p:spPr>
        <p:txBody>
          <a:bodyPr wrap="square">
            <a:spAutoFit/>
          </a:bodyPr>
          <a:lstStyle/>
          <a:p>
            <a:pPr algn="just"/>
            <a:r>
              <a:rPr lang="ar-SA" sz="3000" dirty="0" smtClean="0">
                <a:solidFill>
                  <a:srgbClr val="39471D"/>
                </a:solidFill>
                <a:cs typeface="DecoType Naskh Variants" pitchFamily="2" charset="-78"/>
              </a:rPr>
              <a:t>وبناءً </a:t>
            </a:r>
            <a:r>
              <a:rPr lang="ar-SA" sz="3000" dirty="0">
                <a:solidFill>
                  <a:srgbClr val="39471D"/>
                </a:solidFill>
                <a:cs typeface="DecoType Naskh Variants" pitchFamily="2" charset="-78"/>
              </a:rPr>
              <a:t>على هذه القضايا، يجب تحديد طرق التدقيق (انظر الجدول أ.1</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يمكن أن يستخدم التدقيق مزيجًا من الأساليب</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كما أن ظروف التدقيق قد تعني أن الأساليب بحاجة إلى التغيير أثناء التدقيق.</a:t>
            </a:r>
          </a:p>
        </p:txBody>
      </p:sp>
    </p:spTree>
    <p:extLst>
      <p:ext uri="{BB962C8B-B14F-4D97-AF65-F5344CB8AC3E}">
        <p14:creationId xmlns:p14="http://schemas.microsoft.com/office/powerpoint/2010/main" val="89498533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2473905" y="1976411"/>
            <a:ext cx="5243743" cy="553998"/>
          </a:xfrm>
          <a:prstGeom prst="rect">
            <a:avLst/>
          </a:prstGeom>
        </p:spPr>
        <p:txBody>
          <a:bodyPr wrap="none">
            <a:spAutoFit/>
          </a:bodyPr>
          <a:lstStyle/>
          <a:p>
            <a:r>
              <a:rPr lang="ar-SA" sz="3000" dirty="0" smtClean="0">
                <a:solidFill>
                  <a:srgbClr val="39471D"/>
                </a:solidFill>
                <a:cs typeface="DecoType Naskh Variants" pitchFamily="2" charset="-78"/>
              </a:rPr>
              <a:t>6.4.6 </a:t>
            </a:r>
            <a:r>
              <a:rPr lang="ar-SA" sz="3000" dirty="0">
                <a:solidFill>
                  <a:srgbClr val="39471D"/>
                </a:solidFill>
                <a:cs typeface="DecoType Naskh Variants" pitchFamily="2" charset="-78"/>
              </a:rPr>
              <a:t>م</a:t>
            </a:r>
            <a:r>
              <a:rPr lang="ar-SA" sz="3000" dirty="0" smtClean="0">
                <a:solidFill>
                  <a:srgbClr val="39471D"/>
                </a:solidFill>
                <a:cs typeface="DecoType Naskh Variants" pitchFamily="2" charset="-78"/>
              </a:rPr>
              <a:t>راجعة </a:t>
            </a:r>
            <a:r>
              <a:rPr lang="ar-SA" sz="3000" dirty="0">
                <a:solidFill>
                  <a:srgbClr val="39471D"/>
                </a:solidFill>
                <a:cs typeface="DecoType Naskh Variants" pitchFamily="2" charset="-78"/>
              </a:rPr>
              <a:t>المعلومات الموثقة أثناء إجراء التدقيق</a:t>
            </a:r>
          </a:p>
        </p:txBody>
      </p:sp>
      <p:sp>
        <p:nvSpPr>
          <p:cNvPr id="12" name="مستطيل 11"/>
          <p:cNvSpPr/>
          <p:nvPr/>
        </p:nvSpPr>
        <p:spPr>
          <a:xfrm>
            <a:off x="1" y="2737102"/>
            <a:ext cx="7931628" cy="3354765"/>
          </a:xfrm>
          <a:prstGeom prst="rect">
            <a:avLst/>
          </a:prstGeom>
        </p:spPr>
        <p:txBody>
          <a:bodyPr wrap="square">
            <a:spAutoFit/>
          </a:bodyPr>
          <a:lstStyle/>
          <a:p>
            <a:pPr algn="just"/>
            <a:r>
              <a:rPr lang="ar-SA" sz="3000" dirty="0">
                <a:solidFill>
                  <a:srgbClr val="39471D"/>
                </a:solidFill>
                <a:cs typeface="DecoType Naskh Variants" pitchFamily="2" charset="-78"/>
              </a:rPr>
              <a:t>ينبغي مراجعة المعلومات الموثقة ذات الصلة الخاصة بالجهة الخاضعة للتدقيق من أجل</a:t>
            </a:r>
            <a:r>
              <a:rPr lang="ar-SA" sz="3000" dirty="0" smtClean="0">
                <a:solidFill>
                  <a:srgbClr val="39471D"/>
                </a:solidFill>
                <a:cs typeface="DecoType Naskh Variants" pitchFamily="2" charset="-78"/>
              </a:rPr>
              <a:t>:</a:t>
            </a:r>
          </a:p>
          <a:p>
            <a:pPr algn="just"/>
            <a:endParaRPr lang="ar-SA" sz="3000" dirty="0" smtClean="0">
              <a:solidFill>
                <a:srgbClr val="39471D"/>
              </a:solidFill>
              <a:cs typeface="DecoType Naskh Variants" pitchFamily="2" charset="-78"/>
            </a:endParaRP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a:t>
            </a:r>
            <a:r>
              <a:rPr lang="ar-SA" sz="3000" dirty="0">
                <a:solidFill>
                  <a:srgbClr val="39471D"/>
                </a:solidFill>
                <a:cs typeface="DecoType Naskh Variants" pitchFamily="2" charset="-78"/>
              </a:rPr>
              <a:t>حديد مدى توافق النظام، بقدر ما هو موثق، مع معايير المراجعة</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جمع </a:t>
            </a:r>
            <a:r>
              <a:rPr lang="ar-SA" sz="3000" dirty="0">
                <a:solidFill>
                  <a:srgbClr val="39471D"/>
                </a:solidFill>
                <a:cs typeface="DecoType Naskh Variants" pitchFamily="2" charset="-78"/>
              </a:rPr>
              <a:t>المعلومات لدعم أنشطة المراجعة.</a:t>
            </a:r>
          </a:p>
          <a:p>
            <a:pPr algn="just"/>
            <a:endParaRPr lang="ar-SA" sz="16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ملحوظة:</a:t>
            </a:r>
          </a:p>
          <a:p>
            <a:pPr algn="just"/>
            <a:endParaRPr lang="ar-SA" sz="16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 تتوفر إرشادات حول كيفية التحقق من المعلومات في أ.5.</a:t>
            </a:r>
          </a:p>
        </p:txBody>
      </p:sp>
    </p:spTree>
    <p:extLst>
      <p:ext uri="{BB962C8B-B14F-4D97-AF65-F5344CB8AC3E}">
        <p14:creationId xmlns:p14="http://schemas.microsoft.com/office/powerpoint/2010/main" val="326795511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2473905" y="1976411"/>
            <a:ext cx="5243743" cy="553998"/>
          </a:xfrm>
          <a:prstGeom prst="rect">
            <a:avLst/>
          </a:prstGeom>
        </p:spPr>
        <p:txBody>
          <a:bodyPr wrap="none">
            <a:spAutoFit/>
          </a:bodyPr>
          <a:lstStyle/>
          <a:p>
            <a:r>
              <a:rPr lang="ar-SA" sz="3000" dirty="0" smtClean="0">
                <a:solidFill>
                  <a:srgbClr val="A6C36B"/>
                </a:solidFill>
                <a:cs typeface="DecoType Naskh Variants" pitchFamily="2" charset="-78"/>
              </a:rPr>
              <a:t>6.4.6 </a:t>
            </a:r>
            <a:r>
              <a:rPr lang="ar-SA" sz="3000" dirty="0">
                <a:solidFill>
                  <a:srgbClr val="A6C36B"/>
                </a:solidFill>
                <a:cs typeface="DecoType Naskh Variants" pitchFamily="2" charset="-78"/>
              </a:rPr>
              <a:t>م</a:t>
            </a:r>
            <a:r>
              <a:rPr lang="ar-SA" sz="3000" dirty="0" smtClean="0">
                <a:solidFill>
                  <a:srgbClr val="A6C36B"/>
                </a:solidFill>
                <a:cs typeface="DecoType Naskh Variants" pitchFamily="2" charset="-78"/>
              </a:rPr>
              <a:t>راجعة </a:t>
            </a:r>
            <a:r>
              <a:rPr lang="ar-SA" sz="3000" dirty="0">
                <a:solidFill>
                  <a:srgbClr val="A6C36B"/>
                </a:solidFill>
                <a:cs typeface="DecoType Naskh Variants" pitchFamily="2" charset="-78"/>
              </a:rPr>
              <a:t>المعلومات الموثقة أثناء إجراء التدقيق</a:t>
            </a:r>
          </a:p>
        </p:txBody>
      </p:sp>
      <p:sp>
        <p:nvSpPr>
          <p:cNvPr id="14" name="مستطيل 13"/>
          <p:cNvSpPr/>
          <p:nvPr/>
        </p:nvSpPr>
        <p:spPr>
          <a:xfrm>
            <a:off x="0" y="2737102"/>
            <a:ext cx="7952014" cy="3323987"/>
          </a:xfrm>
          <a:prstGeom prst="rect">
            <a:avLst/>
          </a:prstGeom>
        </p:spPr>
        <p:txBody>
          <a:bodyPr wrap="square">
            <a:spAutoFit/>
          </a:bodyPr>
          <a:lstStyle/>
          <a:p>
            <a:pPr algn="just"/>
            <a:r>
              <a:rPr lang="ar-SA" sz="3000" dirty="0">
                <a:solidFill>
                  <a:srgbClr val="39471D"/>
                </a:solidFill>
                <a:cs typeface="DecoType Naskh Variants" pitchFamily="2" charset="-78"/>
              </a:rPr>
              <a:t>ويمكن دمج المراجعة مع أنشطة المراجعة الأخرى ويمكن أن تستمر طوال فترة المراجعة، بشرط ألا يضر ذلك </a:t>
            </a:r>
            <a:r>
              <a:rPr lang="ar-SA" sz="3000" dirty="0" smtClean="0">
                <a:solidFill>
                  <a:srgbClr val="39471D"/>
                </a:solidFill>
                <a:cs typeface="DecoType Naskh Variants" pitchFamily="2" charset="-78"/>
              </a:rPr>
              <a:t>بفعّالية </a:t>
            </a:r>
            <a:r>
              <a:rPr lang="ar-SA" sz="3000" dirty="0">
                <a:solidFill>
                  <a:srgbClr val="39471D"/>
                </a:solidFill>
                <a:cs typeface="DecoType Naskh Variants" pitchFamily="2" charset="-78"/>
              </a:rPr>
              <a:t>إجراء المراجعة.</a:t>
            </a:r>
          </a:p>
          <a:p>
            <a:pPr algn="just"/>
            <a:r>
              <a:rPr lang="ar-SA" sz="3000" dirty="0">
                <a:solidFill>
                  <a:srgbClr val="39471D"/>
                </a:solidFill>
                <a:cs typeface="DecoType Naskh Variants" pitchFamily="2" charset="-78"/>
              </a:rPr>
              <a:t>إذا لم يكن من الممكن توفير معلومات موثقة كافية خلال الإطار الزمني </a:t>
            </a:r>
            <a:r>
              <a:rPr lang="ar-SA" sz="3000" dirty="0" smtClean="0">
                <a:solidFill>
                  <a:srgbClr val="39471D"/>
                </a:solidFill>
                <a:cs typeface="DecoType Naskh Variants" pitchFamily="2" charset="-78"/>
              </a:rPr>
              <a:t>المحدّد </a:t>
            </a:r>
            <a:r>
              <a:rPr lang="ar-SA" sz="3000" dirty="0">
                <a:solidFill>
                  <a:srgbClr val="39471D"/>
                </a:solidFill>
                <a:cs typeface="DecoType Naskh Variants" pitchFamily="2" charset="-78"/>
              </a:rPr>
              <a:t>في خطة التدقيق، فيجب على قائد فريق التدقيق إبلاغ كل من الفرد (الأفراد) الذي يدير برنامج التدقيق والجهة الخاضعة للتدقيق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اعتمادًا على أهداف التدقيق ونطاقه، يجب اتخاذ قرار بشأن ما إذا كان ينبغي استمرار التدقيق أو تعليقه حتى يتم حل المخاوف المتعلقة بالمعلومات الموثقة.</a:t>
            </a:r>
          </a:p>
        </p:txBody>
      </p:sp>
    </p:spTree>
    <p:extLst>
      <p:ext uri="{BB962C8B-B14F-4D97-AF65-F5344CB8AC3E}">
        <p14:creationId xmlns:p14="http://schemas.microsoft.com/office/powerpoint/2010/main" val="127188429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59274" y="1976411"/>
            <a:ext cx="3658374" cy="584775"/>
          </a:xfrm>
          <a:prstGeom prst="rect">
            <a:avLst/>
          </a:prstGeom>
        </p:spPr>
        <p:txBody>
          <a:bodyPr wrap="none">
            <a:spAutoFit/>
          </a:bodyPr>
          <a:lstStyle/>
          <a:p>
            <a:r>
              <a:rPr lang="ar-SA" sz="3000" dirty="0" smtClean="0">
                <a:solidFill>
                  <a:srgbClr val="39471D"/>
                </a:solidFill>
                <a:cs typeface="DecoType Naskh Variants" pitchFamily="2" charset="-78"/>
              </a:rPr>
              <a:t>6.4.7 </a:t>
            </a:r>
            <a:r>
              <a:rPr lang="ar-SA" sz="3200" dirty="0" smtClean="0">
                <a:solidFill>
                  <a:srgbClr val="39471D"/>
                </a:solidFill>
              </a:rPr>
              <a:t> </a:t>
            </a:r>
            <a:r>
              <a:rPr lang="ar-SA" sz="3000" dirty="0">
                <a:solidFill>
                  <a:srgbClr val="39471D"/>
                </a:solidFill>
                <a:cs typeface="DecoType Naskh Variants" pitchFamily="2" charset="-78"/>
              </a:rPr>
              <a:t>جمع المعلومات والتحقق </a:t>
            </a:r>
            <a:r>
              <a:rPr lang="ar-SA" sz="3000" dirty="0" smtClean="0">
                <a:solidFill>
                  <a:srgbClr val="39471D"/>
                </a:solidFill>
                <a:cs typeface="DecoType Naskh Variants" pitchFamily="2" charset="-78"/>
              </a:rPr>
              <a:t>منها</a:t>
            </a:r>
            <a:endParaRPr lang="ar-SA" sz="3000" dirty="0">
              <a:solidFill>
                <a:srgbClr val="39471D"/>
              </a:solidFill>
              <a:cs typeface="DecoType Naskh Variants" pitchFamily="2" charset="-78"/>
            </a:endParaRPr>
          </a:p>
        </p:txBody>
      </p:sp>
      <p:sp>
        <p:nvSpPr>
          <p:cNvPr id="11" name="مستطيل 10"/>
          <p:cNvSpPr/>
          <p:nvPr/>
        </p:nvSpPr>
        <p:spPr>
          <a:xfrm>
            <a:off x="0" y="3116130"/>
            <a:ext cx="7897673" cy="3016210"/>
          </a:xfrm>
          <a:prstGeom prst="rect">
            <a:avLst/>
          </a:prstGeom>
        </p:spPr>
        <p:txBody>
          <a:bodyPr wrap="square">
            <a:spAutoFit/>
          </a:bodyPr>
          <a:lstStyle/>
          <a:p>
            <a:pPr algn="just"/>
            <a:r>
              <a:rPr lang="ar-SA" sz="3000" dirty="0">
                <a:solidFill>
                  <a:srgbClr val="39471D"/>
                </a:solidFill>
                <a:cs typeface="DecoType Naskh Variants" pitchFamily="2" charset="-78"/>
              </a:rPr>
              <a:t>أثناء عملية المراجعة </a:t>
            </a:r>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جمع المعلومات ذات الصلة بأهداف المراجعة ونطاقها ومعاييرها، بما في ذلك المعلومات المتعلقة بالواجهات بين الوظائف والأنشطة والعمليات عن طريق أخذ العينات المناسبة ويجب التحقق منها، قدر الإمكان</a:t>
            </a:r>
            <a:r>
              <a:rPr lang="ar-SA" sz="3000" dirty="0" smtClean="0">
                <a:solidFill>
                  <a:srgbClr val="39471D"/>
                </a:solidFill>
                <a:cs typeface="DecoType Naskh Variants" pitchFamily="2" charset="-78"/>
              </a:rPr>
              <a:t>.</a:t>
            </a:r>
          </a:p>
          <a:p>
            <a:pPr algn="just"/>
            <a:endParaRPr lang="ar-SA" sz="3000" dirty="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ملاحظة 1:</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للتحقق من المعلومات، انظر أ.5</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31106930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59274" y="1976411"/>
            <a:ext cx="3658374" cy="584775"/>
          </a:xfrm>
          <a:prstGeom prst="rect">
            <a:avLst/>
          </a:prstGeom>
        </p:spPr>
        <p:txBody>
          <a:bodyPr wrap="none">
            <a:spAutoFit/>
          </a:bodyPr>
          <a:lstStyle/>
          <a:p>
            <a:r>
              <a:rPr lang="ar-SA" sz="3000" dirty="0" smtClean="0">
                <a:solidFill>
                  <a:srgbClr val="A6C36B"/>
                </a:solidFill>
                <a:cs typeface="DecoType Naskh Variants" pitchFamily="2" charset="-78"/>
              </a:rPr>
              <a:t>6.4.7 </a:t>
            </a:r>
            <a:r>
              <a:rPr lang="ar-SA" sz="3200" dirty="0" smtClean="0">
                <a:solidFill>
                  <a:srgbClr val="A6C36B"/>
                </a:solidFill>
              </a:rPr>
              <a:t> </a:t>
            </a:r>
            <a:r>
              <a:rPr lang="ar-SA" sz="3000" dirty="0">
                <a:solidFill>
                  <a:srgbClr val="A6C36B"/>
                </a:solidFill>
                <a:cs typeface="DecoType Naskh Variants" pitchFamily="2" charset="-78"/>
              </a:rPr>
              <a:t>جمع المعلومات والتحقق </a:t>
            </a:r>
            <a:r>
              <a:rPr lang="ar-SA" sz="3000" dirty="0" smtClean="0">
                <a:solidFill>
                  <a:srgbClr val="A6C36B"/>
                </a:solidFill>
                <a:cs typeface="DecoType Naskh Variants" pitchFamily="2" charset="-78"/>
              </a:rPr>
              <a:t>منها</a:t>
            </a:r>
            <a:endParaRPr lang="ar-SA" sz="3000" dirty="0">
              <a:solidFill>
                <a:srgbClr val="A6C36B"/>
              </a:solidFill>
              <a:cs typeface="DecoType Naskh Variants" pitchFamily="2" charset="-78"/>
            </a:endParaRPr>
          </a:p>
        </p:txBody>
      </p:sp>
      <p:sp>
        <p:nvSpPr>
          <p:cNvPr id="11" name="مستطيل 10"/>
          <p:cNvSpPr/>
          <p:nvPr/>
        </p:nvSpPr>
        <p:spPr>
          <a:xfrm>
            <a:off x="0" y="2743200"/>
            <a:ext cx="7897673" cy="3477875"/>
          </a:xfrm>
          <a:prstGeom prst="rect">
            <a:avLst/>
          </a:prstGeom>
        </p:spPr>
        <p:txBody>
          <a:bodyPr wrap="square">
            <a:spAutoFit/>
          </a:bodyPr>
          <a:lstStyle/>
          <a:p>
            <a:pPr algn="just"/>
            <a:r>
              <a:rPr lang="ar-SA" sz="3000" dirty="0" smtClean="0">
                <a:solidFill>
                  <a:srgbClr val="39471D"/>
                </a:solidFill>
                <a:cs typeface="DecoType Naskh Variants" pitchFamily="2" charset="-78"/>
              </a:rPr>
              <a:t>ملاحظة </a:t>
            </a:r>
            <a:r>
              <a:rPr lang="ar-SA" sz="3000" dirty="0">
                <a:solidFill>
                  <a:srgbClr val="39471D"/>
                </a:solidFill>
                <a:cs typeface="DecoType Naskh Variants" pitchFamily="2" charset="-78"/>
              </a:rPr>
              <a:t>2</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الإرشادات الخاصة بأخذ العينات مذكورة في أ.6.يجب فقط قبول المعلومات التي يمكن أن تخضع لدرجة معينة من التحقق كأدلة مراجعة.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عندما </a:t>
            </a:r>
            <a:r>
              <a:rPr lang="ar-SA" sz="3000" dirty="0">
                <a:solidFill>
                  <a:srgbClr val="39471D"/>
                </a:solidFill>
                <a:cs typeface="DecoType Naskh Variants" pitchFamily="2" charset="-78"/>
              </a:rPr>
              <a:t>تكون درجة التحقق منخفضة،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المدقق استخدام حكمه المهني لتحديد درجة الاعتماد التي يمكن وضعها عليه كدليل. </a:t>
            </a:r>
            <a:endParaRPr lang="ar-SA" sz="3000" dirty="0" smtClean="0">
              <a:solidFill>
                <a:srgbClr val="39471D"/>
              </a:solidFill>
              <a:cs typeface="DecoType Naskh Variants" pitchFamily="2" charset="-78"/>
            </a:endParaRPr>
          </a:p>
          <a:p>
            <a:pPr algn="just"/>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تسجيل أدلة المراجعة التي تؤدي إلى نتائج المراجعة.</a:t>
            </a:r>
          </a:p>
        </p:txBody>
      </p:sp>
    </p:spTree>
    <p:extLst>
      <p:ext uri="{BB962C8B-B14F-4D97-AF65-F5344CB8AC3E}">
        <p14:creationId xmlns:p14="http://schemas.microsoft.com/office/powerpoint/2010/main" val="61826470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59274" y="1976411"/>
            <a:ext cx="3658374" cy="584775"/>
          </a:xfrm>
          <a:prstGeom prst="rect">
            <a:avLst/>
          </a:prstGeom>
        </p:spPr>
        <p:txBody>
          <a:bodyPr wrap="none">
            <a:spAutoFit/>
          </a:bodyPr>
          <a:lstStyle/>
          <a:p>
            <a:r>
              <a:rPr lang="ar-SA" sz="3000" dirty="0" smtClean="0">
                <a:solidFill>
                  <a:srgbClr val="A6C36B"/>
                </a:solidFill>
                <a:cs typeface="DecoType Naskh Variants" pitchFamily="2" charset="-78"/>
              </a:rPr>
              <a:t>6.4.7 </a:t>
            </a:r>
            <a:r>
              <a:rPr lang="ar-SA" sz="3200" dirty="0" smtClean="0">
                <a:solidFill>
                  <a:srgbClr val="A6C36B"/>
                </a:solidFill>
              </a:rPr>
              <a:t> </a:t>
            </a:r>
            <a:r>
              <a:rPr lang="ar-SA" sz="3000" dirty="0">
                <a:solidFill>
                  <a:srgbClr val="A6C36B"/>
                </a:solidFill>
                <a:cs typeface="DecoType Naskh Variants" pitchFamily="2" charset="-78"/>
              </a:rPr>
              <a:t>جمع المعلومات والتحقق </a:t>
            </a:r>
            <a:r>
              <a:rPr lang="ar-SA" sz="3000" dirty="0" smtClean="0">
                <a:solidFill>
                  <a:srgbClr val="A6C36B"/>
                </a:solidFill>
                <a:cs typeface="DecoType Naskh Variants" pitchFamily="2" charset="-78"/>
              </a:rPr>
              <a:t>منها</a:t>
            </a:r>
            <a:endParaRPr lang="ar-SA" sz="3000" dirty="0">
              <a:solidFill>
                <a:srgbClr val="A6C36B"/>
              </a:solidFill>
              <a:cs typeface="DecoType Naskh Variants" pitchFamily="2" charset="-78"/>
            </a:endParaRPr>
          </a:p>
        </p:txBody>
      </p:sp>
      <p:sp>
        <p:nvSpPr>
          <p:cNvPr id="12" name="مستطيل 11"/>
          <p:cNvSpPr/>
          <p:nvPr/>
        </p:nvSpPr>
        <p:spPr>
          <a:xfrm>
            <a:off x="0" y="2743200"/>
            <a:ext cx="7900207" cy="2554545"/>
          </a:xfrm>
          <a:prstGeom prst="rect">
            <a:avLst/>
          </a:prstGeom>
        </p:spPr>
        <p:txBody>
          <a:bodyPr wrap="square">
            <a:spAutoFit/>
          </a:bodyPr>
          <a:lstStyle/>
          <a:p>
            <a:pPr algn="just"/>
            <a:r>
              <a:rPr lang="ar-SA" sz="3000" dirty="0">
                <a:solidFill>
                  <a:srgbClr val="39471D"/>
                </a:solidFill>
                <a:cs typeface="DecoType Naskh Variants" pitchFamily="2" charset="-78"/>
              </a:rPr>
              <a:t>إذا أصبح فريق التدقيق، أثناء جمع الأدلة الموضوعية، على علم بأي ظروف أو مخاطر أو فرص جديدة أو متغيرة، </a:t>
            </a:r>
            <a:r>
              <a:rPr lang="ar-SA" sz="4000" dirty="0">
                <a:solidFill>
                  <a:srgbClr val="39471D"/>
                </a:solidFill>
                <a:cs typeface="DecoType Naskh Variants" pitchFamily="2" charset="-78"/>
              </a:rPr>
              <a:t>فيجب</a:t>
            </a:r>
            <a:r>
              <a:rPr lang="ar-SA" sz="3000" dirty="0">
                <a:solidFill>
                  <a:srgbClr val="39471D"/>
                </a:solidFill>
                <a:cs typeface="DecoType Naskh Variants" pitchFamily="2" charset="-78"/>
              </a:rPr>
              <a:t> على الفريق معالجتها وفقًا لذلك.</a:t>
            </a:r>
          </a:p>
          <a:p>
            <a:pPr algn="just"/>
            <a:endParaRPr lang="ar-SA" sz="3000" dirty="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ويقدّم </a:t>
            </a:r>
            <a:r>
              <a:rPr lang="ar-SA" sz="3000" dirty="0">
                <a:solidFill>
                  <a:srgbClr val="39471D"/>
                </a:solidFill>
                <a:cs typeface="DecoType Naskh Variants" pitchFamily="2" charset="-78"/>
              </a:rPr>
              <a:t>الشكل 2 نظرة عامة على عملية نموذجية، بدءًا من جمع المعلومات وحتى الوصول إلى استنتاجات التدقيق.</a:t>
            </a:r>
          </a:p>
        </p:txBody>
      </p:sp>
    </p:spTree>
    <p:extLst>
      <p:ext uri="{BB962C8B-B14F-4D97-AF65-F5344CB8AC3E}">
        <p14:creationId xmlns:p14="http://schemas.microsoft.com/office/powerpoint/2010/main" val="362399789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59274" y="1976411"/>
            <a:ext cx="3658374" cy="584775"/>
          </a:xfrm>
          <a:prstGeom prst="rect">
            <a:avLst/>
          </a:prstGeom>
        </p:spPr>
        <p:txBody>
          <a:bodyPr wrap="none">
            <a:spAutoFit/>
          </a:bodyPr>
          <a:lstStyle/>
          <a:p>
            <a:r>
              <a:rPr lang="ar-SA" sz="3000" dirty="0" smtClean="0">
                <a:solidFill>
                  <a:srgbClr val="A6C36B"/>
                </a:solidFill>
                <a:cs typeface="DecoType Naskh Variants" pitchFamily="2" charset="-78"/>
              </a:rPr>
              <a:t>6.4.7 </a:t>
            </a:r>
            <a:r>
              <a:rPr lang="ar-SA" sz="3200" dirty="0" smtClean="0">
                <a:solidFill>
                  <a:srgbClr val="A6C36B"/>
                </a:solidFill>
              </a:rPr>
              <a:t> </a:t>
            </a:r>
            <a:r>
              <a:rPr lang="ar-SA" sz="3000" dirty="0">
                <a:solidFill>
                  <a:srgbClr val="A6C36B"/>
                </a:solidFill>
                <a:cs typeface="DecoType Naskh Variants" pitchFamily="2" charset="-78"/>
              </a:rPr>
              <a:t>جمع المعلومات والتحقق </a:t>
            </a:r>
            <a:r>
              <a:rPr lang="ar-SA" sz="3000" dirty="0" smtClean="0">
                <a:solidFill>
                  <a:srgbClr val="A6C36B"/>
                </a:solidFill>
                <a:cs typeface="DecoType Naskh Variants" pitchFamily="2" charset="-78"/>
              </a:rPr>
              <a:t>منها</a:t>
            </a:r>
            <a:endParaRPr lang="ar-SA" sz="3000" dirty="0">
              <a:solidFill>
                <a:srgbClr val="A6C36B"/>
              </a:solidFill>
              <a:cs typeface="DecoType Naskh Variants"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4285573454"/>
              </p:ext>
            </p:extLst>
          </p:nvPr>
        </p:nvGraphicFramePr>
        <p:xfrm>
          <a:off x="1163838" y="2590800"/>
          <a:ext cx="6096000" cy="3307080"/>
        </p:xfrm>
        <a:graphic>
          <a:graphicData uri="http://schemas.openxmlformats.org/drawingml/2006/table">
            <a:tbl>
              <a:tblPr rtl="1" firstRow="1" bandRow="1">
                <a:tableStyleId>{F5AB1C69-6EDB-4FF4-983F-18BD219EF322}</a:tableStyleId>
              </a:tblPr>
              <a:tblGrid>
                <a:gridCol w="6096000">
                  <a:extLst>
                    <a:ext uri="{9D8B030D-6E8A-4147-A177-3AD203B41FA5}">
                      <a16:colId xmlns:a16="http://schemas.microsoft.com/office/drawing/2014/main" val="1282283413"/>
                    </a:ext>
                  </a:extLst>
                </a:gridCol>
              </a:tblGrid>
              <a:tr h="370840">
                <a:tc>
                  <a:txBody>
                    <a:bodyPr/>
                    <a:lstStyle/>
                    <a:p>
                      <a:pPr algn="ctr" rtl="1"/>
                      <a:r>
                        <a:rPr lang="ar-SA" sz="2500" b="0" kern="1200" dirty="0" smtClean="0">
                          <a:solidFill>
                            <a:srgbClr val="39471D"/>
                          </a:solidFill>
                          <a:latin typeface="+mn-lt"/>
                          <a:ea typeface="+mn-ea"/>
                          <a:cs typeface="DecoType Naskh Variants" pitchFamily="2" charset="-78"/>
                        </a:rPr>
                        <a:t>مصدر المعلومات</a:t>
                      </a:r>
                      <a:endParaRPr lang="ar-SA" sz="2500" b="0" kern="1200" dirty="0">
                        <a:solidFill>
                          <a:srgbClr val="39471D"/>
                        </a:solidFill>
                        <a:latin typeface="+mn-lt"/>
                        <a:ea typeface="+mn-ea"/>
                        <a:cs typeface="DecoType Naskh Variants" pitchFamily="2" charset="-78"/>
                      </a:endParaRPr>
                    </a:p>
                  </a:txBody>
                  <a:tcPr>
                    <a:solidFill>
                      <a:srgbClr val="EFF3EA"/>
                    </a:solidFill>
                  </a:tcPr>
                </a:tc>
                <a:extLst>
                  <a:ext uri="{0D108BD9-81ED-4DB2-BD59-A6C34878D82A}">
                    <a16:rowId xmlns:a16="http://schemas.microsoft.com/office/drawing/2014/main" val="3684950273"/>
                  </a:ext>
                </a:extLst>
              </a:tr>
              <a:tr h="370840">
                <a:tc>
                  <a:txBody>
                    <a:bodyPr/>
                    <a:lstStyle/>
                    <a:p>
                      <a:pPr algn="ctr" rtl="1"/>
                      <a:r>
                        <a:rPr lang="ar-SA" sz="2500" kern="1200" dirty="0" smtClean="0">
                          <a:solidFill>
                            <a:srgbClr val="39471D"/>
                          </a:solidFill>
                          <a:latin typeface="+mn-lt"/>
                          <a:ea typeface="+mn-ea"/>
                          <a:cs typeface="DecoType Naskh Variants" pitchFamily="2" charset="-78"/>
                        </a:rPr>
                        <a:t>الجمع عن طريق أخذ العينات المناسبة</a:t>
                      </a:r>
                      <a:endParaRPr lang="ar-SA" sz="25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265867746"/>
                  </a:ext>
                </a:extLst>
              </a:tr>
              <a:tr h="370840">
                <a:tc>
                  <a:txBody>
                    <a:bodyPr/>
                    <a:lstStyle/>
                    <a:p>
                      <a:pPr algn="ctr" rtl="1"/>
                      <a:r>
                        <a:rPr lang="ar-SA" sz="2500" kern="1200" dirty="0" smtClean="0">
                          <a:solidFill>
                            <a:srgbClr val="39471D"/>
                          </a:solidFill>
                          <a:latin typeface="+mn-lt"/>
                          <a:ea typeface="+mn-ea"/>
                          <a:cs typeface="DecoType Naskh Variants" pitchFamily="2" charset="-78"/>
                        </a:rPr>
                        <a:t>أدلة التدقيق</a:t>
                      </a:r>
                      <a:endParaRPr lang="ar-SA" sz="2500" kern="1200" dirty="0">
                        <a:solidFill>
                          <a:srgbClr val="39471D"/>
                        </a:solidFill>
                        <a:latin typeface="+mn-lt"/>
                        <a:ea typeface="+mn-ea"/>
                        <a:cs typeface="DecoType Naskh Variants" pitchFamily="2" charset="-78"/>
                      </a:endParaRPr>
                    </a:p>
                  </a:txBody>
                  <a:tcPr>
                    <a:solidFill>
                      <a:srgbClr val="EFF3EA"/>
                    </a:solidFill>
                  </a:tcPr>
                </a:tc>
                <a:extLst>
                  <a:ext uri="{0D108BD9-81ED-4DB2-BD59-A6C34878D82A}">
                    <a16:rowId xmlns:a16="http://schemas.microsoft.com/office/drawing/2014/main" val="2474743050"/>
                  </a:ext>
                </a:extLst>
              </a:tr>
              <a:tr h="370840">
                <a:tc>
                  <a:txBody>
                    <a:bodyPr/>
                    <a:lstStyle/>
                    <a:p>
                      <a:pPr algn="ctr" rtl="1"/>
                      <a:r>
                        <a:rPr lang="ar-SA" sz="2500" kern="1200" dirty="0" smtClean="0">
                          <a:solidFill>
                            <a:srgbClr val="39471D"/>
                          </a:solidFill>
                          <a:latin typeface="+mn-lt"/>
                          <a:ea typeface="+mn-ea"/>
                          <a:cs typeface="DecoType Naskh Variants" pitchFamily="2" charset="-78"/>
                        </a:rPr>
                        <a:t>التقييم بالاعتماد على معايير التدقيق</a:t>
                      </a:r>
                      <a:endParaRPr lang="ar-SA" sz="25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1121936414"/>
                  </a:ext>
                </a:extLst>
              </a:tr>
              <a:tr h="370840">
                <a:tc>
                  <a:txBody>
                    <a:bodyPr/>
                    <a:lstStyle/>
                    <a:p>
                      <a:pPr algn="ctr" rtl="1"/>
                      <a:r>
                        <a:rPr lang="ar-SA" sz="2500" kern="1200" dirty="0" smtClean="0">
                          <a:solidFill>
                            <a:srgbClr val="39471D"/>
                          </a:solidFill>
                          <a:latin typeface="+mn-lt"/>
                          <a:ea typeface="+mn-ea"/>
                          <a:cs typeface="DecoType Naskh Variants" pitchFamily="2" charset="-78"/>
                        </a:rPr>
                        <a:t>نتائج التدقيق</a:t>
                      </a:r>
                      <a:endParaRPr lang="ar-SA" sz="25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1854346515"/>
                  </a:ext>
                </a:extLst>
              </a:tr>
              <a:tr h="370840">
                <a:tc>
                  <a:txBody>
                    <a:bodyPr/>
                    <a:lstStyle/>
                    <a:p>
                      <a:pPr algn="ctr" rtl="1"/>
                      <a:r>
                        <a:rPr lang="ar-SA" sz="2500" kern="1200" dirty="0" smtClean="0">
                          <a:solidFill>
                            <a:srgbClr val="39471D"/>
                          </a:solidFill>
                          <a:latin typeface="+mn-lt"/>
                          <a:ea typeface="+mn-ea"/>
                          <a:cs typeface="DecoType Naskh Variants" pitchFamily="2" charset="-78"/>
                        </a:rPr>
                        <a:t>مراجعة</a:t>
                      </a:r>
                      <a:endParaRPr lang="ar-SA" sz="25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2519343508"/>
                  </a:ext>
                </a:extLst>
              </a:tr>
              <a:tr h="370840">
                <a:tc>
                  <a:txBody>
                    <a:bodyPr/>
                    <a:lstStyle/>
                    <a:p>
                      <a:pPr algn="ctr" rtl="1"/>
                      <a:r>
                        <a:rPr lang="ar-SA" sz="2500" kern="1200" dirty="0" smtClean="0">
                          <a:solidFill>
                            <a:srgbClr val="39471D"/>
                          </a:solidFill>
                          <a:latin typeface="+mn-lt"/>
                          <a:ea typeface="+mn-ea"/>
                          <a:cs typeface="DecoType Naskh Variants" pitchFamily="2" charset="-78"/>
                        </a:rPr>
                        <a:t>نتائج التدقيق</a:t>
                      </a:r>
                      <a:endParaRPr lang="ar-SA" sz="25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2926179779"/>
                  </a:ext>
                </a:extLst>
              </a:tr>
            </a:tbl>
          </a:graphicData>
        </a:graphic>
      </p:graphicFrame>
      <p:sp>
        <p:nvSpPr>
          <p:cNvPr id="3" name="مستطيل 2"/>
          <p:cNvSpPr/>
          <p:nvPr/>
        </p:nvSpPr>
        <p:spPr>
          <a:xfrm>
            <a:off x="1225071" y="5943600"/>
            <a:ext cx="6090129" cy="553998"/>
          </a:xfrm>
          <a:prstGeom prst="rect">
            <a:avLst/>
          </a:prstGeom>
        </p:spPr>
        <p:txBody>
          <a:bodyPr wrap="none">
            <a:spAutoFit/>
          </a:bodyPr>
          <a:lstStyle/>
          <a:p>
            <a:r>
              <a:rPr lang="ar-SA" sz="3000" dirty="0">
                <a:solidFill>
                  <a:srgbClr val="39471D"/>
                </a:solidFill>
                <a:cs typeface="DecoType Naskh Variants" pitchFamily="2" charset="-78"/>
              </a:rPr>
              <a:t>الشكل 2 - نظرة عامة على العملية النموذجية للجمع والتحقق</a:t>
            </a:r>
          </a:p>
        </p:txBody>
      </p:sp>
    </p:spTree>
    <p:extLst>
      <p:ext uri="{BB962C8B-B14F-4D97-AF65-F5344CB8AC3E}">
        <p14:creationId xmlns:p14="http://schemas.microsoft.com/office/powerpoint/2010/main" val="375279930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59274" y="1976411"/>
            <a:ext cx="3658374" cy="584775"/>
          </a:xfrm>
          <a:prstGeom prst="rect">
            <a:avLst/>
          </a:prstGeom>
        </p:spPr>
        <p:txBody>
          <a:bodyPr wrap="none">
            <a:spAutoFit/>
          </a:bodyPr>
          <a:lstStyle/>
          <a:p>
            <a:r>
              <a:rPr lang="ar-SA" sz="3000" dirty="0" smtClean="0">
                <a:solidFill>
                  <a:srgbClr val="A6C36B"/>
                </a:solidFill>
                <a:cs typeface="DecoType Naskh Variants" pitchFamily="2" charset="-78"/>
              </a:rPr>
              <a:t>6.4.7 </a:t>
            </a:r>
            <a:r>
              <a:rPr lang="ar-SA" sz="3200" dirty="0" smtClean="0">
                <a:solidFill>
                  <a:srgbClr val="A6C36B"/>
                </a:solidFill>
              </a:rPr>
              <a:t> </a:t>
            </a:r>
            <a:r>
              <a:rPr lang="ar-SA" sz="3000" dirty="0">
                <a:solidFill>
                  <a:srgbClr val="A6C36B"/>
                </a:solidFill>
                <a:cs typeface="DecoType Naskh Variants" pitchFamily="2" charset="-78"/>
              </a:rPr>
              <a:t>جمع المعلومات والتحقق </a:t>
            </a:r>
            <a:r>
              <a:rPr lang="ar-SA" sz="3000" dirty="0" smtClean="0">
                <a:solidFill>
                  <a:srgbClr val="A6C36B"/>
                </a:solidFill>
                <a:cs typeface="DecoType Naskh Variants" pitchFamily="2" charset="-78"/>
              </a:rPr>
              <a:t>منها</a:t>
            </a:r>
            <a:endParaRPr lang="ar-SA" sz="3000" dirty="0">
              <a:solidFill>
                <a:srgbClr val="A6C36B"/>
              </a:solidFill>
              <a:cs typeface="DecoType Naskh Variants" pitchFamily="2" charset="-78"/>
            </a:endParaRPr>
          </a:p>
        </p:txBody>
      </p:sp>
      <p:sp>
        <p:nvSpPr>
          <p:cNvPr id="17" name="مستطيل 16"/>
          <p:cNvSpPr/>
          <p:nvPr/>
        </p:nvSpPr>
        <p:spPr>
          <a:xfrm>
            <a:off x="0" y="2788198"/>
            <a:ext cx="7872499" cy="2862322"/>
          </a:xfrm>
          <a:prstGeom prst="rect">
            <a:avLst/>
          </a:prstGeom>
        </p:spPr>
        <p:txBody>
          <a:bodyPr wrap="square">
            <a:spAutoFit/>
          </a:bodyPr>
          <a:lstStyle/>
          <a:p>
            <a:r>
              <a:rPr lang="ar-SA" sz="3000" dirty="0">
                <a:solidFill>
                  <a:srgbClr val="39471D"/>
                </a:solidFill>
                <a:cs typeface="DecoType Naskh Variants" pitchFamily="2" charset="-78"/>
              </a:rPr>
              <a:t>تشمل طرق جمع المعلومات، على سبيل المثال لا الحصر، ما يلي</a:t>
            </a:r>
            <a:r>
              <a:rPr lang="ar-SA" sz="3000" dirty="0" smtClean="0">
                <a:solidFill>
                  <a:srgbClr val="39471D"/>
                </a:solidFill>
                <a:cs typeface="DecoType Naskh Variants" pitchFamily="2" charset="-78"/>
              </a:rPr>
              <a:t>:</a:t>
            </a:r>
          </a:p>
          <a:p>
            <a:endParaRPr lang="ar-SA" sz="3000" dirty="0">
              <a:solidFill>
                <a:srgbClr val="39471D"/>
              </a:solidFill>
              <a:cs typeface="DecoType Naskh Variants" pitchFamily="2" charset="-78"/>
            </a:endParaRPr>
          </a:p>
          <a:p>
            <a:pPr marL="457200" indent="-457200">
              <a:buFont typeface="Wingdings" panose="05000000000000000000" pitchFamily="2" charset="2"/>
              <a:buChar char="¯"/>
            </a:pPr>
            <a:r>
              <a:rPr lang="ar-SA" sz="3000" dirty="0">
                <a:solidFill>
                  <a:srgbClr val="39471D"/>
                </a:solidFill>
                <a:cs typeface="DecoType Naskh Variants" pitchFamily="2" charset="-78"/>
              </a:rPr>
              <a:t>المقابلات؛</a:t>
            </a:r>
          </a:p>
          <a:p>
            <a:pPr marL="457200" indent="-457200">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الملاحظات</a:t>
            </a:r>
            <a:r>
              <a:rPr lang="ar-SA" sz="3000" dirty="0" smtClean="0">
                <a:solidFill>
                  <a:srgbClr val="39471D"/>
                </a:solidFill>
                <a:cs typeface="DecoType Naskh Variants" pitchFamily="2" charset="-78"/>
              </a:rPr>
              <a:t>.</a:t>
            </a:r>
          </a:p>
          <a:p>
            <a:pPr marL="457200" indent="-457200">
              <a:buFont typeface="Wingdings" panose="05000000000000000000" pitchFamily="2" charset="2"/>
              <a:buChar char="¯"/>
            </a:pPr>
            <a:r>
              <a:rPr lang="ar-SA" sz="3000" dirty="0" smtClean="0">
                <a:solidFill>
                  <a:srgbClr val="39471D"/>
                </a:solidFill>
                <a:cs typeface="DecoType Naskh Variants" pitchFamily="2" charset="-78"/>
              </a:rPr>
              <a:t>مراجعة </a:t>
            </a:r>
            <a:r>
              <a:rPr lang="ar-SA" sz="3000" dirty="0">
                <a:solidFill>
                  <a:srgbClr val="39471D"/>
                </a:solidFill>
                <a:cs typeface="DecoType Naskh Variants" pitchFamily="2" charset="-78"/>
              </a:rPr>
              <a:t>المعلومات الموثقة</a:t>
            </a:r>
            <a:r>
              <a:rPr lang="ar-SA" sz="3000" dirty="0" smtClean="0">
                <a:solidFill>
                  <a:srgbClr val="39471D"/>
                </a:solidFill>
                <a:cs typeface="DecoType Naskh Variants" pitchFamily="2" charset="-78"/>
              </a:rPr>
              <a:t>.</a:t>
            </a:r>
          </a:p>
          <a:p>
            <a:pPr marL="457200" indent="-457200">
              <a:buFont typeface="Wingdings" panose="05000000000000000000" pitchFamily="2" charset="2"/>
              <a:buChar char="¯"/>
            </a:pP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609698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16330" y="1566952"/>
            <a:ext cx="7900207" cy="3724096"/>
          </a:xfrm>
          <a:prstGeom prst="rect">
            <a:avLst/>
          </a:prstGeom>
        </p:spPr>
        <p:txBody>
          <a:bodyPr wrap="square">
            <a:spAutoFit/>
          </a:bodyPr>
          <a:lstStyle/>
          <a:p>
            <a:pPr algn="just">
              <a:lnSpc>
                <a:spcPct val="150000"/>
              </a:lnSpc>
            </a:pPr>
            <a:r>
              <a:rPr lang="ar-SA" sz="3200" dirty="0">
                <a:solidFill>
                  <a:srgbClr val="43661C"/>
                </a:solidFill>
                <a:cs typeface="DecoType Naskh Variants" pitchFamily="2" charset="-78"/>
              </a:rPr>
              <a:t>منذ نشر الطبعة الثانية من هذه الوثيقة في عام 2011، تم نشر عدد من معايير نظام الإدارة الجديدة، والعديد منها له هيكل مشترك ومتطلبات أساسية متطابقة ومصطلحات مشتركة وتعريفات أساسية. ونتيجة لذلك، هناك حاجة إلى النظر في نهج أوسع لمراجعة نظام الإدارة، فضلا عن تقديم توجيهات أكثر </a:t>
            </a:r>
            <a:r>
              <a:rPr lang="ar-SA" sz="3200" dirty="0" smtClean="0">
                <a:solidFill>
                  <a:srgbClr val="43661C"/>
                </a:solidFill>
                <a:cs typeface="DecoType Naskh Variants" pitchFamily="2" charset="-78"/>
              </a:rPr>
              <a:t>عمومية</a:t>
            </a:r>
            <a:endParaRPr lang="ar-SA" sz="3200" dirty="0">
              <a:solidFill>
                <a:srgbClr val="43661C"/>
              </a:solidFill>
              <a:cs typeface="DecoType Naskh Variants" pitchFamily="2" charset="-78"/>
            </a:endParaRPr>
          </a:p>
        </p:txBody>
      </p:sp>
    </p:spTree>
    <p:extLst>
      <p:ext uri="{BB962C8B-B14F-4D97-AF65-F5344CB8AC3E}">
        <p14:creationId xmlns:p14="http://schemas.microsoft.com/office/powerpoint/2010/main" val="179853636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059274" y="1976411"/>
            <a:ext cx="3658374" cy="584775"/>
          </a:xfrm>
          <a:prstGeom prst="rect">
            <a:avLst/>
          </a:prstGeom>
        </p:spPr>
        <p:txBody>
          <a:bodyPr wrap="none">
            <a:spAutoFit/>
          </a:bodyPr>
          <a:lstStyle/>
          <a:p>
            <a:r>
              <a:rPr lang="ar-SA" sz="3000" dirty="0" smtClean="0">
                <a:solidFill>
                  <a:srgbClr val="A6C36B"/>
                </a:solidFill>
                <a:cs typeface="DecoType Naskh Variants" pitchFamily="2" charset="-78"/>
              </a:rPr>
              <a:t>6.4.7 </a:t>
            </a:r>
            <a:r>
              <a:rPr lang="ar-SA" sz="3200" dirty="0" smtClean="0">
                <a:solidFill>
                  <a:srgbClr val="A6C36B"/>
                </a:solidFill>
              </a:rPr>
              <a:t> </a:t>
            </a:r>
            <a:r>
              <a:rPr lang="ar-SA" sz="3000" dirty="0">
                <a:solidFill>
                  <a:srgbClr val="A6C36B"/>
                </a:solidFill>
                <a:cs typeface="DecoType Naskh Variants" pitchFamily="2" charset="-78"/>
              </a:rPr>
              <a:t>جمع المعلومات والتحقق </a:t>
            </a:r>
            <a:r>
              <a:rPr lang="ar-SA" sz="3000" dirty="0" smtClean="0">
                <a:solidFill>
                  <a:srgbClr val="A6C36B"/>
                </a:solidFill>
                <a:cs typeface="DecoType Naskh Variants" pitchFamily="2" charset="-78"/>
              </a:rPr>
              <a:t>منها</a:t>
            </a:r>
            <a:endParaRPr lang="ar-SA" sz="3000" dirty="0">
              <a:solidFill>
                <a:srgbClr val="A6C36B"/>
              </a:solidFill>
              <a:cs typeface="DecoType Naskh Variants" pitchFamily="2" charset="-78"/>
            </a:endParaRPr>
          </a:p>
        </p:txBody>
      </p:sp>
      <p:sp>
        <p:nvSpPr>
          <p:cNvPr id="17" name="مستطيل 16"/>
          <p:cNvSpPr/>
          <p:nvPr/>
        </p:nvSpPr>
        <p:spPr>
          <a:xfrm>
            <a:off x="0" y="2788198"/>
            <a:ext cx="7935686" cy="3416320"/>
          </a:xfrm>
          <a:prstGeom prst="rect">
            <a:avLst/>
          </a:prstGeom>
        </p:spPr>
        <p:txBody>
          <a:bodyPr wrap="square">
            <a:spAutoFit/>
          </a:bodyPr>
          <a:lstStyle/>
          <a:p>
            <a:r>
              <a:rPr lang="ar-SA" sz="3000" dirty="0" smtClean="0">
                <a:solidFill>
                  <a:srgbClr val="39471D"/>
                </a:solidFill>
                <a:cs typeface="DecoType Naskh Variants" pitchFamily="2" charset="-78"/>
              </a:rPr>
              <a:t>الملاحظة </a:t>
            </a:r>
            <a:r>
              <a:rPr lang="ar-SA" sz="3000" dirty="0">
                <a:solidFill>
                  <a:srgbClr val="39471D"/>
                </a:solidFill>
                <a:cs typeface="DecoType Naskh Variants" pitchFamily="2" charset="-78"/>
              </a:rPr>
              <a:t>3</a:t>
            </a:r>
            <a:r>
              <a:rPr lang="ar-SA" sz="3000" dirty="0" smtClean="0">
                <a:solidFill>
                  <a:srgbClr val="39471D"/>
                </a:solidFill>
                <a:cs typeface="DecoType Naskh Variants" pitchFamily="2" charset="-78"/>
              </a:rPr>
              <a:t>:</a:t>
            </a:r>
          </a:p>
          <a:p>
            <a:endParaRPr lang="ar-SA" sz="1050" dirty="0">
              <a:solidFill>
                <a:srgbClr val="39471D"/>
              </a:solidFill>
              <a:cs typeface="DecoType Naskh Variants" pitchFamily="2" charset="-78"/>
            </a:endParaRPr>
          </a:p>
          <a:p>
            <a:r>
              <a:rPr lang="ar-SA" sz="3000" dirty="0">
                <a:solidFill>
                  <a:srgbClr val="39471D"/>
                </a:solidFill>
                <a:cs typeface="DecoType Naskh Variants" pitchFamily="2" charset="-78"/>
              </a:rPr>
              <a:t> توجد إرشادات حول اختيار مصادر المعلومات والملاحظة في أ.14.</a:t>
            </a:r>
          </a:p>
          <a:p>
            <a:r>
              <a:rPr lang="ar-SA" sz="3000" dirty="0">
                <a:solidFill>
                  <a:srgbClr val="39471D"/>
                </a:solidFill>
                <a:cs typeface="DecoType Naskh Variants" pitchFamily="2" charset="-78"/>
              </a:rPr>
              <a:t>الملاحظة 4</a:t>
            </a:r>
            <a:r>
              <a:rPr lang="ar-SA" sz="3000" dirty="0" smtClean="0">
                <a:solidFill>
                  <a:srgbClr val="39471D"/>
                </a:solidFill>
                <a:cs typeface="DecoType Naskh Variants" pitchFamily="2" charset="-78"/>
              </a:rPr>
              <a:t>:</a:t>
            </a:r>
          </a:p>
          <a:p>
            <a:endParaRPr lang="ar-SA" sz="1050" dirty="0">
              <a:solidFill>
                <a:srgbClr val="39471D"/>
              </a:solidFill>
              <a:cs typeface="DecoType Naskh Variants" pitchFamily="2" charset="-78"/>
            </a:endParaRPr>
          </a:p>
          <a:p>
            <a:r>
              <a:rPr lang="ar-SA" sz="3000" dirty="0">
                <a:solidFill>
                  <a:srgbClr val="39471D"/>
                </a:solidFill>
                <a:cs typeface="DecoType Naskh Variants" pitchFamily="2" charset="-78"/>
              </a:rPr>
              <a:t> توجد إرشادات حول زيارة موقع الجهة الخاضعة للتدقيق في أ.15.</a:t>
            </a:r>
          </a:p>
          <a:p>
            <a:r>
              <a:rPr lang="ar-SA" sz="3000" dirty="0">
                <a:solidFill>
                  <a:srgbClr val="39471D"/>
                </a:solidFill>
                <a:cs typeface="DecoType Naskh Variants" pitchFamily="2" charset="-78"/>
              </a:rPr>
              <a:t>ملاحظة 5</a:t>
            </a:r>
            <a:r>
              <a:rPr lang="ar-SA" sz="3000" dirty="0" smtClean="0">
                <a:solidFill>
                  <a:srgbClr val="39471D"/>
                </a:solidFill>
                <a:cs typeface="DecoType Naskh Variants" pitchFamily="2" charset="-78"/>
              </a:rPr>
              <a:t>:</a:t>
            </a:r>
          </a:p>
          <a:p>
            <a:endParaRPr lang="ar-SA" sz="1050" dirty="0">
              <a:solidFill>
                <a:srgbClr val="39471D"/>
              </a:solidFill>
              <a:cs typeface="DecoType Naskh Variants" pitchFamily="2" charset="-78"/>
            </a:endParaRPr>
          </a:p>
          <a:p>
            <a:r>
              <a:rPr lang="ar-SA" sz="3000" dirty="0">
                <a:solidFill>
                  <a:srgbClr val="39471D"/>
                </a:solidFill>
                <a:cs typeface="DecoType Naskh Variants" pitchFamily="2" charset="-78"/>
              </a:rPr>
              <a:t> الإرشادات الخاصة بإجراء المقابلات مذكورة في أ.17.</a:t>
            </a:r>
          </a:p>
        </p:txBody>
      </p:sp>
    </p:spTree>
    <p:extLst>
      <p:ext uri="{BB962C8B-B14F-4D97-AF65-F5344CB8AC3E}">
        <p14:creationId xmlns:p14="http://schemas.microsoft.com/office/powerpoint/2010/main" val="311752063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533763" y="1976411"/>
            <a:ext cx="2709395" cy="553998"/>
          </a:xfrm>
          <a:prstGeom prst="rect">
            <a:avLst/>
          </a:prstGeom>
        </p:spPr>
        <p:txBody>
          <a:bodyPr wrap="none">
            <a:spAutoFit/>
          </a:bodyPr>
          <a:lstStyle/>
          <a:p>
            <a:pPr algn="just"/>
            <a:r>
              <a:rPr lang="ar-SA" sz="3000" dirty="0" smtClean="0">
                <a:solidFill>
                  <a:srgbClr val="39471D"/>
                </a:solidFill>
                <a:cs typeface="DecoType Naskh Variants" pitchFamily="2" charset="-78"/>
              </a:rPr>
              <a:t>6.4.8 توليد </a:t>
            </a:r>
            <a:r>
              <a:rPr lang="ar-SA" sz="3000" dirty="0">
                <a:solidFill>
                  <a:srgbClr val="39471D"/>
                </a:solidFill>
                <a:cs typeface="DecoType Naskh Variants" pitchFamily="2" charset="-78"/>
              </a:rPr>
              <a:t>نتائج التدقيق</a:t>
            </a:r>
          </a:p>
        </p:txBody>
      </p:sp>
      <p:sp>
        <p:nvSpPr>
          <p:cNvPr id="11" name="مستطيل 10"/>
          <p:cNvSpPr/>
          <p:nvPr/>
        </p:nvSpPr>
        <p:spPr>
          <a:xfrm>
            <a:off x="42307" y="2950666"/>
            <a:ext cx="7900207" cy="2554545"/>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تقييم أدلة المراجعة وفقًا لمعايير المراجعة من أجل تحديد نتائج المراجعة. يمكن أن تشير نتائج المراجعة إلى المطابقة أو عدم المطابقة مع معايير المراجعة. عندما تحددها خطة التدقيق، يجب أن تتضمن نتائج التدقيق الفردية المطابقة والممارسات الجيدة إلى جانب الأدلة الداعمة لها، وفرص التحسين، وأي توصيات إلى الجهة الخاضعة للتدقيق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05454807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533763" y="1976411"/>
            <a:ext cx="2709395" cy="553998"/>
          </a:xfrm>
          <a:prstGeom prst="rect">
            <a:avLst/>
          </a:prstGeom>
        </p:spPr>
        <p:txBody>
          <a:bodyPr wrap="none">
            <a:spAutoFit/>
          </a:bodyPr>
          <a:lstStyle/>
          <a:p>
            <a:pPr algn="just"/>
            <a:r>
              <a:rPr lang="ar-SA" sz="3000" dirty="0" smtClean="0">
                <a:solidFill>
                  <a:srgbClr val="A6C36B"/>
                </a:solidFill>
                <a:cs typeface="DecoType Naskh Variants" pitchFamily="2" charset="-78"/>
              </a:rPr>
              <a:t>6.4.8 توليد </a:t>
            </a:r>
            <a:r>
              <a:rPr lang="ar-SA" sz="3000" dirty="0">
                <a:solidFill>
                  <a:srgbClr val="A6C36B"/>
                </a:solidFill>
                <a:cs typeface="DecoType Naskh Variants" pitchFamily="2" charset="-78"/>
              </a:rPr>
              <a:t>نتائج التدقيق</a:t>
            </a:r>
          </a:p>
        </p:txBody>
      </p:sp>
      <p:sp>
        <p:nvSpPr>
          <p:cNvPr id="11" name="مستطيل 10"/>
          <p:cNvSpPr/>
          <p:nvPr/>
        </p:nvSpPr>
        <p:spPr>
          <a:xfrm>
            <a:off x="42307" y="2950666"/>
            <a:ext cx="7900207" cy="2092881"/>
          </a:xfrm>
          <a:prstGeom prst="rect">
            <a:avLst/>
          </a:prstGeom>
        </p:spPr>
        <p:txBody>
          <a:bodyPr wrap="square">
            <a:spAutoFit/>
          </a:bodyPr>
          <a:lstStyle/>
          <a:p>
            <a:pPr algn="just"/>
            <a:r>
              <a:rPr lang="ar-SA" sz="4000" dirty="0" smtClean="0">
                <a:solidFill>
                  <a:srgbClr val="39471D"/>
                </a:solidFill>
                <a:cs typeface="DecoType Naskh Variants" pitchFamily="2" charset="-78"/>
              </a:rPr>
              <a:t>ويجب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تسجيل حالات عدم المطابقة وأدلة المراجعة الداعمة لها.</a:t>
            </a:r>
          </a:p>
          <a:p>
            <a:pPr algn="just"/>
            <a:r>
              <a:rPr lang="ar-SA" sz="3000" dirty="0">
                <a:solidFill>
                  <a:srgbClr val="39471D"/>
                </a:solidFill>
                <a:cs typeface="DecoType Naskh Variants" pitchFamily="2" charset="-78"/>
              </a:rPr>
              <a:t>يمكن تصنيف حالات عدم المطابقة اعتمادًا على سياق المنظمة </a:t>
            </a:r>
            <a:r>
              <a:rPr lang="ar-SA" sz="3000" dirty="0" err="1">
                <a:solidFill>
                  <a:srgbClr val="39471D"/>
                </a:solidFill>
                <a:cs typeface="DecoType Naskh Variants" pitchFamily="2" charset="-78"/>
              </a:rPr>
              <a:t>ومخاطرها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يمكن أن يكون هذا التصنيف كميًا (على سبيل المثال من 1 إلى 5) ونوعيًا (على سبيل المثال ثانوي أو رئيسي).</a:t>
            </a:r>
          </a:p>
        </p:txBody>
      </p:sp>
    </p:spTree>
    <p:extLst>
      <p:ext uri="{BB962C8B-B14F-4D97-AF65-F5344CB8AC3E}">
        <p14:creationId xmlns:p14="http://schemas.microsoft.com/office/powerpoint/2010/main" val="159593364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533763" y="1976411"/>
            <a:ext cx="2709395" cy="553998"/>
          </a:xfrm>
          <a:prstGeom prst="rect">
            <a:avLst/>
          </a:prstGeom>
        </p:spPr>
        <p:txBody>
          <a:bodyPr wrap="none">
            <a:spAutoFit/>
          </a:bodyPr>
          <a:lstStyle/>
          <a:p>
            <a:pPr algn="just"/>
            <a:r>
              <a:rPr lang="ar-SA" sz="3000" dirty="0" smtClean="0">
                <a:solidFill>
                  <a:srgbClr val="A6C36B"/>
                </a:solidFill>
                <a:cs typeface="DecoType Naskh Variants" pitchFamily="2" charset="-78"/>
              </a:rPr>
              <a:t>6.4.8 توليد </a:t>
            </a:r>
            <a:r>
              <a:rPr lang="ar-SA" sz="3000" dirty="0">
                <a:solidFill>
                  <a:srgbClr val="A6C36B"/>
                </a:solidFill>
                <a:cs typeface="DecoType Naskh Variants" pitchFamily="2" charset="-78"/>
              </a:rPr>
              <a:t>نتائج التدقيق</a:t>
            </a:r>
          </a:p>
        </p:txBody>
      </p:sp>
      <p:sp>
        <p:nvSpPr>
          <p:cNvPr id="12" name="مستطيل 11"/>
          <p:cNvSpPr/>
          <p:nvPr/>
        </p:nvSpPr>
        <p:spPr>
          <a:xfrm>
            <a:off x="10750" y="2514600"/>
            <a:ext cx="7931627" cy="3785652"/>
          </a:xfrm>
          <a:prstGeom prst="rect">
            <a:avLst/>
          </a:prstGeom>
        </p:spPr>
        <p:txBody>
          <a:bodyPr wrap="square">
            <a:spAutoFit/>
          </a:bodyPr>
          <a:lstStyle/>
          <a:p>
            <a:pPr algn="just"/>
            <a:r>
              <a:rPr lang="ar-SA" sz="3000" dirty="0">
                <a:solidFill>
                  <a:srgbClr val="39471D"/>
                </a:solidFill>
                <a:cs typeface="DecoType Naskh Variants" pitchFamily="2" charset="-78"/>
              </a:rPr>
              <a:t>وينبغي مراجعتها مع الجهة الخاضعة للتدقيق من أجل الحصول على إقرار بأن أدلة المراجعة دقيقة وأن حالات عدم المطابقة مفهومة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ويجب</a:t>
            </a:r>
            <a:r>
              <a:rPr lang="ar-SA" sz="3000" dirty="0">
                <a:solidFill>
                  <a:srgbClr val="39471D"/>
                </a:solidFill>
                <a:cs typeface="DecoType Naskh Variants" pitchFamily="2" charset="-78"/>
              </a:rPr>
              <a:t> بذل كل المحاولات لحل أي آراء متباينة فيما يتعلق بأدلة المراجعة أو نتائجها</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تسجيل المشكلات التي لم يتم حلها في تقرير التدقيق.</a:t>
            </a: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يجتمع فريق التدقيق حسب الحاجة لمراجعة نتائج التدقيق في المراحل المناسبة أثناء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26920361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533763" y="1976411"/>
            <a:ext cx="2709395" cy="553998"/>
          </a:xfrm>
          <a:prstGeom prst="rect">
            <a:avLst/>
          </a:prstGeom>
        </p:spPr>
        <p:txBody>
          <a:bodyPr wrap="none">
            <a:spAutoFit/>
          </a:bodyPr>
          <a:lstStyle/>
          <a:p>
            <a:pPr algn="just"/>
            <a:r>
              <a:rPr lang="ar-SA" sz="3000" dirty="0" smtClean="0">
                <a:solidFill>
                  <a:srgbClr val="A6C36B"/>
                </a:solidFill>
                <a:cs typeface="DecoType Naskh Variants" pitchFamily="2" charset="-78"/>
              </a:rPr>
              <a:t>6.4.8 توليد </a:t>
            </a:r>
            <a:r>
              <a:rPr lang="ar-SA" sz="3000" dirty="0">
                <a:solidFill>
                  <a:srgbClr val="A6C36B"/>
                </a:solidFill>
                <a:cs typeface="DecoType Naskh Variants" pitchFamily="2" charset="-78"/>
              </a:rPr>
              <a:t>نتائج التدقيق</a:t>
            </a:r>
          </a:p>
        </p:txBody>
      </p:sp>
      <p:sp>
        <p:nvSpPr>
          <p:cNvPr id="12" name="مستطيل 11"/>
          <p:cNvSpPr/>
          <p:nvPr/>
        </p:nvSpPr>
        <p:spPr>
          <a:xfrm>
            <a:off x="10750" y="2530409"/>
            <a:ext cx="7931627" cy="2769989"/>
          </a:xfrm>
          <a:prstGeom prst="rect">
            <a:avLst/>
          </a:prstGeom>
        </p:spPr>
        <p:txBody>
          <a:bodyPr wrap="square">
            <a:spAutoFit/>
          </a:bodyPr>
          <a:lstStyle/>
          <a:p>
            <a:pPr algn="just"/>
            <a:r>
              <a:rPr lang="ar-SA" sz="3000" dirty="0" smtClean="0">
                <a:solidFill>
                  <a:srgbClr val="39471D"/>
                </a:solidFill>
                <a:cs typeface="DecoType Naskh Variants" pitchFamily="2" charset="-78"/>
              </a:rPr>
              <a:t>الملاحظة </a:t>
            </a:r>
            <a:r>
              <a:rPr lang="ar-SA" sz="3000" dirty="0">
                <a:solidFill>
                  <a:srgbClr val="39471D"/>
                </a:solidFill>
                <a:cs typeface="DecoType Naskh Variants" pitchFamily="2" charset="-78"/>
              </a:rPr>
              <a:t>1</a:t>
            </a:r>
            <a:r>
              <a:rPr lang="ar-SA" sz="3000" dirty="0" smtClean="0">
                <a:solidFill>
                  <a:srgbClr val="39471D"/>
                </a:solidFill>
                <a:cs typeface="DecoType Naskh Variants" pitchFamily="2" charset="-78"/>
              </a:rPr>
              <a:t>:</a:t>
            </a:r>
          </a:p>
          <a:p>
            <a:pPr algn="just"/>
            <a:endParaRPr lang="ar-SA" sz="12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 توجد إرشادات إضافية حول تحديد وتقييم نتائج المراجعة في أ.18.</a:t>
            </a:r>
          </a:p>
          <a:p>
            <a:pPr algn="just"/>
            <a:r>
              <a:rPr lang="ar-SA" sz="3000" dirty="0">
                <a:solidFill>
                  <a:srgbClr val="39471D"/>
                </a:solidFill>
                <a:cs typeface="DecoType Naskh Variants" pitchFamily="2" charset="-78"/>
              </a:rPr>
              <a:t>الملاحظة 2: </a:t>
            </a:r>
            <a:endParaRPr lang="ar-SA" sz="3000" dirty="0" smtClean="0">
              <a:solidFill>
                <a:srgbClr val="39471D"/>
              </a:solidFill>
              <a:cs typeface="DecoType Naskh Variants" pitchFamily="2" charset="-78"/>
            </a:endParaRPr>
          </a:p>
          <a:p>
            <a:pPr algn="just"/>
            <a:endParaRPr lang="ar-SA" sz="12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يُشار أحيانًا إلى المطابقة أو عدم المطابقة مع معايير المراجعة المتعلقة بالمتطلبات القانونية أو التنظيمية أو المتطلبات الأخرى بالامتثال أو عدم الامتثال</a:t>
            </a:r>
            <a:r>
              <a:rPr lang="ar-SA" dirty="0"/>
              <a:t>.</a:t>
            </a:r>
          </a:p>
        </p:txBody>
      </p:sp>
    </p:spTree>
    <p:extLst>
      <p:ext uri="{BB962C8B-B14F-4D97-AF65-F5344CB8AC3E}">
        <p14:creationId xmlns:p14="http://schemas.microsoft.com/office/powerpoint/2010/main" val="199978149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133813" y="1976411"/>
            <a:ext cx="3509294" cy="553998"/>
          </a:xfrm>
          <a:prstGeom prst="rect">
            <a:avLst/>
          </a:prstGeom>
        </p:spPr>
        <p:txBody>
          <a:bodyPr wrap="none">
            <a:spAutoFit/>
          </a:bodyPr>
          <a:lstStyle/>
          <a:p>
            <a:pPr algn="just"/>
            <a:r>
              <a:rPr lang="ar-SA" sz="3000" dirty="0" smtClean="0">
                <a:solidFill>
                  <a:srgbClr val="39471D"/>
                </a:solidFill>
                <a:cs typeface="DecoType Naskh Variants" pitchFamily="2" charset="-78"/>
              </a:rPr>
              <a:t>6.4.9 تحديد </a:t>
            </a:r>
            <a:r>
              <a:rPr lang="ar-SA" sz="3000" dirty="0">
                <a:solidFill>
                  <a:srgbClr val="39471D"/>
                </a:solidFill>
                <a:cs typeface="DecoType Naskh Variants" pitchFamily="2" charset="-78"/>
              </a:rPr>
              <a:t>استنتاجات التدقيق</a:t>
            </a:r>
          </a:p>
        </p:txBody>
      </p:sp>
      <p:sp>
        <p:nvSpPr>
          <p:cNvPr id="11" name="مستطيل 10"/>
          <p:cNvSpPr/>
          <p:nvPr/>
        </p:nvSpPr>
        <p:spPr>
          <a:xfrm>
            <a:off x="1" y="2971800"/>
            <a:ext cx="7931627" cy="3477875"/>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يتشاور فريق التدقيق قبل الاجتماع الختامي من أجل:</a:t>
            </a:r>
          </a:p>
          <a:p>
            <a:pPr algn="just"/>
            <a:r>
              <a:rPr lang="ar-SA" sz="3000" dirty="0">
                <a:solidFill>
                  <a:srgbClr val="39471D"/>
                </a:solidFill>
                <a:cs typeface="DecoType Naskh Variants" pitchFamily="2" charset="-78"/>
              </a:rPr>
              <a:t>أ) مراجعة نتائج المراجعة وأي معلومات مناسبة أخرى تم جمعها أثناء المراجعة، مقابل أهداف المراجعة.</a:t>
            </a:r>
          </a:p>
          <a:p>
            <a:pPr algn="just"/>
            <a:r>
              <a:rPr lang="ar-SA" sz="3000" dirty="0">
                <a:solidFill>
                  <a:srgbClr val="39471D"/>
                </a:solidFill>
                <a:cs typeface="DecoType Naskh Variants" pitchFamily="2" charset="-78"/>
              </a:rPr>
              <a:t>ب) الموافقة على استنتاجات المراجعة، مع الأخذ في الاعتبار عدم اليقين </a:t>
            </a:r>
            <a:r>
              <a:rPr lang="ar-SA" sz="3000" dirty="0" smtClean="0">
                <a:solidFill>
                  <a:srgbClr val="39471D"/>
                </a:solidFill>
                <a:cs typeface="DecoType Naskh Variants" pitchFamily="2" charset="-78"/>
              </a:rPr>
              <a:t>المتأصّل </a:t>
            </a:r>
            <a:r>
              <a:rPr lang="ar-SA" sz="3000" dirty="0">
                <a:solidFill>
                  <a:srgbClr val="39471D"/>
                </a:solidFill>
                <a:cs typeface="DecoType Naskh Variants" pitchFamily="2" charset="-78"/>
              </a:rPr>
              <a:t>في عملية المراجعة؛</a:t>
            </a:r>
          </a:p>
          <a:p>
            <a:pPr algn="just"/>
            <a:r>
              <a:rPr lang="ar-SA" sz="3000" dirty="0">
                <a:solidFill>
                  <a:srgbClr val="39471D"/>
                </a:solidFill>
                <a:cs typeface="DecoType Naskh Variants" pitchFamily="2" charset="-78"/>
              </a:rPr>
              <a:t>ج) إعداد التوصيات، إذا كانت </a:t>
            </a:r>
            <a:r>
              <a:rPr lang="ar-SA" sz="3000" dirty="0" smtClean="0">
                <a:solidFill>
                  <a:srgbClr val="39471D"/>
                </a:solidFill>
                <a:cs typeface="DecoType Naskh Variants" pitchFamily="2" charset="-78"/>
              </a:rPr>
              <a:t>محدّدة </a:t>
            </a:r>
            <a:r>
              <a:rPr lang="ar-SA" sz="3000" dirty="0">
                <a:solidFill>
                  <a:srgbClr val="39471D"/>
                </a:solidFill>
                <a:cs typeface="DecoType Naskh Variants" pitchFamily="2" charset="-78"/>
              </a:rPr>
              <a:t>في خطة التدقيق.</a:t>
            </a:r>
          </a:p>
          <a:p>
            <a:pPr algn="just"/>
            <a:r>
              <a:rPr lang="ar-SA" sz="3000" dirty="0">
                <a:solidFill>
                  <a:srgbClr val="39471D"/>
                </a:solidFill>
                <a:cs typeface="DecoType Naskh Variants" pitchFamily="2" charset="-78"/>
              </a:rPr>
              <a:t>د) مناقشة متابعة التدقيق، حسب الاقتضاء.</a:t>
            </a:r>
          </a:p>
        </p:txBody>
      </p:sp>
      <p:sp>
        <p:nvSpPr>
          <p:cNvPr id="2" name="مستطيل 1"/>
          <p:cNvSpPr/>
          <p:nvPr/>
        </p:nvSpPr>
        <p:spPr>
          <a:xfrm>
            <a:off x="3464864" y="2494002"/>
            <a:ext cx="3773790" cy="553998"/>
          </a:xfrm>
          <a:prstGeom prst="rect">
            <a:avLst/>
          </a:prstGeom>
        </p:spPr>
        <p:txBody>
          <a:bodyPr wrap="none">
            <a:spAutoFit/>
          </a:bodyPr>
          <a:lstStyle/>
          <a:p>
            <a:pPr algn="just"/>
            <a:r>
              <a:rPr lang="ar-SA" sz="3000" dirty="0">
                <a:solidFill>
                  <a:srgbClr val="39471D"/>
                </a:solidFill>
                <a:cs typeface="DecoType Naskh Variants" pitchFamily="2" charset="-78"/>
              </a:rPr>
              <a:t>6.4.9.1 التحضير للاجتماع الختامي</a:t>
            </a:r>
          </a:p>
        </p:txBody>
      </p:sp>
    </p:spTree>
    <p:extLst>
      <p:ext uri="{BB962C8B-B14F-4D97-AF65-F5344CB8AC3E}">
        <p14:creationId xmlns:p14="http://schemas.microsoft.com/office/powerpoint/2010/main" val="418032407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133813" y="1976411"/>
            <a:ext cx="3509294" cy="553998"/>
          </a:xfrm>
          <a:prstGeom prst="rect">
            <a:avLst/>
          </a:prstGeom>
        </p:spPr>
        <p:txBody>
          <a:bodyPr wrap="none">
            <a:spAutoFit/>
          </a:bodyPr>
          <a:lstStyle/>
          <a:p>
            <a:pPr algn="just"/>
            <a:r>
              <a:rPr lang="ar-SA" sz="3000" dirty="0" smtClean="0">
                <a:solidFill>
                  <a:srgbClr val="A6C36B"/>
                </a:solidFill>
                <a:cs typeface="DecoType Naskh Variants" pitchFamily="2" charset="-78"/>
              </a:rPr>
              <a:t>6.4.9 تحديد </a:t>
            </a:r>
            <a:r>
              <a:rPr lang="ar-SA" sz="3000" dirty="0">
                <a:solidFill>
                  <a:srgbClr val="A6C36B"/>
                </a:solidFill>
                <a:cs typeface="DecoType Naskh Variants" pitchFamily="2" charset="-78"/>
              </a:rPr>
              <a:t>استنتاجات التدقيق</a:t>
            </a:r>
          </a:p>
        </p:txBody>
      </p:sp>
      <p:sp>
        <p:nvSpPr>
          <p:cNvPr id="2" name="مستطيل 1"/>
          <p:cNvSpPr/>
          <p:nvPr/>
        </p:nvSpPr>
        <p:spPr>
          <a:xfrm>
            <a:off x="3464864" y="2494002"/>
            <a:ext cx="3773790" cy="553998"/>
          </a:xfrm>
          <a:prstGeom prst="rect">
            <a:avLst/>
          </a:prstGeom>
        </p:spPr>
        <p:txBody>
          <a:bodyPr wrap="none">
            <a:spAutoFit/>
          </a:bodyPr>
          <a:lstStyle/>
          <a:p>
            <a:pPr algn="just"/>
            <a:r>
              <a:rPr lang="ar-SA" sz="3000" dirty="0">
                <a:solidFill>
                  <a:srgbClr val="A6C36B"/>
                </a:solidFill>
                <a:cs typeface="DecoType Naskh Variants" pitchFamily="2" charset="-78"/>
              </a:rPr>
              <a:t>6.4.9.1 التحضير للاجتماع الختامي</a:t>
            </a:r>
          </a:p>
        </p:txBody>
      </p:sp>
      <p:sp>
        <p:nvSpPr>
          <p:cNvPr id="14" name="مستطيل 13"/>
          <p:cNvSpPr/>
          <p:nvPr/>
        </p:nvSpPr>
        <p:spPr>
          <a:xfrm>
            <a:off x="0" y="2971800"/>
            <a:ext cx="7931628" cy="2554545"/>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تتناول استنتاجات المراجعة قضايا مثل ما يلي:</a:t>
            </a:r>
          </a:p>
          <a:p>
            <a:pPr algn="just"/>
            <a:r>
              <a:rPr lang="ar-SA" sz="3000" dirty="0">
                <a:solidFill>
                  <a:srgbClr val="39471D"/>
                </a:solidFill>
                <a:cs typeface="DecoType Naskh Variants" pitchFamily="2" charset="-78"/>
              </a:rPr>
              <a:t>أ) مدى التوافق مع معايير المراجعة وقوة نظام الإدارة، بما في ذلك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نظام الإدارة في تحقيق النتائج المرجوة، وتحديد المخاطر </a:t>
            </a:r>
            <a:r>
              <a:rPr lang="ar-SA" sz="3000" dirty="0" smtClean="0">
                <a:solidFill>
                  <a:srgbClr val="39471D"/>
                </a:solidFill>
                <a:cs typeface="DecoType Naskh Variants" pitchFamily="2" charset="-78"/>
              </a:rPr>
              <a:t>وفعّالية </a:t>
            </a:r>
            <a:r>
              <a:rPr lang="ar-SA" sz="3000" dirty="0">
                <a:solidFill>
                  <a:srgbClr val="39471D"/>
                </a:solidFill>
                <a:cs typeface="DecoType Naskh Variants" pitchFamily="2" charset="-78"/>
              </a:rPr>
              <a:t>الإجراءات التي اتخذتها الجهة الخاضعة للتدقيق لمعالجة المخاطر؛</a:t>
            </a:r>
          </a:p>
          <a:p>
            <a:pPr algn="just"/>
            <a:r>
              <a:rPr lang="ar-SA" sz="3000" dirty="0">
                <a:solidFill>
                  <a:srgbClr val="39471D"/>
                </a:solidFill>
                <a:cs typeface="DecoType Naskh Variants" pitchFamily="2" charset="-78"/>
              </a:rPr>
              <a:t>ب) التنفيذ </a:t>
            </a:r>
            <a:r>
              <a:rPr lang="ar-SA" sz="3000" dirty="0" smtClean="0">
                <a:solidFill>
                  <a:srgbClr val="39471D"/>
                </a:solidFill>
                <a:cs typeface="DecoType Naskh Variants" pitchFamily="2" charset="-78"/>
              </a:rPr>
              <a:t>الفعّال </a:t>
            </a:r>
            <a:r>
              <a:rPr lang="ar-SA" sz="3000" dirty="0">
                <a:solidFill>
                  <a:srgbClr val="39471D"/>
                </a:solidFill>
                <a:cs typeface="DecoType Naskh Variants" pitchFamily="2" charset="-78"/>
              </a:rPr>
              <a:t>لنظام الإدارة وصيانته وتحسينه</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1917680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133813" y="1976411"/>
            <a:ext cx="3509294" cy="553998"/>
          </a:xfrm>
          <a:prstGeom prst="rect">
            <a:avLst/>
          </a:prstGeom>
        </p:spPr>
        <p:txBody>
          <a:bodyPr wrap="none">
            <a:spAutoFit/>
          </a:bodyPr>
          <a:lstStyle/>
          <a:p>
            <a:pPr algn="just"/>
            <a:r>
              <a:rPr lang="ar-SA" sz="3000" dirty="0" smtClean="0">
                <a:solidFill>
                  <a:srgbClr val="A6C36B"/>
                </a:solidFill>
                <a:cs typeface="DecoType Naskh Variants" pitchFamily="2" charset="-78"/>
              </a:rPr>
              <a:t>6.4.9 تحديد </a:t>
            </a:r>
            <a:r>
              <a:rPr lang="ar-SA" sz="3000" dirty="0">
                <a:solidFill>
                  <a:srgbClr val="A6C36B"/>
                </a:solidFill>
                <a:cs typeface="DecoType Naskh Variants" pitchFamily="2" charset="-78"/>
              </a:rPr>
              <a:t>استنتاجات التدقيق</a:t>
            </a:r>
          </a:p>
        </p:txBody>
      </p:sp>
      <p:sp>
        <p:nvSpPr>
          <p:cNvPr id="2" name="مستطيل 1"/>
          <p:cNvSpPr/>
          <p:nvPr/>
        </p:nvSpPr>
        <p:spPr>
          <a:xfrm>
            <a:off x="3464864" y="2494002"/>
            <a:ext cx="3773790" cy="553998"/>
          </a:xfrm>
          <a:prstGeom prst="rect">
            <a:avLst/>
          </a:prstGeom>
        </p:spPr>
        <p:txBody>
          <a:bodyPr wrap="none">
            <a:spAutoFit/>
          </a:bodyPr>
          <a:lstStyle/>
          <a:p>
            <a:pPr algn="just"/>
            <a:r>
              <a:rPr lang="ar-SA" sz="3000" dirty="0">
                <a:solidFill>
                  <a:srgbClr val="A6C36B"/>
                </a:solidFill>
                <a:cs typeface="DecoType Naskh Variants" pitchFamily="2" charset="-78"/>
              </a:rPr>
              <a:t>6.4.9.1 التحضير للاجتماع الختامي</a:t>
            </a:r>
          </a:p>
        </p:txBody>
      </p:sp>
      <p:sp>
        <p:nvSpPr>
          <p:cNvPr id="14" name="مستطيل 13"/>
          <p:cNvSpPr/>
          <p:nvPr/>
        </p:nvSpPr>
        <p:spPr>
          <a:xfrm>
            <a:off x="0" y="3247072"/>
            <a:ext cx="7931628" cy="2400657"/>
          </a:xfrm>
          <a:prstGeom prst="rect">
            <a:avLst/>
          </a:prstGeom>
        </p:spPr>
        <p:txBody>
          <a:bodyPr wrap="square">
            <a:spAutoFit/>
          </a:bodyPr>
          <a:lstStyle/>
          <a:p>
            <a:pPr algn="just"/>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تحقيق أهداف المراجعة، وتغطية نطاق المراجعة، واستيفاء معايير المراجعة؛</a:t>
            </a:r>
          </a:p>
          <a:p>
            <a:pPr algn="just"/>
            <a:r>
              <a:rPr lang="ar-SA" sz="3000" dirty="0">
                <a:solidFill>
                  <a:srgbClr val="39471D"/>
                </a:solidFill>
                <a:cs typeface="DecoType Naskh Variants" pitchFamily="2" charset="-78"/>
              </a:rPr>
              <a:t>د) النتائج المماثلة التي تم التوصل إليها في مجالات مختلفة تم تدقيقها أو من تدقيق مشترك أو سابق لغرض تحديد الاتجاهات</a:t>
            </a:r>
            <a:r>
              <a:rPr lang="ar-SA" dirty="0" smtClean="0"/>
              <a:t>.</a:t>
            </a:r>
          </a:p>
          <a:p>
            <a:pPr algn="just"/>
            <a:r>
              <a:rPr lang="ar-SA" sz="3000" dirty="0">
                <a:solidFill>
                  <a:srgbClr val="39471D"/>
                </a:solidFill>
                <a:cs typeface="DecoType Naskh Variants" pitchFamily="2" charset="-78"/>
              </a:rPr>
              <a:t>إذا تم تحديدها في خطة التدقيق، فإن استنتاجات التدقيق يمكن أن تؤدي إلى توصيات للتحسين، أو أنشطة التدقيق المستقبلية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47319980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249229" y="1976411"/>
            <a:ext cx="3278462" cy="553998"/>
          </a:xfrm>
          <a:prstGeom prst="rect">
            <a:avLst/>
          </a:prstGeom>
        </p:spPr>
        <p:txBody>
          <a:bodyPr wrap="none">
            <a:spAutoFit/>
          </a:bodyPr>
          <a:lstStyle/>
          <a:p>
            <a:pPr algn="just"/>
            <a:r>
              <a:rPr lang="ar-SA" sz="3000" dirty="0" smtClean="0">
                <a:solidFill>
                  <a:srgbClr val="A6C36B"/>
                </a:solidFill>
                <a:cs typeface="DecoType Naskh Variants" pitchFamily="2" charset="-78"/>
              </a:rPr>
              <a:t>6.4.10 عقد </a:t>
            </a:r>
            <a:r>
              <a:rPr lang="ar-SA" sz="3000" dirty="0">
                <a:solidFill>
                  <a:srgbClr val="A6C36B"/>
                </a:solidFill>
                <a:cs typeface="DecoType Naskh Variants" pitchFamily="2" charset="-78"/>
              </a:rPr>
              <a:t>الاجتماع الختامي</a:t>
            </a:r>
          </a:p>
        </p:txBody>
      </p:sp>
      <p:sp>
        <p:nvSpPr>
          <p:cNvPr id="12" name="مستطيل 11"/>
          <p:cNvSpPr/>
          <p:nvPr/>
        </p:nvSpPr>
        <p:spPr>
          <a:xfrm>
            <a:off x="0" y="2514600"/>
            <a:ext cx="7872499" cy="3939540"/>
          </a:xfrm>
          <a:prstGeom prst="rect">
            <a:avLst/>
          </a:prstGeom>
        </p:spPr>
        <p:txBody>
          <a:bodyPr wrap="square">
            <a:spAutoFit/>
          </a:bodyPr>
          <a:lstStyle/>
          <a:p>
            <a:pPr algn="just"/>
            <a:r>
              <a:rPr lang="ar-SA" sz="3000" dirty="0">
                <a:solidFill>
                  <a:srgbClr val="39471D"/>
                </a:solidFill>
                <a:cs typeface="DecoType Naskh Variants" pitchFamily="2" charset="-78"/>
              </a:rPr>
              <a:t>وينبغي عقد اجتماع ختامي لعرض نتائج واستنتاجات التدقيق.</a:t>
            </a: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يترأس الاجتماع الختامي رئيس فريق التدقيق وتحضره إدارة الجهة الخاضعة للتدقيق، ويجب أن يتضمن، حسب الاقتضاء:</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المسؤولون عن الوظائف أو العمليات التي تم تدقيقها؛</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عميل التدقيق؛</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أعضاء آخرون في فريق المراجعة؛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الأطراف المعنية الأخرى ذات الصلة وفقًا لما يحدده عميل التدقيق و/أو الجهة الخاضعة للتدقيق</a:t>
            </a:r>
            <a:r>
              <a:rPr lang="ar-SA" dirty="0"/>
              <a:t>.</a:t>
            </a:r>
          </a:p>
        </p:txBody>
      </p:sp>
    </p:spTree>
    <p:extLst>
      <p:ext uri="{BB962C8B-B14F-4D97-AF65-F5344CB8AC3E}">
        <p14:creationId xmlns:p14="http://schemas.microsoft.com/office/powerpoint/2010/main" val="17005942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249229" y="1976411"/>
            <a:ext cx="3278462" cy="553998"/>
          </a:xfrm>
          <a:prstGeom prst="rect">
            <a:avLst/>
          </a:prstGeom>
        </p:spPr>
        <p:txBody>
          <a:bodyPr wrap="none">
            <a:spAutoFit/>
          </a:bodyPr>
          <a:lstStyle/>
          <a:p>
            <a:pPr algn="just"/>
            <a:r>
              <a:rPr lang="ar-SA" sz="3000" dirty="0" smtClean="0">
                <a:solidFill>
                  <a:srgbClr val="A6C36B"/>
                </a:solidFill>
                <a:cs typeface="DecoType Naskh Variants" pitchFamily="2" charset="-78"/>
              </a:rPr>
              <a:t>6.4.10 عقد </a:t>
            </a:r>
            <a:r>
              <a:rPr lang="ar-SA" sz="3000" dirty="0">
                <a:solidFill>
                  <a:srgbClr val="A6C36B"/>
                </a:solidFill>
                <a:cs typeface="DecoType Naskh Variants" pitchFamily="2" charset="-78"/>
              </a:rPr>
              <a:t>الاجتماع الختامي</a:t>
            </a:r>
          </a:p>
        </p:txBody>
      </p:sp>
      <p:sp>
        <p:nvSpPr>
          <p:cNvPr id="17" name="مستطيل 16"/>
          <p:cNvSpPr/>
          <p:nvPr/>
        </p:nvSpPr>
        <p:spPr>
          <a:xfrm>
            <a:off x="16329" y="2590800"/>
            <a:ext cx="7931628" cy="3631763"/>
          </a:xfrm>
          <a:prstGeom prst="rect">
            <a:avLst/>
          </a:prstGeom>
        </p:spPr>
        <p:txBody>
          <a:bodyPr wrap="square">
            <a:spAutoFit/>
          </a:bodyPr>
          <a:lstStyle/>
          <a:p>
            <a:pPr algn="just"/>
            <a:r>
              <a:rPr lang="ar-SA" sz="3000" dirty="0">
                <a:solidFill>
                  <a:srgbClr val="39471D"/>
                </a:solidFill>
                <a:cs typeface="DecoType Naskh Variants" pitchFamily="2" charset="-78"/>
              </a:rPr>
              <a:t>إذا كان ذلك ممكنًا،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المراجعة إبلاغ الجهة الخاضعة للتدقيق بالمواقف التي تمت مواجهتها أثناء المراجعة والتي قد </a:t>
            </a:r>
            <a:r>
              <a:rPr lang="ar-SA" sz="3000" dirty="0" smtClean="0">
                <a:solidFill>
                  <a:srgbClr val="39471D"/>
                </a:solidFill>
                <a:cs typeface="DecoType Naskh Variants" pitchFamily="2" charset="-78"/>
              </a:rPr>
              <a:t>تقلّل </a:t>
            </a:r>
            <a:r>
              <a:rPr lang="ar-SA" sz="3000" dirty="0">
                <a:solidFill>
                  <a:srgbClr val="39471D"/>
                </a:solidFill>
                <a:cs typeface="DecoType Naskh Variants" pitchFamily="2" charset="-78"/>
              </a:rPr>
              <a:t>من الثقة التي يمكن وضعها في استنتاجات المراجعة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تم تحديدها في نظام الإدارة أو بالاتفاق مع عميل التدقيق، فيجب على المشاركين الاتفاق على الإطار الزمني لخطة العمل لمعالجة نتائج التدقيق.</a:t>
            </a:r>
          </a:p>
          <a:p>
            <a:pPr algn="just"/>
            <a:r>
              <a:rPr lang="ar-SA" sz="4000" dirty="0">
                <a:solidFill>
                  <a:srgbClr val="39471D"/>
                </a:solidFill>
                <a:cs typeface="DecoType Naskh Variants" pitchFamily="2" charset="-78"/>
              </a:rPr>
              <a:t>ويجب</a:t>
            </a:r>
            <a:r>
              <a:rPr lang="ar-SA" sz="3000" dirty="0">
                <a:solidFill>
                  <a:srgbClr val="39471D"/>
                </a:solidFill>
                <a:cs typeface="DecoType Naskh Variants" pitchFamily="2" charset="-78"/>
              </a:rPr>
              <a:t> أن تأخذ درجة التفاصيل في الاعتبار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نظام الإدارة في تحقيق أهداف الجهة الخاضعة للتدقيق، بما في ذلك النظر في سياقها والمخاطر والفرص.</a:t>
            </a:r>
          </a:p>
        </p:txBody>
      </p:sp>
    </p:spTree>
    <p:extLst>
      <p:ext uri="{BB962C8B-B14F-4D97-AF65-F5344CB8AC3E}">
        <p14:creationId xmlns:p14="http://schemas.microsoft.com/office/powerpoint/2010/main" val="222363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1" y="1905506"/>
            <a:ext cx="7900207" cy="3046988"/>
          </a:xfrm>
          <a:prstGeom prst="rect">
            <a:avLst/>
          </a:prstGeom>
        </p:spPr>
        <p:txBody>
          <a:bodyPr wrap="square">
            <a:spAutoFit/>
          </a:bodyPr>
          <a:lstStyle/>
          <a:p>
            <a:pPr algn="just">
              <a:lnSpc>
                <a:spcPct val="150000"/>
              </a:lnSpc>
            </a:pPr>
            <a:r>
              <a:rPr lang="ar-SA" sz="3200" dirty="0" smtClean="0">
                <a:solidFill>
                  <a:srgbClr val="43661C"/>
                </a:solidFill>
                <a:cs typeface="DecoType Naskh Variants" pitchFamily="2" charset="-78"/>
              </a:rPr>
              <a:t>يمكن </a:t>
            </a:r>
            <a:r>
              <a:rPr lang="ar-SA" sz="3200" dirty="0">
                <a:solidFill>
                  <a:srgbClr val="43661C"/>
                </a:solidFill>
                <a:cs typeface="DecoType Naskh Variants" pitchFamily="2" charset="-78"/>
              </a:rPr>
              <a:t>أن توفر نتائج التدقيق مدخلات لجانب التحليل في تخطيط الأعمال، ويمكن أن تساهم في تحديد احتياجات وأنشطة التحسين.</a:t>
            </a:r>
          </a:p>
          <a:p>
            <a:pPr algn="just">
              <a:lnSpc>
                <a:spcPct val="150000"/>
              </a:lnSpc>
            </a:pPr>
            <a:r>
              <a:rPr lang="ar-SA" sz="3200" dirty="0">
                <a:solidFill>
                  <a:srgbClr val="43661C"/>
                </a:solidFill>
                <a:cs typeface="DecoType Naskh Variants" pitchFamily="2" charset="-78"/>
              </a:rPr>
              <a:t> يمكن إجراء التدقيق وفقًا لمجموعة من معايير التدقيق، بشكل منفصل أو مجتمعة، بما في ذلك على سبيل المثال لا الحصر:</a:t>
            </a:r>
          </a:p>
        </p:txBody>
      </p:sp>
    </p:spTree>
    <p:extLst>
      <p:ext uri="{BB962C8B-B14F-4D97-AF65-F5344CB8AC3E}">
        <p14:creationId xmlns:p14="http://schemas.microsoft.com/office/powerpoint/2010/main" val="410952660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249229" y="1976411"/>
            <a:ext cx="3278462" cy="553998"/>
          </a:xfrm>
          <a:prstGeom prst="rect">
            <a:avLst/>
          </a:prstGeom>
        </p:spPr>
        <p:txBody>
          <a:bodyPr wrap="none">
            <a:spAutoFit/>
          </a:bodyPr>
          <a:lstStyle/>
          <a:p>
            <a:pPr algn="just"/>
            <a:r>
              <a:rPr lang="ar-SA" sz="3000" dirty="0" smtClean="0">
                <a:solidFill>
                  <a:srgbClr val="A6C36B"/>
                </a:solidFill>
                <a:cs typeface="DecoType Naskh Variants" pitchFamily="2" charset="-78"/>
              </a:rPr>
              <a:t>6.4.10 عقد </a:t>
            </a:r>
            <a:r>
              <a:rPr lang="ar-SA" sz="3000" dirty="0">
                <a:solidFill>
                  <a:srgbClr val="A6C36B"/>
                </a:solidFill>
                <a:cs typeface="DecoType Naskh Variants" pitchFamily="2" charset="-78"/>
              </a:rPr>
              <a:t>الاجتماع الختامي</a:t>
            </a:r>
          </a:p>
        </p:txBody>
      </p:sp>
      <p:sp>
        <p:nvSpPr>
          <p:cNvPr id="11" name="مستطيل 10"/>
          <p:cNvSpPr/>
          <p:nvPr/>
        </p:nvSpPr>
        <p:spPr>
          <a:xfrm>
            <a:off x="31420" y="3042061"/>
            <a:ext cx="7900208" cy="2400657"/>
          </a:xfrm>
          <a:prstGeom prst="rect">
            <a:avLst/>
          </a:prstGeom>
        </p:spPr>
        <p:txBody>
          <a:bodyPr wrap="square">
            <a:spAutoFit/>
          </a:bodyPr>
          <a:lstStyle/>
          <a:p>
            <a:pPr algn="just"/>
            <a:r>
              <a:rPr lang="ar-SA" sz="3000" dirty="0">
                <a:solidFill>
                  <a:srgbClr val="39471D"/>
                </a:solidFill>
                <a:cs typeface="DecoType Naskh Variants" pitchFamily="2" charset="-78"/>
              </a:rPr>
              <a:t>وينبغي أيضًا أن تؤخذ في الاعتبار معرفة الجهة الخاضعة للتدقيق بعملية التدقيق خلال الاجتماع الختامي، لضمان توفير المستوى الصحيح من التفاصيل للمشاركين.</a:t>
            </a:r>
          </a:p>
          <a:p>
            <a:pPr algn="just"/>
            <a:r>
              <a:rPr lang="ar-SA" sz="3000" dirty="0">
                <a:solidFill>
                  <a:srgbClr val="39471D"/>
                </a:solidFill>
                <a:cs typeface="DecoType Naskh Variants" pitchFamily="2" charset="-78"/>
              </a:rPr>
              <a:t>في بعض حالات التدقيق، يمكن أن يكون الاجتماع رسميًا ويجب الاحتفاظ بمحاضره، بما في ذلك سجلات الحضور. </a:t>
            </a:r>
            <a:endParaRPr lang="ar-SA" sz="3000" dirty="0" smtClean="0">
              <a:solidFill>
                <a:srgbClr val="39471D"/>
              </a:solidFill>
              <a:cs typeface="DecoType Naskh Variants" pitchFamily="2" charset="-78"/>
            </a:endParaRPr>
          </a:p>
        </p:txBody>
      </p:sp>
    </p:spTree>
    <p:extLst>
      <p:ext uri="{BB962C8B-B14F-4D97-AF65-F5344CB8AC3E}">
        <p14:creationId xmlns:p14="http://schemas.microsoft.com/office/powerpoint/2010/main" val="14831985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249229" y="1976411"/>
            <a:ext cx="3278462" cy="553998"/>
          </a:xfrm>
          <a:prstGeom prst="rect">
            <a:avLst/>
          </a:prstGeom>
        </p:spPr>
        <p:txBody>
          <a:bodyPr wrap="none">
            <a:spAutoFit/>
          </a:bodyPr>
          <a:lstStyle/>
          <a:p>
            <a:pPr algn="just"/>
            <a:r>
              <a:rPr lang="ar-SA" sz="3000" dirty="0" smtClean="0">
                <a:solidFill>
                  <a:srgbClr val="A6C36B"/>
                </a:solidFill>
                <a:cs typeface="DecoType Naskh Variants" pitchFamily="2" charset="-78"/>
              </a:rPr>
              <a:t>6.4.10 عقد </a:t>
            </a:r>
            <a:r>
              <a:rPr lang="ar-SA" sz="3000" dirty="0">
                <a:solidFill>
                  <a:srgbClr val="A6C36B"/>
                </a:solidFill>
                <a:cs typeface="DecoType Naskh Variants" pitchFamily="2" charset="-78"/>
              </a:rPr>
              <a:t>الاجتماع الختامي</a:t>
            </a:r>
          </a:p>
        </p:txBody>
      </p:sp>
      <p:sp>
        <p:nvSpPr>
          <p:cNvPr id="11" name="مستطيل 10"/>
          <p:cNvSpPr/>
          <p:nvPr/>
        </p:nvSpPr>
        <p:spPr>
          <a:xfrm>
            <a:off x="31420" y="3042061"/>
            <a:ext cx="7900208" cy="2400657"/>
          </a:xfrm>
          <a:prstGeom prst="rect">
            <a:avLst/>
          </a:prstGeom>
        </p:spPr>
        <p:txBody>
          <a:bodyPr wrap="square">
            <a:spAutoFit/>
          </a:bodyPr>
          <a:lstStyle/>
          <a:p>
            <a:pPr algn="just"/>
            <a:r>
              <a:rPr lang="ar-SA" sz="3000" dirty="0" smtClean="0">
                <a:solidFill>
                  <a:srgbClr val="39471D"/>
                </a:solidFill>
                <a:cs typeface="DecoType Naskh Variants" pitchFamily="2" charset="-78"/>
              </a:rPr>
              <a:t>في </a:t>
            </a:r>
            <a:r>
              <a:rPr lang="ar-SA" sz="3000" dirty="0">
                <a:solidFill>
                  <a:srgbClr val="39471D"/>
                </a:solidFill>
                <a:cs typeface="DecoType Naskh Variants" pitchFamily="2" charset="-78"/>
              </a:rPr>
              <a:t>حالات أخرى، على سبيل المثال. بالنسبة لعمليات التدقيق الداخلي، يمكن أن يكون الاجتماع الختامي أقل رسمية </a:t>
            </a:r>
            <a:r>
              <a:rPr lang="ar-SA" sz="3000" dirty="0" smtClean="0">
                <a:solidFill>
                  <a:srgbClr val="39471D"/>
                </a:solidFill>
                <a:cs typeface="DecoType Naskh Variants" pitchFamily="2" charset="-78"/>
              </a:rPr>
              <a:t>ويتكوّن </a:t>
            </a:r>
            <a:r>
              <a:rPr lang="ar-SA" sz="3000" dirty="0">
                <a:solidFill>
                  <a:srgbClr val="39471D"/>
                </a:solidFill>
                <a:cs typeface="DecoType Naskh Variants" pitchFamily="2" charset="-78"/>
              </a:rPr>
              <a:t>فقط من توصيل نتائج التدقيق واستنتاجات التدقيق.</a:t>
            </a:r>
          </a:p>
          <a:p>
            <a:pPr algn="just"/>
            <a:r>
              <a:rPr lang="ar-SA" sz="3000" dirty="0">
                <a:solidFill>
                  <a:srgbClr val="39471D"/>
                </a:solidFill>
                <a:cs typeface="DecoType Naskh Variants" pitchFamily="2" charset="-78"/>
              </a:rPr>
              <a:t>حسب الاقتضاء، ينبغي توضيح ما يلي للجهة الخاضعة للتدقيق في الاجتماع الختامي:</a:t>
            </a:r>
          </a:p>
        </p:txBody>
      </p:sp>
    </p:spTree>
    <p:extLst>
      <p:ext uri="{BB962C8B-B14F-4D97-AF65-F5344CB8AC3E}">
        <p14:creationId xmlns:p14="http://schemas.microsoft.com/office/powerpoint/2010/main" val="199516881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249229" y="1976411"/>
            <a:ext cx="3278462" cy="553998"/>
          </a:xfrm>
          <a:prstGeom prst="rect">
            <a:avLst/>
          </a:prstGeom>
        </p:spPr>
        <p:txBody>
          <a:bodyPr wrap="none">
            <a:spAutoFit/>
          </a:bodyPr>
          <a:lstStyle/>
          <a:p>
            <a:pPr algn="just"/>
            <a:r>
              <a:rPr lang="ar-SA" sz="3000" dirty="0" smtClean="0">
                <a:solidFill>
                  <a:srgbClr val="A6C36B"/>
                </a:solidFill>
                <a:cs typeface="DecoType Naskh Variants" pitchFamily="2" charset="-78"/>
              </a:rPr>
              <a:t>6.4.10 عقد </a:t>
            </a:r>
            <a:r>
              <a:rPr lang="ar-SA" sz="3000" dirty="0">
                <a:solidFill>
                  <a:srgbClr val="A6C36B"/>
                </a:solidFill>
                <a:cs typeface="DecoType Naskh Variants" pitchFamily="2" charset="-78"/>
              </a:rPr>
              <a:t>الاجتماع الختامي</a:t>
            </a:r>
          </a:p>
        </p:txBody>
      </p:sp>
      <p:sp>
        <p:nvSpPr>
          <p:cNvPr id="17" name="مستطيل 16"/>
          <p:cNvSpPr/>
          <p:nvPr/>
        </p:nvSpPr>
        <p:spPr>
          <a:xfrm>
            <a:off x="0" y="2598599"/>
            <a:ext cx="7953399" cy="3785652"/>
          </a:xfrm>
          <a:prstGeom prst="rect">
            <a:avLst/>
          </a:prstGeom>
        </p:spPr>
        <p:txBody>
          <a:bodyPr wrap="square">
            <a:spAutoFit/>
          </a:bodyPr>
          <a:lstStyle/>
          <a:p>
            <a:pPr algn="just"/>
            <a:r>
              <a:rPr lang="ar-SA" sz="3000" dirty="0">
                <a:solidFill>
                  <a:srgbClr val="39471D"/>
                </a:solidFill>
                <a:cs typeface="DecoType Naskh Variants" pitchFamily="2" charset="-78"/>
              </a:rPr>
              <a:t>أ) الإبلاغ بأن أدلة المراجعة التي تم جمعها كانت مبنية على عينة من المعلومات المتاحة ولا تمثل بالضرورة بشكل كامل </a:t>
            </a:r>
            <a:r>
              <a:rPr lang="ar-SA" sz="3000" dirty="0" smtClean="0">
                <a:solidFill>
                  <a:srgbClr val="39471D"/>
                </a:solidFill>
                <a:cs typeface="DecoType Naskh Variants" pitchFamily="2" charset="-78"/>
              </a:rPr>
              <a:t>الفعّالية </a:t>
            </a:r>
            <a:r>
              <a:rPr lang="ar-SA" sz="3000" dirty="0">
                <a:solidFill>
                  <a:srgbClr val="39471D"/>
                </a:solidFill>
                <a:cs typeface="DecoType Naskh Variants" pitchFamily="2" charset="-78"/>
              </a:rPr>
              <a:t>الشاملة لعمليات الجهة الخاضعة للتدقيق؛</a:t>
            </a:r>
          </a:p>
          <a:p>
            <a:pPr algn="just"/>
            <a:r>
              <a:rPr lang="ar-SA" sz="3000" dirty="0">
                <a:solidFill>
                  <a:srgbClr val="39471D"/>
                </a:solidFill>
                <a:cs typeface="DecoType Naskh Variants" pitchFamily="2" charset="-78"/>
              </a:rPr>
              <a:t>ب) طريقة تقديم التقارير؛</a:t>
            </a:r>
          </a:p>
          <a:p>
            <a:pPr algn="just"/>
            <a:r>
              <a:rPr lang="ar-SA" sz="3000" dirty="0">
                <a:solidFill>
                  <a:srgbClr val="39471D"/>
                </a:solidFill>
                <a:cs typeface="DecoType Naskh Variants" pitchFamily="2" charset="-78"/>
              </a:rPr>
              <a:t>ج) كيف ينبغي معالجة نتائج التدقيق بناء على العملية المتفق عليها؛</a:t>
            </a:r>
          </a:p>
          <a:p>
            <a:pPr algn="just"/>
            <a:r>
              <a:rPr lang="ar-SA" sz="3000" dirty="0">
                <a:solidFill>
                  <a:srgbClr val="39471D"/>
                </a:solidFill>
                <a:cs typeface="DecoType Naskh Variants" pitchFamily="2" charset="-78"/>
              </a:rPr>
              <a:t>د) العواقب المحتملة لعدم معالجة نتائج المراجعة بشكل مناسب؛</a:t>
            </a:r>
          </a:p>
          <a:p>
            <a:pPr algn="just"/>
            <a:r>
              <a:rPr lang="ar-SA" sz="3000" dirty="0">
                <a:solidFill>
                  <a:srgbClr val="39471D"/>
                </a:solidFill>
                <a:cs typeface="DecoType Naskh Variants" pitchFamily="2" charset="-78"/>
              </a:rPr>
              <a:t>هـ) عرض نتائج واستنتاجات المراجعة بطريقة تجعلها مفهومة ومعترف بها من قبل إدارة الجهة الخاضعة للتدقيق.</a:t>
            </a:r>
          </a:p>
        </p:txBody>
      </p:sp>
    </p:spTree>
    <p:extLst>
      <p:ext uri="{BB962C8B-B14F-4D97-AF65-F5344CB8AC3E}">
        <p14:creationId xmlns:p14="http://schemas.microsoft.com/office/powerpoint/2010/main" val="227709014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6.4 إجراء </a:t>
            </a:r>
            <a:r>
              <a:rPr lang="ar-SA" sz="3000" dirty="0">
                <a:solidFill>
                  <a:srgbClr val="A6C36B"/>
                </a:solidFill>
                <a:cs typeface="DecoType Naskh Variants" pitchFamily="2" charset="-78"/>
              </a:rPr>
              <a:t>أنشطة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4" name="مستطيل 3"/>
          <p:cNvSpPr/>
          <p:nvPr/>
        </p:nvSpPr>
        <p:spPr>
          <a:xfrm>
            <a:off x="4249229" y="1976411"/>
            <a:ext cx="3278462" cy="553998"/>
          </a:xfrm>
          <a:prstGeom prst="rect">
            <a:avLst/>
          </a:prstGeom>
        </p:spPr>
        <p:txBody>
          <a:bodyPr wrap="none">
            <a:spAutoFit/>
          </a:bodyPr>
          <a:lstStyle/>
          <a:p>
            <a:pPr algn="just"/>
            <a:r>
              <a:rPr lang="ar-SA" sz="3000" dirty="0" smtClean="0">
                <a:solidFill>
                  <a:srgbClr val="A6C36B"/>
                </a:solidFill>
                <a:cs typeface="DecoType Naskh Variants" pitchFamily="2" charset="-78"/>
              </a:rPr>
              <a:t>6.4.10 عقد </a:t>
            </a:r>
            <a:r>
              <a:rPr lang="ar-SA" sz="3000" dirty="0">
                <a:solidFill>
                  <a:srgbClr val="A6C36B"/>
                </a:solidFill>
                <a:cs typeface="DecoType Naskh Variants" pitchFamily="2" charset="-78"/>
              </a:rPr>
              <a:t>الاجتماع الختامي</a:t>
            </a:r>
          </a:p>
        </p:txBody>
      </p:sp>
      <p:sp>
        <p:nvSpPr>
          <p:cNvPr id="12" name="مستطيل 11"/>
          <p:cNvSpPr/>
          <p:nvPr/>
        </p:nvSpPr>
        <p:spPr>
          <a:xfrm>
            <a:off x="0" y="2590800"/>
            <a:ext cx="7886354" cy="3785652"/>
          </a:xfrm>
          <a:prstGeom prst="rect">
            <a:avLst/>
          </a:prstGeom>
        </p:spPr>
        <p:txBody>
          <a:bodyPr wrap="square">
            <a:spAutoFit/>
          </a:bodyPr>
          <a:lstStyle/>
          <a:p>
            <a:pPr algn="just"/>
            <a:r>
              <a:rPr lang="ar-SA" sz="3000" dirty="0">
                <a:solidFill>
                  <a:srgbClr val="39471D"/>
                </a:solidFill>
                <a:cs typeface="DecoType Naskh Variants" pitchFamily="2" charset="-78"/>
              </a:rPr>
              <a:t>و) أي أنشطة ما بعد التدقيق ذات الصلة (مثل تنفيذ ومراجعة الإجراءات التصحيحية، ومعالجة شكاوى التدقيق، وعملية الاستئناف</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وينبغي </a:t>
            </a:r>
            <a:r>
              <a:rPr lang="ar-SA" sz="3000" dirty="0">
                <a:solidFill>
                  <a:srgbClr val="39471D"/>
                </a:solidFill>
                <a:cs typeface="DecoType Naskh Variants" pitchFamily="2" charset="-78"/>
              </a:rPr>
              <a:t>مناقشة أي آراء متباينة بشأن نتائج أو استنتاجات التدقيق بين فريق التدقيق والجهة الخاضعة للتدقيق، وحلها إن أمكن</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لم يتم حلها، فيجب تسجيل ذلك.</a:t>
            </a:r>
          </a:p>
          <a:p>
            <a:pPr algn="just"/>
            <a:r>
              <a:rPr lang="ar-SA" sz="3000" dirty="0">
                <a:solidFill>
                  <a:srgbClr val="39471D"/>
                </a:solidFill>
                <a:cs typeface="DecoType Naskh Variants" pitchFamily="2" charset="-78"/>
              </a:rPr>
              <a:t>إذا تم تحديدها من خلال أهداف التدقيق، فقد يتم تقديم فرص لتوصيات التحسين</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وينبغي التأكيد على أن التوصيات ليست ملزمة.</a:t>
            </a:r>
          </a:p>
        </p:txBody>
      </p:sp>
    </p:spTree>
    <p:extLst>
      <p:ext uri="{BB962C8B-B14F-4D97-AF65-F5344CB8AC3E}">
        <p14:creationId xmlns:p14="http://schemas.microsoft.com/office/powerpoint/2010/main" val="375714790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r>
              <a:rPr lang="ar-SA" sz="3000" dirty="0" smtClean="0">
                <a:solidFill>
                  <a:srgbClr val="39471D"/>
                </a:solidFill>
                <a:cs typeface="DecoType Naskh Variants" pitchFamily="2" charset="-78"/>
              </a:rPr>
              <a:t>6.5 إعداد </a:t>
            </a:r>
            <a:r>
              <a:rPr lang="ar-SA" sz="3000" dirty="0">
                <a:solidFill>
                  <a:srgbClr val="39471D"/>
                </a:solidFill>
                <a:cs typeface="DecoType Naskh Variants" pitchFamily="2" charset="-78"/>
              </a:rPr>
              <a:t>وتوزيع تقرير التدقيق</a:t>
            </a:r>
          </a:p>
        </p:txBody>
      </p:sp>
      <p:sp>
        <p:nvSpPr>
          <p:cNvPr id="4" name="مستطيل 3"/>
          <p:cNvSpPr/>
          <p:nvPr/>
        </p:nvSpPr>
        <p:spPr>
          <a:xfrm>
            <a:off x="4500099" y="1976411"/>
            <a:ext cx="2940228" cy="553998"/>
          </a:xfrm>
          <a:prstGeom prst="rect">
            <a:avLst/>
          </a:prstGeom>
        </p:spPr>
        <p:txBody>
          <a:bodyPr wrap="none">
            <a:spAutoFit/>
          </a:bodyPr>
          <a:lstStyle/>
          <a:p>
            <a:r>
              <a:rPr lang="ar-SA" sz="3000" dirty="0" smtClean="0">
                <a:solidFill>
                  <a:srgbClr val="39471D"/>
                </a:solidFill>
                <a:cs typeface="DecoType Naskh Variants" pitchFamily="2" charset="-78"/>
              </a:rPr>
              <a:t>6.5.1 </a:t>
            </a:r>
            <a:r>
              <a:rPr lang="ar-SA" sz="3000" dirty="0">
                <a:solidFill>
                  <a:srgbClr val="39471D"/>
                </a:solidFill>
                <a:cs typeface="DecoType Naskh Variants" pitchFamily="2" charset="-78"/>
              </a:rPr>
              <a:t>إعداد تقرير التدقيق</a:t>
            </a:r>
          </a:p>
        </p:txBody>
      </p:sp>
      <p:sp>
        <p:nvSpPr>
          <p:cNvPr id="11" name="مستطيل 10"/>
          <p:cNvSpPr/>
          <p:nvPr/>
        </p:nvSpPr>
        <p:spPr>
          <a:xfrm>
            <a:off x="0" y="2850608"/>
            <a:ext cx="7937071" cy="1785104"/>
          </a:xfrm>
          <a:prstGeom prst="rect">
            <a:avLst/>
          </a:prstGeom>
        </p:spPr>
        <p:txBody>
          <a:bodyPr wrap="square">
            <a:spAutoFit/>
          </a:bodyPr>
          <a:lstStyle/>
          <a:p>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قائد فريق المراجعة الإبلاغ عن نتائج المراجعة وفقًا لبرنامج المراجعة.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يوفر تقرير التدقيق سجلاً كاملاً ودقيقاً وموجزاً وواضحاً لعملية التدقيق، ويجب أن يتضمن أو يشير إلى ما يلي</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19067149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r>
              <a:rPr lang="ar-SA" sz="3000" dirty="0" smtClean="0">
                <a:solidFill>
                  <a:srgbClr val="A6C36B"/>
                </a:solidFill>
                <a:cs typeface="DecoType Naskh Variants" pitchFamily="2" charset="-78"/>
              </a:rPr>
              <a:t>6.5 إعداد </a:t>
            </a:r>
            <a:r>
              <a:rPr lang="ar-SA" sz="3000" dirty="0">
                <a:solidFill>
                  <a:srgbClr val="A6C36B"/>
                </a:solidFill>
                <a:cs typeface="DecoType Naskh Variants" pitchFamily="2" charset="-78"/>
              </a:rPr>
              <a:t>وتوزيع تقرير التدقيق</a:t>
            </a:r>
          </a:p>
        </p:txBody>
      </p:sp>
      <p:sp>
        <p:nvSpPr>
          <p:cNvPr id="4" name="مستطيل 3"/>
          <p:cNvSpPr/>
          <p:nvPr/>
        </p:nvSpPr>
        <p:spPr>
          <a:xfrm>
            <a:off x="4500099" y="1976411"/>
            <a:ext cx="2940228" cy="553998"/>
          </a:xfrm>
          <a:prstGeom prst="rect">
            <a:avLst/>
          </a:prstGeom>
        </p:spPr>
        <p:txBody>
          <a:bodyPr wrap="none">
            <a:spAutoFit/>
          </a:bodyPr>
          <a:lstStyle/>
          <a:p>
            <a:r>
              <a:rPr lang="ar-SA" sz="3000" dirty="0" smtClean="0">
                <a:solidFill>
                  <a:srgbClr val="A6C36B"/>
                </a:solidFill>
                <a:cs typeface="DecoType Naskh Variants" pitchFamily="2" charset="-78"/>
              </a:rPr>
              <a:t>6.5.1 </a:t>
            </a:r>
            <a:r>
              <a:rPr lang="ar-SA" sz="3000" dirty="0">
                <a:solidFill>
                  <a:srgbClr val="A6C36B"/>
                </a:solidFill>
                <a:cs typeface="DecoType Naskh Variants" pitchFamily="2" charset="-78"/>
              </a:rPr>
              <a:t>إعداد تقرير التدقيق</a:t>
            </a:r>
          </a:p>
        </p:txBody>
      </p:sp>
      <p:sp>
        <p:nvSpPr>
          <p:cNvPr id="11" name="مستطيل 10"/>
          <p:cNvSpPr/>
          <p:nvPr/>
        </p:nvSpPr>
        <p:spPr>
          <a:xfrm>
            <a:off x="0" y="2850608"/>
            <a:ext cx="7937071" cy="3785652"/>
          </a:xfrm>
          <a:prstGeom prst="rect">
            <a:avLst/>
          </a:prstGeom>
        </p:spPr>
        <p:txBody>
          <a:bodyPr wrap="square">
            <a:spAutoFit/>
          </a:bodyPr>
          <a:lstStyle/>
          <a:p>
            <a:r>
              <a:rPr lang="ar-SA" sz="3000" dirty="0" smtClean="0">
                <a:solidFill>
                  <a:srgbClr val="39471D"/>
                </a:solidFill>
                <a:cs typeface="DecoType Naskh Variants" pitchFamily="2" charset="-78"/>
              </a:rPr>
              <a:t>أ) أهداف التدقيق.</a:t>
            </a:r>
          </a:p>
          <a:p>
            <a:r>
              <a:rPr lang="ar-SA" sz="3000" dirty="0" smtClean="0">
                <a:solidFill>
                  <a:srgbClr val="39471D"/>
                </a:solidFill>
                <a:cs typeface="DecoType Naskh Variants" pitchFamily="2" charset="-78"/>
              </a:rPr>
              <a:t>ب) نطاق التدقيق، وخاصة تحديد المؤسسة (الجهة الخاضعة للتدقيق) والوظائف أو العمليات التي يتم التدقيق عليها؛</a:t>
            </a:r>
          </a:p>
          <a:p>
            <a:r>
              <a:rPr lang="ar-SA" sz="3000" dirty="0" smtClean="0">
                <a:solidFill>
                  <a:srgbClr val="39471D"/>
                </a:solidFill>
                <a:cs typeface="DecoType Naskh Variants" pitchFamily="2" charset="-78"/>
              </a:rPr>
              <a:t>ج) تحديد هوية عميل المراجعة.</a:t>
            </a:r>
          </a:p>
          <a:p>
            <a:r>
              <a:rPr lang="ar-SA" sz="3000" dirty="0" smtClean="0">
                <a:solidFill>
                  <a:srgbClr val="39471D"/>
                </a:solidFill>
                <a:cs typeface="DecoType Naskh Variants" pitchFamily="2" charset="-78"/>
              </a:rPr>
              <a:t>د) تحديد فريق التدقيق والمشاركين في الجهة الخاضعة للتدقيق في عملية التدقيق؛</a:t>
            </a:r>
          </a:p>
          <a:p>
            <a:r>
              <a:rPr lang="ar-SA" sz="3000" dirty="0">
                <a:solidFill>
                  <a:srgbClr val="39471D"/>
                </a:solidFill>
                <a:cs typeface="DecoType Naskh Variants" pitchFamily="2" charset="-78"/>
              </a:rPr>
              <a:t>هـ) التواريخ والأماكن التي تمت فيها أنشطة المراجعة.</a:t>
            </a:r>
          </a:p>
          <a:p>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18909659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r>
              <a:rPr lang="ar-SA" sz="3000" dirty="0" smtClean="0">
                <a:solidFill>
                  <a:srgbClr val="A6C36B"/>
                </a:solidFill>
                <a:cs typeface="DecoType Naskh Variants" pitchFamily="2" charset="-78"/>
              </a:rPr>
              <a:t>6.5 إعداد </a:t>
            </a:r>
            <a:r>
              <a:rPr lang="ar-SA" sz="3000" dirty="0">
                <a:solidFill>
                  <a:srgbClr val="A6C36B"/>
                </a:solidFill>
                <a:cs typeface="DecoType Naskh Variants" pitchFamily="2" charset="-78"/>
              </a:rPr>
              <a:t>وتوزيع تقرير التدقيق</a:t>
            </a:r>
          </a:p>
        </p:txBody>
      </p:sp>
      <p:sp>
        <p:nvSpPr>
          <p:cNvPr id="4" name="مستطيل 3"/>
          <p:cNvSpPr/>
          <p:nvPr/>
        </p:nvSpPr>
        <p:spPr>
          <a:xfrm>
            <a:off x="4500099" y="1976411"/>
            <a:ext cx="2940228" cy="553998"/>
          </a:xfrm>
          <a:prstGeom prst="rect">
            <a:avLst/>
          </a:prstGeom>
        </p:spPr>
        <p:txBody>
          <a:bodyPr wrap="none">
            <a:spAutoFit/>
          </a:bodyPr>
          <a:lstStyle/>
          <a:p>
            <a:r>
              <a:rPr lang="ar-SA" sz="3000" dirty="0" smtClean="0">
                <a:solidFill>
                  <a:srgbClr val="A6C36B"/>
                </a:solidFill>
                <a:cs typeface="DecoType Naskh Variants" pitchFamily="2" charset="-78"/>
              </a:rPr>
              <a:t>6.5.1 </a:t>
            </a:r>
            <a:r>
              <a:rPr lang="ar-SA" sz="3000" dirty="0">
                <a:solidFill>
                  <a:srgbClr val="A6C36B"/>
                </a:solidFill>
                <a:cs typeface="DecoType Naskh Variants" pitchFamily="2" charset="-78"/>
              </a:rPr>
              <a:t>إعداد تقرير التدقيق</a:t>
            </a:r>
          </a:p>
        </p:txBody>
      </p:sp>
      <p:sp>
        <p:nvSpPr>
          <p:cNvPr id="12" name="مستطيل 11"/>
          <p:cNvSpPr/>
          <p:nvPr/>
        </p:nvSpPr>
        <p:spPr>
          <a:xfrm>
            <a:off x="0" y="2438400"/>
            <a:ext cx="7931628" cy="3785652"/>
          </a:xfrm>
          <a:prstGeom prst="rect">
            <a:avLst/>
          </a:prstGeom>
        </p:spPr>
        <p:txBody>
          <a:bodyPr wrap="square">
            <a:spAutoFit/>
          </a:bodyPr>
          <a:lstStyle/>
          <a:p>
            <a:r>
              <a:rPr lang="ar-SA" sz="3000" dirty="0" smtClean="0">
                <a:solidFill>
                  <a:srgbClr val="39471D"/>
                </a:solidFill>
                <a:cs typeface="DecoType Naskh Variants" pitchFamily="2" charset="-78"/>
              </a:rPr>
              <a:t>و</a:t>
            </a:r>
            <a:r>
              <a:rPr lang="ar-SA" sz="3000" dirty="0">
                <a:solidFill>
                  <a:srgbClr val="39471D"/>
                </a:solidFill>
                <a:cs typeface="DecoType Naskh Variants" pitchFamily="2" charset="-78"/>
              </a:rPr>
              <a:t>) معايير التدقيق.</a:t>
            </a:r>
          </a:p>
          <a:p>
            <a:r>
              <a:rPr lang="ar-SA" sz="3000" dirty="0">
                <a:solidFill>
                  <a:srgbClr val="39471D"/>
                </a:solidFill>
                <a:cs typeface="DecoType Naskh Variants" pitchFamily="2" charset="-78"/>
              </a:rPr>
              <a:t>ز) نتائج التدقيق والأدلة ذات الصلة؛</a:t>
            </a:r>
          </a:p>
          <a:p>
            <a:r>
              <a:rPr lang="ar-SA" sz="3000" dirty="0">
                <a:solidFill>
                  <a:srgbClr val="39471D"/>
                </a:solidFill>
                <a:cs typeface="DecoType Naskh Variants" pitchFamily="2" charset="-78"/>
              </a:rPr>
              <a:t>ح) استنتاجات التدقيق؛</a:t>
            </a:r>
          </a:p>
          <a:p>
            <a:r>
              <a:rPr lang="ar-SA" sz="3000" dirty="0">
                <a:solidFill>
                  <a:srgbClr val="39471D"/>
                </a:solidFill>
                <a:cs typeface="DecoType Naskh Variants" pitchFamily="2" charset="-78"/>
              </a:rPr>
              <a:t>ط) بيان عن مدى استيفاء معايير المراجعة.</a:t>
            </a:r>
          </a:p>
          <a:p>
            <a:r>
              <a:rPr lang="ar-SA" sz="3000" dirty="0">
                <a:solidFill>
                  <a:srgbClr val="39471D"/>
                </a:solidFill>
                <a:cs typeface="DecoType Naskh Variants" pitchFamily="2" charset="-78"/>
              </a:rPr>
              <a:t>ي) أي آراء متباينة لم يتم حلها بين فريق التدقيق والجهة الخاضعة للتدقيق.</a:t>
            </a:r>
          </a:p>
          <a:p>
            <a:r>
              <a:rPr lang="ar-SA" sz="3000" dirty="0">
                <a:solidFill>
                  <a:srgbClr val="39471D"/>
                </a:solidFill>
                <a:cs typeface="DecoType Naskh Variants" pitchFamily="2" charset="-78"/>
              </a:rPr>
              <a:t>ك) تعتبر عمليات التدقيق بطبيعتها بمثابة تمرين أخذ العينات؛ وعلى هذا النحو، هناك خطر ألا تكون أدلة المراجعة التي تم فحصها ممثلة.</a:t>
            </a:r>
          </a:p>
          <a:p>
            <a:r>
              <a:rPr lang="ar-SA" sz="3000" dirty="0">
                <a:solidFill>
                  <a:srgbClr val="39471D"/>
                </a:solidFill>
                <a:cs typeface="DecoType Naskh Variants" pitchFamily="2" charset="-78"/>
              </a:rPr>
              <a:t>يمكن أن يتضمن تقرير التدقيق أيضًا ما يلي أو يشير إليه، حسب الاقتضاء:</a:t>
            </a:r>
          </a:p>
        </p:txBody>
      </p:sp>
    </p:spTree>
    <p:extLst>
      <p:ext uri="{BB962C8B-B14F-4D97-AF65-F5344CB8AC3E}">
        <p14:creationId xmlns:p14="http://schemas.microsoft.com/office/powerpoint/2010/main" val="27164806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r>
              <a:rPr lang="ar-SA" sz="3000" dirty="0" smtClean="0">
                <a:solidFill>
                  <a:srgbClr val="A6C36B"/>
                </a:solidFill>
                <a:cs typeface="DecoType Naskh Variants" pitchFamily="2" charset="-78"/>
              </a:rPr>
              <a:t>6.5 إعداد </a:t>
            </a:r>
            <a:r>
              <a:rPr lang="ar-SA" sz="3000" dirty="0">
                <a:solidFill>
                  <a:srgbClr val="A6C36B"/>
                </a:solidFill>
                <a:cs typeface="DecoType Naskh Variants" pitchFamily="2" charset="-78"/>
              </a:rPr>
              <a:t>وتوزيع تقرير التدقيق</a:t>
            </a:r>
          </a:p>
        </p:txBody>
      </p:sp>
      <p:sp>
        <p:nvSpPr>
          <p:cNvPr id="4" name="مستطيل 3"/>
          <p:cNvSpPr/>
          <p:nvPr/>
        </p:nvSpPr>
        <p:spPr>
          <a:xfrm>
            <a:off x="4500099" y="1976411"/>
            <a:ext cx="2940228" cy="553998"/>
          </a:xfrm>
          <a:prstGeom prst="rect">
            <a:avLst/>
          </a:prstGeom>
        </p:spPr>
        <p:txBody>
          <a:bodyPr wrap="none">
            <a:spAutoFit/>
          </a:bodyPr>
          <a:lstStyle/>
          <a:p>
            <a:r>
              <a:rPr lang="ar-SA" sz="3000" dirty="0" smtClean="0">
                <a:solidFill>
                  <a:srgbClr val="A6C36B"/>
                </a:solidFill>
                <a:cs typeface="DecoType Naskh Variants" pitchFamily="2" charset="-78"/>
              </a:rPr>
              <a:t>6.5.1 </a:t>
            </a:r>
            <a:r>
              <a:rPr lang="ar-SA" sz="3000" dirty="0">
                <a:solidFill>
                  <a:srgbClr val="A6C36B"/>
                </a:solidFill>
                <a:cs typeface="DecoType Naskh Variants" pitchFamily="2" charset="-78"/>
              </a:rPr>
              <a:t>إعداد تقرير التدقيق</a:t>
            </a:r>
          </a:p>
        </p:txBody>
      </p:sp>
      <p:sp>
        <p:nvSpPr>
          <p:cNvPr id="14" name="مستطيل 13"/>
          <p:cNvSpPr/>
          <p:nvPr/>
        </p:nvSpPr>
        <p:spPr>
          <a:xfrm>
            <a:off x="0" y="2438400"/>
            <a:ext cx="7878601" cy="3323987"/>
          </a:xfrm>
          <a:prstGeom prst="rect">
            <a:avLst/>
          </a:prstGeom>
        </p:spPr>
        <p:txBody>
          <a:bodyPr wrap="square">
            <a:spAutoFit/>
          </a:bodyPr>
          <a:lstStyle/>
          <a:p>
            <a:pPr marL="285750" indent="-285750" algn="just">
              <a:buFont typeface="Wingdings" panose="05000000000000000000" pitchFamily="2" charset="2"/>
              <a:buChar char="×"/>
            </a:pPr>
            <a:r>
              <a:rPr lang="ar-SA" sz="3000" dirty="0">
                <a:solidFill>
                  <a:srgbClr val="39471D"/>
                </a:solidFill>
                <a:cs typeface="DecoType Naskh Variants" pitchFamily="2" charset="-78"/>
              </a:rPr>
              <a:t>خطة التدقيق بما في ذلك الجدول الزمني؛</a:t>
            </a:r>
          </a:p>
          <a:p>
            <a:pPr marL="285750" indent="-285750" algn="just">
              <a:buFont typeface="Wingdings" panose="05000000000000000000" pitchFamily="2" charset="2"/>
              <a:buChar char="×"/>
            </a:pPr>
            <a:r>
              <a:rPr lang="ar-SA" sz="3000" dirty="0">
                <a:solidFill>
                  <a:srgbClr val="39471D"/>
                </a:solidFill>
                <a:cs typeface="DecoType Naskh Variants" pitchFamily="2" charset="-78"/>
              </a:rPr>
              <a:t>ملخص لعملية المراجعة، بما في ذلك أي عقبات تمت مواجهتها والتي قد </a:t>
            </a:r>
            <a:r>
              <a:rPr lang="ar-SA" sz="3000" dirty="0" smtClean="0">
                <a:solidFill>
                  <a:srgbClr val="39471D"/>
                </a:solidFill>
                <a:cs typeface="DecoType Naskh Variants" pitchFamily="2" charset="-78"/>
              </a:rPr>
              <a:t>تقلّل </a:t>
            </a:r>
            <a:r>
              <a:rPr lang="ar-SA" sz="3000" dirty="0">
                <a:solidFill>
                  <a:srgbClr val="39471D"/>
                </a:solidFill>
                <a:cs typeface="DecoType Naskh Variants" pitchFamily="2" charset="-78"/>
              </a:rPr>
              <a:t>من موثوقية استنتاجات المراجعة؛</a:t>
            </a:r>
          </a:p>
          <a:p>
            <a:pPr marL="285750" indent="-285750" algn="just">
              <a:buFont typeface="Wingdings" panose="05000000000000000000" pitchFamily="2" charset="2"/>
              <a:buChar char="×"/>
            </a:pPr>
            <a:r>
              <a:rPr lang="ar-SA" sz="3000" dirty="0">
                <a:solidFill>
                  <a:srgbClr val="39471D"/>
                </a:solidFill>
                <a:cs typeface="DecoType Naskh Variants" pitchFamily="2" charset="-78"/>
              </a:rPr>
              <a:t>التأكيد على أن أهداف المراجعة قد تم تحقيقها ضمن نطاق المراجعة وفقًا لخطة المراجعة؛</a:t>
            </a:r>
          </a:p>
          <a:p>
            <a:pPr marL="285750" indent="-285750" algn="just">
              <a:buFont typeface="Wingdings" panose="05000000000000000000" pitchFamily="2" charset="2"/>
              <a:buChar char="×"/>
            </a:pPr>
            <a:r>
              <a:rPr lang="ar-SA" sz="3000" dirty="0">
                <a:solidFill>
                  <a:srgbClr val="39471D"/>
                </a:solidFill>
                <a:cs typeface="DecoType Naskh Variants" pitchFamily="2" charset="-78"/>
              </a:rPr>
              <a:t>أي مجالات تقع ضمن نطاق التدقيق لم يتم تغطيتها بما في ذلك أي قضايا تتعلق بتوفر الأدلة أو الموارد أو السرية، مع </a:t>
            </a:r>
            <a:r>
              <a:rPr lang="ar-SA" sz="3000" dirty="0" smtClean="0">
                <a:solidFill>
                  <a:srgbClr val="39471D"/>
                </a:solidFill>
                <a:cs typeface="DecoType Naskh Variants" pitchFamily="2" charset="-78"/>
              </a:rPr>
              <a:t>المبرّرات </a:t>
            </a:r>
            <a:r>
              <a:rPr lang="ar-SA" sz="3000" dirty="0">
                <a:solidFill>
                  <a:srgbClr val="39471D"/>
                </a:solidFill>
                <a:cs typeface="DecoType Naskh Variants" pitchFamily="2" charset="-78"/>
              </a:rPr>
              <a:t>ذات الصلة؛</a:t>
            </a:r>
          </a:p>
        </p:txBody>
      </p:sp>
    </p:spTree>
    <p:extLst>
      <p:ext uri="{BB962C8B-B14F-4D97-AF65-F5344CB8AC3E}">
        <p14:creationId xmlns:p14="http://schemas.microsoft.com/office/powerpoint/2010/main" val="102877593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r>
              <a:rPr lang="ar-SA" sz="3000" dirty="0" smtClean="0">
                <a:solidFill>
                  <a:srgbClr val="A6C36B"/>
                </a:solidFill>
                <a:cs typeface="DecoType Naskh Variants" pitchFamily="2" charset="-78"/>
              </a:rPr>
              <a:t>6.5 إعداد </a:t>
            </a:r>
            <a:r>
              <a:rPr lang="ar-SA" sz="3000" dirty="0">
                <a:solidFill>
                  <a:srgbClr val="A6C36B"/>
                </a:solidFill>
                <a:cs typeface="DecoType Naskh Variants" pitchFamily="2" charset="-78"/>
              </a:rPr>
              <a:t>وتوزيع تقرير التدقيق</a:t>
            </a:r>
          </a:p>
        </p:txBody>
      </p:sp>
      <p:sp>
        <p:nvSpPr>
          <p:cNvPr id="4" name="مستطيل 3"/>
          <p:cNvSpPr/>
          <p:nvPr/>
        </p:nvSpPr>
        <p:spPr>
          <a:xfrm>
            <a:off x="4496091" y="1976411"/>
            <a:ext cx="2919389" cy="553998"/>
          </a:xfrm>
          <a:prstGeom prst="rect">
            <a:avLst/>
          </a:prstGeom>
        </p:spPr>
        <p:txBody>
          <a:bodyPr wrap="none">
            <a:spAutoFit/>
          </a:bodyPr>
          <a:lstStyle/>
          <a:p>
            <a:pPr algn="just"/>
            <a:r>
              <a:rPr lang="ar-SA" sz="3000" dirty="0" smtClean="0">
                <a:solidFill>
                  <a:srgbClr val="39471D"/>
                </a:solidFill>
                <a:cs typeface="DecoType Naskh Variants" pitchFamily="2" charset="-78"/>
              </a:rPr>
              <a:t>6.5.2 توزيع </a:t>
            </a:r>
            <a:r>
              <a:rPr lang="ar-SA" sz="3000" dirty="0">
                <a:solidFill>
                  <a:srgbClr val="39471D"/>
                </a:solidFill>
                <a:cs typeface="DecoType Naskh Variants" pitchFamily="2" charset="-78"/>
              </a:rPr>
              <a:t>تقرير التدقيق</a:t>
            </a:r>
          </a:p>
        </p:txBody>
      </p:sp>
      <p:sp>
        <p:nvSpPr>
          <p:cNvPr id="11" name="مستطيل 10"/>
          <p:cNvSpPr/>
          <p:nvPr/>
        </p:nvSpPr>
        <p:spPr>
          <a:xfrm>
            <a:off x="31421" y="2775630"/>
            <a:ext cx="7900207" cy="2554545"/>
          </a:xfrm>
          <a:prstGeom prst="rect">
            <a:avLst/>
          </a:prstGeom>
        </p:spPr>
        <p:txBody>
          <a:bodyPr wrap="square">
            <a:spAutoFit/>
          </a:bodyPr>
          <a:lstStyle/>
          <a:p>
            <a:pPr algn="just"/>
            <a:r>
              <a:rPr lang="ar-SA" dirty="0" smtClean="0"/>
              <a:t> </a:t>
            </a:r>
            <a:r>
              <a:rPr lang="ar-SA" sz="3000" dirty="0">
                <a:solidFill>
                  <a:srgbClr val="39471D"/>
                </a:solidFill>
                <a:cs typeface="DecoType Naskh Variants" pitchFamily="2" charset="-78"/>
              </a:rPr>
              <a:t>وينبغي إصدار تقرير التدقيق خلال فترة زمنية متفق عليها</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وإذا تأخر ذلك، فيجب إبلاغ الأسباب إلى الجهة الخاضعة للتدقيق والفرد (الأفراد) الذي يدير برنامج التدقيق.</a:t>
            </a: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تأريخ تقرير التدقيق ومراجعته وقبوله، حسب الاقتضاء، وفقًا لبرنامج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63351249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r>
              <a:rPr lang="ar-SA" sz="3000" dirty="0" smtClean="0">
                <a:solidFill>
                  <a:srgbClr val="A6C36B"/>
                </a:solidFill>
                <a:cs typeface="DecoType Naskh Variants" pitchFamily="2" charset="-78"/>
              </a:rPr>
              <a:t>6.5 إعداد </a:t>
            </a:r>
            <a:r>
              <a:rPr lang="ar-SA" sz="3000" dirty="0">
                <a:solidFill>
                  <a:srgbClr val="A6C36B"/>
                </a:solidFill>
                <a:cs typeface="DecoType Naskh Variants" pitchFamily="2" charset="-78"/>
              </a:rPr>
              <a:t>وتوزيع تقرير التدقيق</a:t>
            </a:r>
          </a:p>
        </p:txBody>
      </p:sp>
      <p:sp>
        <p:nvSpPr>
          <p:cNvPr id="4" name="مستطيل 3"/>
          <p:cNvSpPr/>
          <p:nvPr/>
        </p:nvSpPr>
        <p:spPr>
          <a:xfrm>
            <a:off x="4496091" y="1976411"/>
            <a:ext cx="2919389" cy="553998"/>
          </a:xfrm>
          <a:prstGeom prst="rect">
            <a:avLst/>
          </a:prstGeom>
        </p:spPr>
        <p:txBody>
          <a:bodyPr wrap="none">
            <a:spAutoFit/>
          </a:bodyPr>
          <a:lstStyle/>
          <a:p>
            <a:pPr algn="just"/>
            <a:r>
              <a:rPr lang="ar-SA" sz="3000" dirty="0" smtClean="0">
                <a:solidFill>
                  <a:srgbClr val="A6C36B"/>
                </a:solidFill>
                <a:cs typeface="DecoType Naskh Variants" pitchFamily="2" charset="-78"/>
              </a:rPr>
              <a:t>6.5.2 توزيع </a:t>
            </a:r>
            <a:r>
              <a:rPr lang="ar-SA" sz="3000" dirty="0">
                <a:solidFill>
                  <a:srgbClr val="A6C36B"/>
                </a:solidFill>
                <a:cs typeface="DecoType Naskh Variants" pitchFamily="2" charset="-78"/>
              </a:rPr>
              <a:t>تقرير التدقيق</a:t>
            </a:r>
          </a:p>
        </p:txBody>
      </p:sp>
      <p:sp>
        <p:nvSpPr>
          <p:cNvPr id="11" name="مستطيل 10"/>
          <p:cNvSpPr/>
          <p:nvPr/>
        </p:nvSpPr>
        <p:spPr>
          <a:xfrm>
            <a:off x="31421" y="2850607"/>
            <a:ext cx="7900207" cy="1477328"/>
          </a:xfrm>
          <a:prstGeom prst="rect">
            <a:avLst/>
          </a:prstGeom>
        </p:spPr>
        <p:txBody>
          <a:bodyPr wrap="square">
            <a:spAutoFit/>
          </a:bodyPr>
          <a:lstStyle/>
          <a:p>
            <a:pPr algn="just"/>
            <a:r>
              <a:rPr lang="ar-SA" sz="3000" dirty="0" smtClean="0">
                <a:solidFill>
                  <a:srgbClr val="39471D"/>
                </a:solidFill>
                <a:cs typeface="DecoType Naskh Variants" pitchFamily="2" charset="-78"/>
              </a:rPr>
              <a:t>وينبغي </a:t>
            </a:r>
            <a:r>
              <a:rPr lang="ar-SA" sz="3000" dirty="0">
                <a:solidFill>
                  <a:srgbClr val="39471D"/>
                </a:solidFill>
                <a:cs typeface="DecoType Naskh Variants" pitchFamily="2" charset="-78"/>
              </a:rPr>
              <a:t>بعد ذلك توزيع تقرير التدقيق على الأطراف المعنية ذات الصلة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في برنامج التدقيق أو خطة التدقيق.</a:t>
            </a:r>
          </a:p>
          <a:p>
            <a:pPr algn="just"/>
            <a:r>
              <a:rPr lang="ar-SA" sz="3000" dirty="0">
                <a:solidFill>
                  <a:srgbClr val="39471D"/>
                </a:solidFill>
                <a:cs typeface="DecoType Naskh Variants" pitchFamily="2" charset="-78"/>
              </a:rPr>
              <a:t>عند توزيع تقرير التدقيق، ينبغي النظر في التدابير المناسبة لضمان السرية.</a:t>
            </a:r>
          </a:p>
        </p:txBody>
      </p:sp>
    </p:spTree>
    <p:extLst>
      <p:ext uri="{BB962C8B-B14F-4D97-AF65-F5344CB8AC3E}">
        <p14:creationId xmlns:p14="http://schemas.microsoft.com/office/powerpoint/2010/main" val="483012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1" y="1166842"/>
            <a:ext cx="7900207" cy="4524315"/>
          </a:xfrm>
          <a:prstGeom prst="rect">
            <a:avLst/>
          </a:prstGeom>
        </p:spPr>
        <p:txBody>
          <a:bodyPr wrap="square">
            <a:spAutoFit/>
          </a:bodyPr>
          <a:lstStyle/>
          <a:p>
            <a:pPr algn="just">
              <a:lnSpc>
                <a:spcPct val="150000"/>
              </a:lnSpc>
            </a:pPr>
            <a:r>
              <a:rPr lang="ar-SA" sz="3200" dirty="0">
                <a:solidFill>
                  <a:srgbClr val="43661C"/>
                </a:solidFill>
                <a:cs typeface="DecoType Naskh Variants" pitchFamily="2" charset="-78"/>
              </a:rPr>
              <a:t>— المتطلبات المحددة في واحد أو أكثر من معايير نظام الإدارة</a:t>
            </a:r>
            <a:r>
              <a:rPr lang="ar-SA" sz="3200" dirty="0" smtClean="0">
                <a:solidFill>
                  <a:srgbClr val="43661C"/>
                </a:solidFill>
                <a:cs typeface="DecoType Naskh Variants" pitchFamily="2" charset="-78"/>
              </a:rPr>
              <a:t>؛</a:t>
            </a:r>
          </a:p>
          <a:p>
            <a:pPr algn="just">
              <a:lnSpc>
                <a:spcPct val="150000"/>
              </a:lnSpc>
            </a:pPr>
            <a:r>
              <a:rPr lang="ar-SA" sz="3200" dirty="0" smtClean="0">
                <a:solidFill>
                  <a:srgbClr val="43661C"/>
                </a:solidFill>
                <a:cs typeface="DecoType Naskh Variants" pitchFamily="2" charset="-78"/>
              </a:rPr>
              <a:t>— </a:t>
            </a:r>
            <a:r>
              <a:rPr lang="ar-SA" sz="3200" dirty="0">
                <a:solidFill>
                  <a:srgbClr val="43661C"/>
                </a:solidFill>
                <a:cs typeface="DecoType Naskh Variants" pitchFamily="2" charset="-78"/>
              </a:rPr>
              <a:t>السياسات والمتطلبات المحددة من قبل الأطراف المعنية ذات الصلة</a:t>
            </a:r>
            <a:r>
              <a:rPr lang="ar-SA" sz="3200" dirty="0" smtClean="0">
                <a:solidFill>
                  <a:srgbClr val="43661C"/>
                </a:solidFill>
                <a:cs typeface="DecoType Naskh Variants" pitchFamily="2" charset="-78"/>
              </a:rPr>
              <a:t>؛</a:t>
            </a:r>
          </a:p>
          <a:p>
            <a:pPr algn="just">
              <a:lnSpc>
                <a:spcPct val="150000"/>
              </a:lnSpc>
            </a:pPr>
            <a:r>
              <a:rPr lang="ar-SA" sz="3200" dirty="0" smtClean="0">
                <a:solidFill>
                  <a:srgbClr val="43661C"/>
                </a:solidFill>
                <a:cs typeface="DecoType Naskh Variants" pitchFamily="2" charset="-78"/>
              </a:rPr>
              <a:t>— </a:t>
            </a:r>
            <a:r>
              <a:rPr lang="ar-SA" sz="3200" dirty="0">
                <a:solidFill>
                  <a:srgbClr val="43661C"/>
                </a:solidFill>
                <a:cs typeface="DecoType Naskh Variants" pitchFamily="2" charset="-78"/>
              </a:rPr>
              <a:t>المتطلبات القانونية والتنظيمية؛— واحدة أو أكثر من عمليات نظام </a:t>
            </a:r>
            <a:r>
              <a:rPr lang="ar-SA" sz="3200" dirty="0" smtClean="0">
                <a:solidFill>
                  <a:srgbClr val="43661C"/>
                </a:solidFill>
                <a:cs typeface="DecoType Naskh Variants" pitchFamily="2" charset="-78"/>
              </a:rPr>
              <a:t> </a:t>
            </a:r>
          </a:p>
          <a:p>
            <a:pPr algn="just">
              <a:lnSpc>
                <a:spcPct val="150000"/>
              </a:lnSpc>
            </a:pPr>
            <a:r>
              <a:rPr lang="ar-SA" sz="3200" dirty="0">
                <a:solidFill>
                  <a:srgbClr val="43661C"/>
                </a:solidFill>
                <a:cs typeface="DecoType Naskh Variants" pitchFamily="2" charset="-78"/>
              </a:rPr>
              <a:t> </a:t>
            </a:r>
            <a:r>
              <a:rPr lang="ar-SA" sz="3200" dirty="0" smtClean="0">
                <a:solidFill>
                  <a:srgbClr val="43661C"/>
                </a:solidFill>
                <a:cs typeface="DecoType Naskh Variants" pitchFamily="2" charset="-78"/>
              </a:rPr>
              <a:t>       الإدارة </a:t>
            </a:r>
            <a:r>
              <a:rPr lang="ar-SA" sz="3200" dirty="0">
                <a:solidFill>
                  <a:srgbClr val="43661C"/>
                </a:solidFill>
                <a:cs typeface="DecoType Naskh Variants" pitchFamily="2" charset="-78"/>
              </a:rPr>
              <a:t>التي تحددها المنظمة أو الأطراف الأخرى؛</a:t>
            </a:r>
          </a:p>
          <a:p>
            <a:pPr algn="just">
              <a:lnSpc>
                <a:spcPct val="150000"/>
              </a:lnSpc>
            </a:pPr>
            <a:r>
              <a:rPr lang="ar-SA" sz="3200" dirty="0">
                <a:solidFill>
                  <a:srgbClr val="43661C"/>
                </a:solidFill>
                <a:cs typeface="DecoType Naskh Variants" pitchFamily="2" charset="-78"/>
              </a:rPr>
              <a:t>— خطة (خطط) نظام الإدارة المتعلقة بتوفير مخرجات محددة لنظام الإدارة (مثل خطة الجودة، خطة المشروع</a:t>
            </a:r>
            <a:r>
              <a:rPr lang="ar-SA" sz="3200" dirty="0" smtClean="0">
                <a:solidFill>
                  <a:srgbClr val="43661C"/>
                </a:solidFill>
                <a:cs typeface="DecoType Naskh Variants" pitchFamily="2" charset="-78"/>
              </a:rPr>
              <a:t>).</a:t>
            </a:r>
            <a:endParaRPr lang="ar-SA" sz="3200" dirty="0">
              <a:solidFill>
                <a:srgbClr val="43661C"/>
              </a:solidFill>
              <a:cs typeface="DecoType Naskh Variants" pitchFamily="2" charset="-78"/>
            </a:endParaRPr>
          </a:p>
        </p:txBody>
      </p:sp>
    </p:spTree>
    <p:extLst>
      <p:ext uri="{BB962C8B-B14F-4D97-AF65-F5344CB8AC3E}">
        <p14:creationId xmlns:p14="http://schemas.microsoft.com/office/powerpoint/2010/main" val="24732953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6.6 استكمال </a:t>
            </a:r>
            <a:r>
              <a:rPr lang="ar-SA" sz="3000" dirty="0">
                <a:solidFill>
                  <a:srgbClr val="39471D"/>
                </a:solidFill>
                <a:cs typeface="DecoType Naskh Variants" pitchFamily="2" charset="-78"/>
              </a:rPr>
              <a:t>التدقيق</a:t>
            </a:r>
          </a:p>
        </p:txBody>
      </p:sp>
      <p:sp>
        <p:nvSpPr>
          <p:cNvPr id="12" name="مستطيل 11"/>
          <p:cNvSpPr/>
          <p:nvPr/>
        </p:nvSpPr>
        <p:spPr>
          <a:xfrm>
            <a:off x="-27708" y="2921767"/>
            <a:ext cx="7900207" cy="2554545"/>
          </a:xfrm>
          <a:prstGeom prst="rect">
            <a:avLst/>
          </a:prstGeom>
        </p:spPr>
        <p:txBody>
          <a:bodyPr wrap="square">
            <a:spAutoFit/>
          </a:bodyPr>
          <a:lstStyle/>
          <a:p>
            <a:pPr algn="just"/>
            <a:r>
              <a:rPr lang="ar-SA" sz="3000" dirty="0">
                <a:solidFill>
                  <a:srgbClr val="39471D"/>
                </a:solidFill>
                <a:cs typeface="DecoType Naskh Variants" pitchFamily="2" charset="-78"/>
              </a:rPr>
              <a:t>تكتمل عملية التدقيق عندما يتم تنفيذ جميع أنشطة التدقيق المخطط لها، أو على النحو المتفق عليه مع عميل التدقيق (على سبيل المثال، قد يكون هناك موقف غير متوقع يمنع إكمال التدقيق وفقًا لخطة التدقيق</a:t>
            </a:r>
            <a:r>
              <a:rPr lang="ar-SA" sz="3000" dirty="0" smtClean="0">
                <a:solidFill>
                  <a:srgbClr val="39471D"/>
                </a:solidFill>
                <a:cs typeface="DecoType Naskh Variants" pitchFamily="2" charset="-78"/>
              </a:rPr>
              <a:t>).</a:t>
            </a:r>
          </a:p>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الاحتفاظ بالمعلومات الموثقة المتعلقة بالتدقيق أو التخلص منها بالاتفاق بين الأطراف المشاركة ووفقًا لبرنامج التدقيق والمتطلبات المعمول بها.</a:t>
            </a:r>
          </a:p>
        </p:txBody>
      </p:sp>
    </p:spTree>
    <p:extLst>
      <p:ext uri="{BB962C8B-B14F-4D97-AF65-F5344CB8AC3E}">
        <p14:creationId xmlns:p14="http://schemas.microsoft.com/office/powerpoint/2010/main" val="395818235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6.6 استكمال </a:t>
            </a:r>
            <a:r>
              <a:rPr lang="ar-SA" sz="3000" dirty="0">
                <a:solidFill>
                  <a:srgbClr val="A6C36B"/>
                </a:solidFill>
                <a:cs typeface="DecoType Naskh Variants" pitchFamily="2" charset="-78"/>
              </a:rPr>
              <a:t>التدقيق</a:t>
            </a:r>
          </a:p>
        </p:txBody>
      </p:sp>
      <p:sp>
        <p:nvSpPr>
          <p:cNvPr id="14" name="مستطيل 13"/>
          <p:cNvSpPr/>
          <p:nvPr/>
        </p:nvSpPr>
        <p:spPr>
          <a:xfrm>
            <a:off x="49997" y="2133600"/>
            <a:ext cx="7881631" cy="3785652"/>
          </a:xfrm>
          <a:prstGeom prst="rect">
            <a:avLst/>
          </a:prstGeom>
        </p:spPr>
        <p:txBody>
          <a:bodyPr wrap="square">
            <a:spAutoFit/>
          </a:bodyPr>
          <a:lstStyle/>
          <a:p>
            <a:pPr algn="just"/>
            <a:r>
              <a:rPr lang="ar-SA" sz="3000" dirty="0">
                <a:solidFill>
                  <a:srgbClr val="39471D"/>
                </a:solidFill>
                <a:cs typeface="DecoType Naskh Variants" pitchFamily="2" charset="-78"/>
              </a:rPr>
              <a:t>ما لم يكن ذلك مطلوبًا بموجب القانون، يجب على فريق التدقيق والفرد (الأفراد) الذين يديرون برنامج التدقيق عدم الكشف عن أي معلومات تم الحصول عليها أثناء التدقيق، أو تقرير التدقيق، إلى أي طرف آخر دون موافقة صريحة من عميل التدقيق، وعند الاقتضاء، موافقة الجهة الخاضعة للتدقيق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إذا كان الإفصاح عن محتويات مستند التدقيق مطلوبًا، فيجب إبلاغ عميل التدقيق والجهة الخاضعة للتدقيق في أقرب وقت ممكن.</a:t>
            </a:r>
          </a:p>
          <a:p>
            <a:pPr algn="just"/>
            <a:r>
              <a:rPr lang="ar-SA" sz="3000" dirty="0">
                <a:solidFill>
                  <a:srgbClr val="39471D"/>
                </a:solidFill>
                <a:cs typeface="DecoType Naskh Variants" pitchFamily="2" charset="-78"/>
              </a:rPr>
              <a:t>يمكن للدروس المستفادة من التدقيق تحديد المخاطر والفرص لبرنامج التدقيق والجهة الخاضعة للتدقيق</a:t>
            </a:r>
            <a:r>
              <a:rPr lang="ar-SA" dirty="0"/>
              <a:t>.</a:t>
            </a:r>
          </a:p>
        </p:txBody>
      </p:sp>
    </p:spTree>
    <p:extLst>
      <p:ext uri="{BB962C8B-B14F-4D97-AF65-F5344CB8AC3E}">
        <p14:creationId xmlns:p14="http://schemas.microsoft.com/office/powerpoint/2010/main" val="146181536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6.7 إجراء </a:t>
            </a:r>
            <a:r>
              <a:rPr lang="ar-SA" sz="3000" dirty="0">
                <a:solidFill>
                  <a:srgbClr val="39471D"/>
                </a:solidFill>
                <a:cs typeface="DecoType Naskh Variants" pitchFamily="2" charset="-78"/>
              </a:rPr>
              <a:t>متابعة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p:txBody>
      </p:sp>
      <p:sp>
        <p:nvSpPr>
          <p:cNvPr id="11" name="مستطيل 10"/>
          <p:cNvSpPr/>
          <p:nvPr/>
        </p:nvSpPr>
        <p:spPr>
          <a:xfrm>
            <a:off x="5443" y="2442322"/>
            <a:ext cx="7926185" cy="1938992"/>
          </a:xfrm>
          <a:prstGeom prst="rect">
            <a:avLst/>
          </a:prstGeom>
        </p:spPr>
        <p:txBody>
          <a:bodyPr wrap="square">
            <a:spAutoFit/>
          </a:bodyPr>
          <a:lstStyle/>
          <a:p>
            <a:pPr algn="just"/>
            <a:r>
              <a:rPr lang="ar-SA" sz="3000" dirty="0">
                <a:solidFill>
                  <a:srgbClr val="39471D"/>
                </a:solidFill>
                <a:cs typeface="DecoType Naskh Variants" pitchFamily="2" charset="-78"/>
              </a:rPr>
              <a:t>يمكن أن تشير نتائج التدقيق، اعتمادًا على أهداف التدقيق، إلى الحاجة إلى التصحيحات، أو الإجراءات التصحيحية، أو فرص التحسين.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عادةً </a:t>
            </a:r>
            <a:r>
              <a:rPr lang="ar-SA" sz="3000" dirty="0">
                <a:solidFill>
                  <a:srgbClr val="39471D"/>
                </a:solidFill>
                <a:cs typeface="DecoType Naskh Variants" pitchFamily="2" charset="-78"/>
              </a:rPr>
              <a:t>ما يتم اتخاذ قرار بشأن مثل هذه الإجراءات وتنفيذها من قبل الجهة الخاضعة للتدقيق خلال إطار زمني متفق عليه</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1286457004"/>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6 إجراء التدقيق </a:t>
            </a:r>
            <a:r>
              <a:rPr lang="en-US" sz="3600" dirty="0" smtClean="0">
                <a:solidFill>
                  <a:srgbClr val="A6C36B"/>
                </a:solidFill>
                <a:latin typeface="Agency FB" panose="020B0503020202020204" pitchFamily="34" charset="0"/>
                <a:cs typeface="DecoType Naskh Variants" pitchFamily="2" charset="-78"/>
              </a:rPr>
              <a:t>Conducting</a:t>
            </a:r>
            <a:r>
              <a:rPr lang="en-US" sz="3600" b="1" dirty="0" smtClean="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an</a:t>
            </a:r>
            <a:r>
              <a:rPr lang="en-US" sz="3600" b="1" dirty="0">
                <a:solidFill>
                  <a:srgbClr val="A6C36B"/>
                </a:solidFill>
                <a:latin typeface="Cambria" panose="02040503050406030204" pitchFamily="18" charset="0"/>
              </a:rPr>
              <a:t> </a:t>
            </a:r>
            <a:r>
              <a:rPr lang="en-US" sz="3600" dirty="0">
                <a:solidFill>
                  <a:srgbClr val="A6C36B"/>
                </a:solidFill>
                <a:latin typeface="Agency FB" panose="020B0503020202020204" pitchFamily="34" charset="0"/>
                <a:cs typeface="DecoType Naskh Variants" pitchFamily="2" charset="-78"/>
              </a:rPr>
              <a:t>audit</a:t>
            </a:r>
            <a:endParaRPr lang="ar-SA" sz="36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464864" y="1464759"/>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6.7 إجراء </a:t>
            </a:r>
            <a:r>
              <a:rPr lang="ar-SA" sz="3000" dirty="0">
                <a:solidFill>
                  <a:srgbClr val="A6C36B"/>
                </a:solidFill>
                <a:cs typeface="DecoType Naskh Variants" pitchFamily="2" charset="-78"/>
              </a:rPr>
              <a:t>متابعة </a:t>
            </a:r>
            <a:r>
              <a:rPr lang="ar-SA" sz="3000" dirty="0" smtClean="0">
                <a:solidFill>
                  <a:srgbClr val="A6C36B"/>
                </a:solidFill>
                <a:cs typeface="DecoType Naskh Variants" pitchFamily="2" charset="-78"/>
              </a:rPr>
              <a:t>التدقيق</a:t>
            </a:r>
            <a:endParaRPr lang="ar-SA" sz="3000" dirty="0">
              <a:solidFill>
                <a:srgbClr val="A6C36B"/>
              </a:solidFill>
              <a:cs typeface="DecoType Naskh Variants" pitchFamily="2" charset="-78"/>
            </a:endParaRPr>
          </a:p>
        </p:txBody>
      </p:sp>
      <p:sp>
        <p:nvSpPr>
          <p:cNvPr id="11" name="مستطيل 10"/>
          <p:cNvSpPr/>
          <p:nvPr/>
        </p:nvSpPr>
        <p:spPr>
          <a:xfrm>
            <a:off x="27214" y="2447765"/>
            <a:ext cx="7926185" cy="3016210"/>
          </a:xfrm>
          <a:prstGeom prst="rect">
            <a:avLst/>
          </a:prstGeom>
        </p:spPr>
        <p:txBody>
          <a:bodyPr wrap="square">
            <a:spAutoFit/>
          </a:bodyPr>
          <a:lstStyle/>
          <a:p>
            <a:pPr algn="just"/>
            <a:r>
              <a:rPr lang="ar-SA" sz="3000" dirty="0" smtClean="0">
                <a:solidFill>
                  <a:srgbClr val="39471D"/>
                </a:solidFill>
                <a:cs typeface="DecoType Naskh Variants" pitchFamily="2" charset="-78"/>
              </a:rPr>
              <a:t>حسب </a:t>
            </a:r>
            <a:r>
              <a:rPr lang="ar-SA" sz="3000" dirty="0">
                <a:solidFill>
                  <a:srgbClr val="39471D"/>
                </a:solidFill>
                <a:cs typeface="DecoType Naskh Variants" pitchFamily="2" charset="-78"/>
              </a:rPr>
              <a:t>الاقتضاء،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الجهة الخاضعة للتدقيق إبقاء الفرد (الأفراد) الذين يديرون برنامج التدقيق و/أو فريق التدقيق على علم بحالة هذه الإجراءات.</a:t>
            </a:r>
          </a:p>
          <a:p>
            <a:pPr algn="just"/>
            <a:r>
              <a:rPr lang="ar-SA" sz="3000" dirty="0">
                <a:solidFill>
                  <a:srgbClr val="39471D"/>
                </a:solidFill>
                <a:cs typeface="DecoType Naskh Variants" pitchFamily="2" charset="-78"/>
              </a:rPr>
              <a:t>وينبغي التحقق من اكتمال وفعالية هذه الإجراءات</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قد يكون هذا التحقق جزءًا من عملية تدقيق لاحقة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وينبغي الإبلاغ عن النتائج إلى الفرد الذي يدير برنامج التدقيق وإبلاغها إلى عميل التدقيق لمراجعة الإدارة.</a:t>
            </a:r>
          </a:p>
        </p:txBody>
      </p:sp>
    </p:spTree>
    <p:extLst>
      <p:ext uri="{BB962C8B-B14F-4D97-AF65-F5344CB8AC3E}">
        <p14:creationId xmlns:p14="http://schemas.microsoft.com/office/powerpoint/2010/main" val="231723797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39471D"/>
                </a:solidFill>
                <a:cs typeface="DecoType Naskh Variants" pitchFamily="2" charset="-78"/>
              </a:rPr>
              <a:t>7 كفاءة </a:t>
            </a:r>
            <a:r>
              <a:rPr lang="ar-SA" sz="4400" dirty="0">
                <a:solidFill>
                  <a:srgbClr val="39471D"/>
                </a:solidFill>
                <a:cs typeface="DecoType Naskh Variants" pitchFamily="2" charset="-78"/>
              </a:rPr>
              <a:t>وتقييم </a:t>
            </a:r>
            <a:r>
              <a:rPr lang="ar-SA" sz="4400" dirty="0" smtClean="0">
                <a:solidFill>
                  <a:srgbClr val="39471D"/>
                </a:solidFill>
                <a:cs typeface="DecoType Naskh Variants" pitchFamily="2" charset="-78"/>
              </a:rPr>
              <a:t>المدقّقين</a:t>
            </a:r>
            <a:r>
              <a:rPr lang="en-US" sz="3600" b="1" dirty="0" smtClean="0">
                <a:solidFill>
                  <a:srgbClr val="39471D"/>
                </a:solidFill>
                <a:latin typeface="Cambria" panose="02040503050406030204" pitchFamily="18" charset="0"/>
              </a:rPr>
              <a:t> </a:t>
            </a:r>
            <a:r>
              <a:rPr lang="en-US" sz="2200" dirty="0">
                <a:solidFill>
                  <a:srgbClr val="39471D"/>
                </a:solidFill>
                <a:latin typeface="Agency FB" panose="020B0503020202020204" pitchFamily="34" charset="0"/>
                <a:cs typeface="DecoType Naskh Variants" pitchFamily="2" charset="-78"/>
              </a:rPr>
              <a:t>Competence and evaluation of </a:t>
            </a:r>
            <a:r>
              <a:rPr lang="en-US" sz="2200" dirty="0" smtClean="0">
                <a:solidFill>
                  <a:srgbClr val="39471D"/>
                </a:solidFill>
                <a:latin typeface="Agency FB" panose="020B0503020202020204" pitchFamily="34" charset="0"/>
                <a:cs typeface="DecoType Naskh Variants" pitchFamily="2" charset="-78"/>
              </a:rPr>
              <a:t>auditors </a:t>
            </a:r>
            <a:endParaRPr lang="ar-SA" sz="2200" dirty="0">
              <a:solidFill>
                <a:srgbClr val="39471D"/>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7.1 عام</a:t>
            </a:r>
            <a:endParaRPr lang="ar-SA" sz="3000" dirty="0">
              <a:solidFill>
                <a:srgbClr val="39471D"/>
              </a:solidFill>
              <a:cs typeface="DecoType Naskh Variants" pitchFamily="2" charset="-78"/>
            </a:endParaRPr>
          </a:p>
        </p:txBody>
      </p:sp>
      <p:sp>
        <p:nvSpPr>
          <p:cNvPr id="9" name="مستطيل 8"/>
          <p:cNvSpPr/>
          <p:nvPr/>
        </p:nvSpPr>
        <p:spPr>
          <a:xfrm>
            <a:off x="0" y="2445368"/>
            <a:ext cx="7931627" cy="3631763"/>
          </a:xfrm>
          <a:prstGeom prst="rect">
            <a:avLst/>
          </a:prstGeom>
        </p:spPr>
        <p:txBody>
          <a:bodyPr wrap="square">
            <a:spAutoFit/>
          </a:bodyPr>
          <a:lstStyle/>
          <a:p>
            <a:pPr algn="just"/>
            <a:r>
              <a:rPr lang="ar-SA" sz="3000" dirty="0">
                <a:solidFill>
                  <a:srgbClr val="39471D"/>
                </a:solidFill>
                <a:cs typeface="DecoType Naskh Variants" pitchFamily="2" charset="-78"/>
              </a:rPr>
              <a:t>تعتمد الثقة في عملية التدقيق والقدرة على تحقيق أهدافها على كفاءة الأفراد الذين يشاركون في أداء عمليات التدقيق، بما في ذلك المدققون وقادة فريق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تقييم الكفاءة بانتظام من خلال عملية تأخذ في الاعتبار السلوك الشخصي والقدرة على تطبيق المعرفة والمهارات المكتسبة من خلال التعليم والخبرة العملية وتدريب المراجعين وخبرة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ويجب</a:t>
            </a:r>
            <a:r>
              <a:rPr lang="ar-SA" sz="3000" dirty="0">
                <a:solidFill>
                  <a:srgbClr val="39471D"/>
                </a:solidFill>
                <a:cs typeface="DecoType Naskh Variants" pitchFamily="2" charset="-78"/>
              </a:rPr>
              <a:t> أن تأخذ هذه العملية بعين الاعتبار احتياجات برنامج التدقيق وأهدافه.</a:t>
            </a:r>
          </a:p>
        </p:txBody>
      </p:sp>
    </p:spTree>
    <p:extLst>
      <p:ext uri="{BB962C8B-B14F-4D97-AF65-F5344CB8AC3E}">
        <p14:creationId xmlns:p14="http://schemas.microsoft.com/office/powerpoint/2010/main" val="324371913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7.1 عام</a:t>
            </a:r>
            <a:endParaRPr lang="ar-SA" sz="3000" dirty="0">
              <a:solidFill>
                <a:srgbClr val="A6C36B"/>
              </a:solidFill>
              <a:cs typeface="DecoType Naskh Variants" pitchFamily="2" charset="-78"/>
            </a:endParaRPr>
          </a:p>
        </p:txBody>
      </p:sp>
      <p:sp>
        <p:nvSpPr>
          <p:cNvPr id="12" name="مستطيل 11"/>
          <p:cNvSpPr/>
          <p:nvPr/>
        </p:nvSpPr>
        <p:spPr>
          <a:xfrm>
            <a:off x="1" y="2634397"/>
            <a:ext cx="7931628" cy="3477875"/>
          </a:xfrm>
          <a:prstGeom prst="rect">
            <a:avLst/>
          </a:prstGeom>
        </p:spPr>
        <p:txBody>
          <a:bodyPr wrap="square">
            <a:spAutoFit/>
          </a:bodyPr>
          <a:lstStyle/>
          <a:p>
            <a:pPr algn="just"/>
            <a:r>
              <a:rPr lang="ar-SA" sz="3000" dirty="0">
                <a:solidFill>
                  <a:srgbClr val="39471D"/>
                </a:solidFill>
                <a:cs typeface="DecoType Naskh Variants" pitchFamily="2" charset="-78"/>
              </a:rPr>
              <a:t>بعض المعرفة والمهارات الموضحة في 7.2.3 شائعة بين المدققين في أي نظام إدارة؛ البعض الآخر خاص </a:t>
            </a:r>
            <a:r>
              <a:rPr lang="ar-SA" sz="3000" dirty="0" smtClean="0">
                <a:solidFill>
                  <a:srgbClr val="39471D"/>
                </a:solidFill>
                <a:cs typeface="DecoType Naskh Variants" pitchFamily="2" charset="-78"/>
              </a:rPr>
              <a:t>بتخصّصات </a:t>
            </a:r>
            <a:r>
              <a:rPr lang="ar-SA" sz="3000" dirty="0">
                <a:solidFill>
                  <a:srgbClr val="39471D"/>
                </a:solidFill>
                <a:cs typeface="DecoType Naskh Variants" pitchFamily="2" charset="-78"/>
              </a:rPr>
              <a:t>نظام الإدارة الفردية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ليس من الضروري أن يتمتع كل </a:t>
            </a:r>
            <a:r>
              <a:rPr lang="ar-SA" sz="3000" dirty="0" smtClean="0">
                <a:solidFill>
                  <a:srgbClr val="39471D"/>
                </a:solidFill>
                <a:cs typeface="DecoType Naskh Variants" pitchFamily="2" charset="-78"/>
              </a:rPr>
              <a:t>مدقّق </a:t>
            </a:r>
            <a:r>
              <a:rPr lang="ar-SA" sz="3000" dirty="0">
                <a:solidFill>
                  <a:srgbClr val="39471D"/>
                </a:solidFill>
                <a:cs typeface="DecoType Naskh Variants" pitchFamily="2" charset="-78"/>
              </a:rPr>
              <a:t>في فريق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بنفس الكفاءة. ومع ذلك،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تكون الكفاءة العامة لفريق </a:t>
            </a:r>
            <a:r>
              <a:rPr lang="ar-SA" sz="3000" dirty="0" smtClean="0">
                <a:solidFill>
                  <a:srgbClr val="39471D"/>
                </a:solidFill>
                <a:cs typeface="DecoType Naskh Variants" pitchFamily="2" charset="-78"/>
              </a:rPr>
              <a:t>المدقّين </a:t>
            </a:r>
            <a:r>
              <a:rPr lang="ar-SA" sz="3000" dirty="0">
                <a:solidFill>
                  <a:srgbClr val="39471D"/>
                </a:solidFill>
                <a:cs typeface="DecoType Naskh Variants" pitchFamily="2" charset="-78"/>
              </a:rPr>
              <a:t>كافية لتحقيق أهداف </a:t>
            </a:r>
            <a:r>
              <a:rPr lang="ar-SA" sz="3000" dirty="0" smtClean="0">
                <a:solidFill>
                  <a:srgbClr val="39471D"/>
                </a:solidFill>
                <a:cs typeface="DecoType Naskh Variants" pitchFamily="2" charset="-78"/>
              </a:rPr>
              <a:t>عملية التدقيق.</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ينبغي التخطيط لتقييم كفاءة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وتنفيذه وتوثيقه لتوفير نتيجة موضوعية ومتسقة وعادلة وموثوقة</a:t>
            </a:r>
            <a:r>
              <a:rPr lang="ar-SA" dirty="0"/>
              <a:t>.</a:t>
            </a:r>
          </a:p>
        </p:txBody>
      </p:sp>
    </p:spTree>
    <p:extLst>
      <p:ext uri="{BB962C8B-B14F-4D97-AF65-F5344CB8AC3E}">
        <p14:creationId xmlns:p14="http://schemas.microsoft.com/office/powerpoint/2010/main" val="2367483795"/>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7.1 عام</a:t>
            </a:r>
            <a:endParaRPr lang="ar-SA" sz="3000" dirty="0">
              <a:solidFill>
                <a:srgbClr val="A6C36B"/>
              </a:solidFill>
              <a:cs typeface="DecoType Naskh Variants" pitchFamily="2" charset="-78"/>
            </a:endParaRPr>
          </a:p>
        </p:txBody>
      </p:sp>
      <p:sp>
        <p:nvSpPr>
          <p:cNvPr id="11" name="مستطيل 10"/>
          <p:cNvSpPr/>
          <p:nvPr/>
        </p:nvSpPr>
        <p:spPr>
          <a:xfrm>
            <a:off x="35432" y="2584046"/>
            <a:ext cx="7896196" cy="2554545"/>
          </a:xfrm>
          <a:prstGeom prst="rect">
            <a:avLst/>
          </a:prstGeom>
        </p:spPr>
        <p:txBody>
          <a:bodyPr wrap="square">
            <a:spAutoFit/>
          </a:bodyPr>
          <a:lstStyle/>
          <a:p>
            <a:pPr algn="just"/>
            <a:r>
              <a:rPr lang="ar-SA" sz="4000" dirty="0">
                <a:solidFill>
                  <a:srgbClr val="39471D"/>
                </a:solidFill>
                <a:cs typeface="DecoType Naskh Variants" pitchFamily="2" charset="-78"/>
              </a:rPr>
              <a:t>ويجب</a:t>
            </a:r>
            <a:r>
              <a:rPr lang="ar-SA" sz="3000" dirty="0">
                <a:solidFill>
                  <a:srgbClr val="39471D"/>
                </a:solidFill>
                <a:cs typeface="DecoType Naskh Variants" pitchFamily="2" charset="-78"/>
              </a:rPr>
              <a:t> أن تتضمن عملية التقييم أربع خطوات رئيسية، على النحو التالي:</a:t>
            </a:r>
          </a:p>
          <a:p>
            <a:pPr algn="just"/>
            <a:r>
              <a:rPr lang="ar-SA" sz="3000" dirty="0">
                <a:solidFill>
                  <a:srgbClr val="39471D"/>
                </a:solidFill>
                <a:cs typeface="DecoType Naskh Variants" pitchFamily="2" charset="-78"/>
              </a:rPr>
              <a:t>أ) تحديد الكفاءة المطلوبة لتلبية احتياجات برنامج المراجعة.</a:t>
            </a:r>
          </a:p>
          <a:p>
            <a:pPr algn="just"/>
            <a:r>
              <a:rPr lang="ar-SA" sz="3000" dirty="0">
                <a:solidFill>
                  <a:srgbClr val="39471D"/>
                </a:solidFill>
                <a:cs typeface="DecoType Naskh Variants" pitchFamily="2" charset="-78"/>
              </a:rPr>
              <a:t>ب) تحديد معايير التقييم؛</a:t>
            </a:r>
          </a:p>
          <a:p>
            <a:pPr algn="just"/>
            <a:r>
              <a:rPr lang="ar-SA" sz="3000" dirty="0">
                <a:solidFill>
                  <a:srgbClr val="39471D"/>
                </a:solidFill>
                <a:cs typeface="DecoType Naskh Variants" pitchFamily="2" charset="-78"/>
              </a:rPr>
              <a:t>ج) اختيار طريقة التقييم المناسبة؛</a:t>
            </a:r>
          </a:p>
          <a:p>
            <a:pPr algn="just"/>
            <a:r>
              <a:rPr lang="ar-SA" sz="3000" dirty="0">
                <a:solidFill>
                  <a:srgbClr val="39471D"/>
                </a:solidFill>
                <a:cs typeface="DecoType Naskh Variants" pitchFamily="2" charset="-78"/>
              </a:rPr>
              <a:t>د) إجراء التقييم</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480660490"/>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7.1 عام</a:t>
            </a:r>
            <a:endParaRPr lang="ar-SA" sz="3000" dirty="0">
              <a:solidFill>
                <a:srgbClr val="A6C36B"/>
              </a:solidFill>
              <a:cs typeface="DecoType Naskh Variants" pitchFamily="2" charset="-78"/>
            </a:endParaRPr>
          </a:p>
        </p:txBody>
      </p:sp>
      <p:sp>
        <p:nvSpPr>
          <p:cNvPr id="11" name="مستطيل 10"/>
          <p:cNvSpPr/>
          <p:nvPr/>
        </p:nvSpPr>
        <p:spPr>
          <a:xfrm>
            <a:off x="35432" y="2286000"/>
            <a:ext cx="7896196" cy="2092881"/>
          </a:xfrm>
          <a:prstGeom prst="rect">
            <a:avLst/>
          </a:prstGeom>
        </p:spPr>
        <p:txBody>
          <a:bodyPr wrap="square">
            <a:spAutoFit/>
          </a:bodyPr>
          <a:lstStyle/>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توفر نتيجة عملية التقييم أساسًا لما يلي:</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اختيار </a:t>
            </a:r>
            <a:r>
              <a:rPr lang="ar-SA" sz="3000" dirty="0">
                <a:solidFill>
                  <a:srgbClr val="39471D"/>
                </a:solidFill>
                <a:cs typeface="DecoType Naskh Variants" pitchFamily="2" charset="-78"/>
              </a:rPr>
              <a:t>أعضاء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(كما هو موضح في 5.5.4)؛</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تحديد </a:t>
            </a:r>
            <a:r>
              <a:rPr lang="ar-SA" sz="3000" dirty="0">
                <a:solidFill>
                  <a:srgbClr val="39471D"/>
                </a:solidFill>
                <a:cs typeface="DecoType Naskh Variants" pitchFamily="2" charset="-78"/>
              </a:rPr>
              <a:t>الحاجة إلى تحسين الكفاءة (مثل التدريب الإضافي)؛</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التقييم </a:t>
            </a:r>
            <a:r>
              <a:rPr lang="ar-SA" sz="3000" dirty="0">
                <a:solidFill>
                  <a:srgbClr val="39471D"/>
                </a:solidFill>
                <a:cs typeface="DecoType Naskh Variants" pitchFamily="2" charset="-78"/>
              </a:rPr>
              <a:t>المستمر لأداء المدققين</a:t>
            </a:r>
            <a:r>
              <a:rPr lang="ar-SA" dirty="0"/>
              <a:t>.</a:t>
            </a:r>
          </a:p>
        </p:txBody>
      </p:sp>
    </p:spTree>
    <p:extLst>
      <p:ext uri="{BB962C8B-B14F-4D97-AF65-F5344CB8AC3E}">
        <p14:creationId xmlns:p14="http://schemas.microsoft.com/office/powerpoint/2010/main" val="468294097"/>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7.1 عام</a:t>
            </a:r>
            <a:endParaRPr lang="ar-SA" sz="3000" dirty="0">
              <a:solidFill>
                <a:srgbClr val="A6C36B"/>
              </a:solidFill>
              <a:cs typeface="DecoType Naskh Variants" pitchFamily="2" charset="-78"/>
            </a:endParaRPr>
          </a:p>
        </p:txBody>
      </p:sp>
      <p:sp>
        <p:nvSpPr>
          <p:cNvPr id="9" name="مستطيل 8"/>
          <p:cNvSpPr/>
          <p:nvPr/>
        </p:nvSpPr>
        <p:spPr>
          <a:xfrm>
            <a:off x="31421" y="2472171"/>
            <a:ext cx="7900207" cy="4093428"/>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تطوير كفاءتهم والحفاظ عليها وتحسينها من خلال التطوير المهني المستمر والمشاركة المنتظمة في عمليات التدقيق (انظر 7.6</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تم </a:t>
            </a:r>
            <a:r>
              <a:rPr lang="ar-SA" sz="3000" dirty="0">
                <a:solidFill>
                  <a:srgbClr val="39471D"/>
                </a:solidFill>
                <a:cs typeface="DecoType Naskh Variants" pitchFamily="2" charset="-78"/>
              </a:rPr>
              <a:t>توضيح عملية تقييم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وقادة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في 7.3 و7.4 و7.5</a:t>
            </a:r>
            <a:r>
              <a:rPr lang="ar-SA" sz="3000" dirty="0" smtClean="0">
                <a:solidFill>
                  <a:srgbClr val="39471D"/>
                </a:solidFill>
                <a:cs typeface="DecoType Naskh Variants" pitchFamily="2" charset="-78"/>
              </a:rPr>
              <a:t>.</a:t>
            </a:r>
          </a:p>
          <a:p>
            <a:pPr algn="just"/>
            <a:endParaRPr lang="ar-SA" sz="1200" dirty="0">
              <a:solidFill>
                <a:srgbClr val="39471D"/>
              </a:solidFill>
              <a:cs typeface="DecoType Naskh Variants" pitchFamily="2" charset="-78"/>
            </a:endParaRPr>
          </a:p>
          <a:p>
            <a:pPr algn="just"/>
            <a:r>
              <a:rPr lang="ar-SA" sz="4000" dirty="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تقييم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وقادة فريق التدقيق وفقًا للمعايير المنصوص عليها في 7.2.2 و7.2.3 بالإضافة إلى المعايير المنصوص عليها في 7.1</a:t>
            </a:r>
            <a:r>
              <a:rPr lang="ar-SA" sz="3000" dirty="0" smtClean="0">
                <a:solidFill>
                  <a:srgbClr val="39471D"/>
                </a:solidFill>
                <a:cs typeface="DecoType Naskh Variants" pitchFamily="2" charset="-78"/>
              </a:rPr>
              <a:t>.</a:t>
            </a:r>
          </a:p>
          <a:p>
            <a:pPr algn="just"/>
            <a:endParaRPr lang="ar-SA" sz="1200" dirty="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تم </a:t>
            </a:r>
            <a:r>
              <a:rPr lang="ar-SA" sz="3000" dirty="0">
                <a:solidFill>
                  <a:srgbClr val="39471D"/>
                </a:solidFill>
                <a:cs typeface="DecoType Naskh Variants" pitchFamily="2" charset="-78"/>
              </a:rPr>
              <a:t>توضيح الكفاءة المطلوبة من الفرد (الأفراد) الذين يديرون برنامج التدقيق في 5.4.2.</a:t>
            </a:r>
          </a:p>
        </p:txBody>
      </p:sp>
    </p:spTree>
    <p:extLst>
      <p:ext uri="{BB962C8B-B14F-4D97-AF65-F5344CB8AC3E}">
        <p14:creationId xmlns:p14="http://schemas.microsoft.com/office/powerpoint/2010/main" val="346040684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39471D"/>
                </a:solidFill>
                <a:cs typeface="DecoType Naskh Variants" pitchFamily="2" charset="-78"/>
              </a:rPr>
              <a:t>7.2 تحديد </a:t>
            </a:r>
            <a:r>
              <a:rPr lang="ar-SA" sz="3000" dirty="0">
                <a:solidFill>
                  <a:srgbClr val="39471D"/>
                </a:solidFill>
                <a:cs typeface="DecoType Naskh Variants" pitchFamily="2" charset="-78"/>
              </a:rPr>
              <a:t>كفاءة </a:t>
            </a:r>
            <a:r>
              <a:rPr lang="ar-SA" sz="3000" dirty="0" smtClean="0">
                <a:solidFill>
                  <a:srgbClr val="39471D"/>
                </a:solidFill>
                <a:cs typeface="DecoType Naskh Variants" pitchFamily="2" charset="-78"/>
              </a:rPr>
              <a:t>المدقّق</a:t>
            </a:r>
            <a:endParaRPr lang="ar-SA" sz="3000" dirty="0">
              <a:solidFill>
                <a:srgbClr val="39471D"/>
              </a:solidFill>
              <a:cs typeface="DecoType Naskh Variants" pitchFamily="2" charset="-78"/>
            </a:endParaRPr>
          </a:p>
        </p:txBody>
      </p:sp>
      <p:sp>
        <p:nvSpPr>
          <p:cNvPr id="11" name="مستطيل 10"/>
          <p:cNvSpPr/>
          <p:nvPr/>
        </p:nvSpPr>
        <p:spPr>
          <a:xfrm>
            <a:off x="0" y="2859639"/>
            <a:ext cx="7900208" cy="2862322"/>
          </a:xfrm>
          <a:prstGeom prst="rect">
            <a:avLst/>
          </a:prstGeom>
        </p:spPr>
        <p:txBody>
          <a:bodyPr wrap="square">
            <a:spAutoFit/>
          </a:bodyPr>
          <a:lstStyle/>
          <a:p>
            <a:pPr algn="just"/>
            <a:r>
              <a:rPr lang="ar-SA" sz="3000" dirty="0">
                <a:solidFill>
                  <a:srgbClr val="39471D"/>
                </a:solidFill>
                <a:cs typeface="DecoType Naskh Variants" pitchFamily="2" charset="-78"/>
              </a:rPr>
              <a:t>عند تحديد الكفاءة اللازمة لإجراء التدقيق، ينبغي مراعاة معرفة ومهارات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المتعلقة بما يلي:</a:t>
            </a:r>
          </a:p>
          <a:p>
            <a:pPr algn="just"/>
            <a:r>
              <a:rPr lang="ar-SA" sz="3000" dirty="0">
                <a:solidFill>
                  <a:srgbClr val="39471D"/>
                </a:solidFill>
                <a:cs typeface="DecoType Naskh Variants" pitchFamily="2" charset="-78"/>
              </a:rPr>
              <a:t>أ) حجم وطبيعة وتعقيد ومنتجات وخدمات وعمليات الجهات الخاضعة للتدقيق؛</a:t>
            </a:r>
          </a:p>
          <a:p>
            <a:pPr algn="just"/>
            <a:r>
              <a:rPr lang="ar-SA" sz="3000" dirty="0">
                <a:solidFill>
                  <a:srgbClr val="39471D"/>
                </a:solidFill>
                <a:cs typeface="DecoType Naskh Variants" pitchFamily="2" charset="-78"/>
              </a:rPr>
              <a:t>ب) طرق التدقيق.</a:t>
            </a:r>
          </a:p>
          <a:p>
            <a:pPr algn="just"/>
            <a:r>
              <a:rPr lang="ar-SA" sz="3000" dirty="0">
                <a:solidFill>
                  <a:srgbClr val="39471D"/>
                </a:solidFill>
                <a:cs typeface="DecoType Naskh Variants" pitchFamily="2" charset="-78"/>
              </a:rPr>
              <a:t>ج) </a:t>
            </a:r>
            <a:r>
              <a:rPr lang="ar-SA" sz="3000" dirty="0" smtClean="0">
                <a:solidFill>
                  <a:srgbClr val="39471D"/>
                </a:solidFill>
                <a:cs typeface="DecoType Naskh Variants" pitchFamily="2" charset="-78"/>
              </a:rPr>
              <a:t>تخصّصات </a:t>
            </a:r>
            <a:r>
              <a:rPr lang="ar-SA" sz="3000" dirty="0">
                <a:solidFill>
                  <a:srgbClr val="39471D"/>
                </a:solidFill>
                <a:cs typeface="DecoType Naskh Variants" pitchFamily="2" charset="-78"/>
              </a:rPr>
              <a:t>نظام الإدارة التي سيتم تدقيقها؛</a:t>
            </a:r>
          </a:p>
          <a:p>
            <a:pPr algn="just"/>
            <a:r>
              <a:rPr lang="ar-SA" sz="3000" dirty="0">
                <a:solidFill>
                  <a:srgbClr val="39471D"/>
                </a:solidFill>
                <a:cs typeface="DecoType Naskh Variants" pitchFamily="2" charset="-78"/>
              </a:rPr>
              <a:t>د) مدى تعقيد وعمليات نظام الإدارة المراد </a:t>
            </a:r>
            <a:r>
              <a:rPr lang="ar-SA" sz="3000" dirty="0" smtClean="0">
                <a:solidFill>
                  <a:srgbClr val="39471D"/>
                </a:solidFill>
                <a:cs typeface="DecoType Naskh Variants" pitchFamily="2" charset="-78"/>
              </a:rPr>
              <a:t>التدقيق عليها؛</a:t>
            </a:r>
            <a:endParaRPr lang="ar-SA" sz="3000" dirty="0">
              <a:solidFill>
                <a:srgbClr val="39471D"/>
              </a:solidFill>
              <a:cs typeface="DecoType Naskh Variants" pitchFamily="2" charset="-78"/>
            </a:endParaRPr>
          </a:p>
        </p:txBody>
      </p:sp>
      <p:sp>
        <p:nvSpPr>
          <p:cNvPr id="2" name="مستطيل 1"/>
          <p:cNvSpPr/>
          <p:nvPr/>
        </p:nvSpPr>
        <p:spPr>
          <a:xfrm>
            <a:off x="5607113" y="2269516"/>
            <a:ext cx="1388522" cy="553998"/>
          </a:xfrm>
          <a:prstGeom prst="rect">
            <a:avLst/>
          </a:prstGeom>
        </p:spPr>
        <p:txBody>
          <a:bodyPr wrap="none">
            <a:spAutoFit/>
          </a:bodyPr>
          <a:lstStyle/>
          <a:p>
            <a:pPr algn="just"/>
            <a:r>
              <a:rPr lang="ar-SA" sz="3000" dirty="0">
                <a:solidFill>
                  <a:srgbClr val="39471D"/>
                </a:solidFill>
                <a:cs typeface="DecoType Naskh Variants" pitchFamily="2" charset="-78"/>
              </a:rPr>
              <a:t>7.2.1 عام</a:t>
            </a:r>
          </a:p>
        </p:txBody>
      </p:sp>
    </p:spTree>
    <p:extLst>
      <p:ext uri="{BB962C8B-B14F-4D97-AF65-F5344CB8AC3E}">
        <p14:creationId xmlns:p14="http://schemas.microsoft.com/office/powerpoint/2010/main" val="2395617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45177" y="1905506"/>
            <a:ext cx="7900207" cy="3046988"/>
          </a:xfrm>
          <a:prstGeom prst="rect">
            <a:avLst/>
          </a:prstGeom>
        </p:spPr>
        <p:txBody>
          <a:bodyPr wrap="square">
            <a:spAutoFit/>
          </a:bodyPr>
          <a:lstStyle/>
          <a:p>
            <a:pPr algn="just">
              <a:lnSpc>
                <a:spcPct val="150000"/>
              </a:lnSpc>
            </a:pPr>
            <a:r>
              <a:rPr lang="ar-SA" sz="3200" dirty="0" smtClean="0">
                <a:solidFill>
                  <a:srgbClr val="43661C"/>
                </a:solidFill>
                <a:cs typeface="DecoType Naskh Variants" pitchFamily="2" charset="-78"/>
              </a:rPr>
              <a:t>توفر </a:t>
            </a:r>
            <a:r>
              <a:rPr lang="ar-SA" sz="3200" dirty="0">
                <a:solidFill>
                  <a:srgbClr val="43661C"/>
                </a:solidFill>
                <a:cs typeface="DecoType Naskh Variants" pitchFamily="2" charset="-78"/>
              </a:rPr>
              <a:t>هذه الوثيقة إرشادات لجميع أحجام وأنواع المؤسسات وعمليات التدقيق ذات النطاقات والمقاييس المختلفة، بما في ذلك تلك التي تجريها فرق التدقيق الكبيرة، عادةً من المؤسسات الأكبر حجمًا، وتلك التي يقوم بها مدققون فرديون، سواء في المؤسسات الكبيرة أو الصغيرة.</a:t>
            </a:r>
          </a:p>
        </p:txBody>
      </p:sp>
    </p:spTree>
    <p:extLst>
      <p:ext uri="{BB962C8B-B14F-4D97-AF65-F5344CB8AC3E}">
        <p14:creationId xmlns:p14="http://schemas.microsoft.com/office/powerpoint/2010/main" val="367087648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5607113" y="2269516"/>
            <a:ext cx="1388522" cy="553998"/>
          </a:xfrm>
          <a:prstGeom prst="rect">
            <a:avLst/>
          </a:prstGeom>
        </p:spPr>
        <p:txBody>
          <a:bodyPr wrap="none">
            <a:spAutoFit/>
          </a:bodyPr>
          <a:lstStyle/>
          <a:p>
            <a:pPr algn="just"/>
            <a:r>
              <a:rPr lang="ar-SA" sz="3000" dirty="0">
                <a:solidFill>
                  <a:srgbClr val="A6C36B"/>
                </a:solidFill>
                <a:cs typeface="DecoType Naskh Variants" pitchFamily="2" charset="-78"/>
              </a:rPr>
              <a:t>7.2.1 عام</a:t>
            </a:r>
          </a:p>
        </p:txBody>
      </p:sp>
      <p:sp>
        <p:nvSpPr>
          <p:cNvPr id="12" name="مستطيل 11"/>
          <p:cNvSpPr/>
          <p:nvPr/>
        </p:nvSpPr>
        <p:spPr>
          <a:xfrm>
            <a:off x="0" y="2823514"/>
            <a:ext cx="7900208" cy="2862322"/>
          </a:xfrm>
          <a:prstGeom prst="rect">
            <a:avLst/>
          </a:prstGeom>
        </p:spPr>
        <p:txBody>
          <a:bodyPr wrap="square">
            <a:spAutoFit/>
          </a:bodyPr>
          <a:lstStyle/>
          <a:p>
            <a:r>
              <a:rPr lang="ar-SA" sz="3000" dirty="0">
                <a:solidFill>
                  <a:srgbClr val="39471D"/>
                </a:solidFill>
                <a:cs typeface="DecoType Naskh Variants" pitchFamily="2" charset="-78"/>
              </a:rPr>
              <a:t>هـ) أنواع ومستويات المخاطر والفرص التي يعالجها نظام الإدارة؛</a:t>
            </a:r>
          </a:p>
          <a:p>
            <a:r>
              <a:rPr lang="ar-SA" sz="3000" dirty="0">
                <a:solidFill>
                  <a:srgbClr val="39471D"/>
                </a:solidFill>
                <a:cs typeface="DecoType Naskh Variants" pitchFamily="2" charset="-78"/>
              </a:rPr>
              <a:t>و) أهداف ومدى برنامج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ز) عدم اليقين في تحقيق أهداف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ح) المتطلبات الأخرى، مثل تلك التي يفرضها عميل المراجعة أو الأطراف المعنية الأخرى ذات الصلة، حيثما كان ذلك مناسبًا.</a:t>
            </a:r>
          </a:p>
          <a:p>
            <a:r>
              <a:rPr lang="ar-SA" sz="3000" dirty="0">
                <a:solidFill>
                  <a:srgbClr val="39471D"/>
                </a:solidFill>
                <a:cs typeface="DecoType Naskh Variants" pitchFamily="2" charset="-78"/>
              </a:rPr>
              <a:t>ويجب مطابقة هذه المعلومات مع تلك المذكورة في 7.2.3.</a:t>
            </a:r>
          </a:p>
        </p:txBody>
      </p:sp>
    </p:spTree>
    <p:extLst>
      <p:ext uri="{BB962C8B-B14F-4D97-AF65-F5344CB8AC3E}">
        <p14:creationId xmlns:p14="http://schemas.microsoft.com/office/powerpoint/2010/main" val="98706970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71523" y="2269516"/>
            <a:ext cx="2659702" cy="553998"/>
          </a:xfrm>
          <a:prstGeom prst="rect">
            <a:avLst/>
          </a:prstGeom>
        </p:spPr>
        <p:txBody>
          <a:bodyPr wrap="none">
            <a:spAutoFit/>
          </a:bodyPr>
          <a:lstStyle/>
          <a:p>
            <a:pPr algn="just"/>
            <a:r>
              <a:rPr lang="ar-SA" sz="3000" dirty="0" smtClean="0">
                <a:solidFill>
                  <a:srgbClr val="39471D"/>
                </a:solidFill>
                <a:cs typeface="DecoType Naskh Variants" pitchFamily="2" charset="-78"/>
              </a:rPr>
              <a:t>7.2.2 السلوك الشخصي</a:t>
            </a:r>
            <a:endParaRPr lang="ar-SA" sz="3000" dirty="0">
              <a:solidFill>
                <a:srgbClr val="39471D"/>
              </a:solidFill>
              <a:cs typeface="DecoType Naskh Variants" pitchFamily="2" charset="-78"/>
            </a:endParaRPr>
          </a:p>
        </p:txBody>
      </p:sp>
      <p:sp>
        <p:nvSpPr>
          <p:cNvPr id="14" name="مستطيل 13"/>
          <p:cNvSpPr/>
          <p:nvPr/>
        </p:nvSpPr>
        <p:spPr>
          <a:xfrm>
            <a:off x="0" y="3023235"/>
            <a:ext cx="7931628" cy="3016210"/>
          </a:xfrm>
          <a:prstGeom prst="rect">
            <a:avLst/>
          </a:prstGeom>
        </p:spPr>
        <p:txBody>
          <a:bodyPr wrap="square">
            <a:spAutoFit/>
          </a:bodyPr>
          <a:lstStyle/>
          <a:p>
            <a:pPr algn="just"/>
            <a:r>
              <a:rPr lang="ar-SA" sz="3000" dirty="0">
                <a:solidFill>
                  <a:srgbClr val="39471D"/>
                </a:solidFill>
                <a:cs typeface="DecoType Naskh Variants" pitchFamily="2" charset="-78"/>
              </a:rPr>
              <a:t>مبادئ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كما هو موضح في البند 4</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المدققين إظهار السلوك المهني أثناء أداء أنشطة المراجعة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تشمل السلوكيات المهنية المرغوبة ما يلي:</a:t>
            </a:r>
          </a:p>
          <a:p>
            <a:pPr algn="just"/>
            <a:r>
              <a:rPr lang="ar-SA" sz="3000" dirty="0">
                <a:solidFill>
                  <a:srgbClr val="39471D"/>
                </a:solidFill>
                <a:cs typeface="DecoType Naskh Variants" pitchFamily="2" charset="-78"/>
              </a:rPr>
              <a:t>أ) أخلاقية، أي عادلة وصادقة ومخلصة وصادقة وسرية؛</a:t>
            </a:r>
          </a:p>
          <a:p>
            <a:pPr algn="just"/>
            <a:r>
              <a:rPr lang="ar-SA" sz="3000" dirty="0">
                <a:solidFill>
                  <a:srgbClr val="39471D"/>
                </a:solidFill>
                <a:cs typeface="DecoType Naskh Variants" pitchFamily="2" charset="-78"/>
              </a:rPr>
              <a:t>ب) منفتح الذهن، أي على استعداد للنظر في أفكار أو وجهات نظر بديلة؛</a:t>
            </a:r>
          </a:p>
          <a:p>
            <a:pPr algn="just"/>
            <a:r>
              <a:rPr lang="ar-SA" sz="3000" dirty="0">
                <a:solidFill>
                  <a:srgbClr val="39471D"/>
                </a:solidFill>
                <a:cs typeface="DecoType Naskh Variants" pitchFamily="2" charset="-78"/>
              </a:rPr>
              <a:t>ج) الدبلوماسية، أي لبقة في التعامل مع الأفراد</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369042245"/>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71523" y="2269516"/>
            <a:ext cx="2659702" cy="553998"/>
          </a:xfrm>
          <a:prstGeom prst="rect">
            <a:avLst/>
          </a:prstGeom>
        </p:spPr>
        <p:txBody>
          <a:bodyPr wrap="none">
            <a:spAutoFit/>
          </a:bodyPr>
          <a:lstStyle/>
          <a:p>
            <a:pPr algn="just"/>
            <a:r>
              <a:rPr lang="ar-SA" sz="3000" dirty="0" smtClean="0">
                <a:solidFill>
                  <a:srgbClr val="39471D"/>
                </a:solidFill>
                <a:cs typeface="DecoType Naskh Variants" pitchFamily="2" charset="-78"/>
              </a:rPr>
              <a:t>7.2.2 السلوك الشخصي</a:t>
            </a:r>
            <a:endParaRPr lang="ar-SA" sz="3000" dirty="0">
              <a:solidFill>
                <a:srgbClr val="39471D"/>
              </a:solidFill>
              <a:cs typeface="DecoType Naskh Variants" pitchFamily="2" charset="-78"/>
            </a:endParaRPr>
          </a:p>
        </p:txBody>
      </p:sp>
      <p:sp>
        <p:nvSpPr>
          <p:cNvPr id="14" name="مستطيل 13"/>
          <p:cNvSpPr/>
          <p:nvPr/>
        </p:nvSpPr>
        <p:spPr>
          <a:xfrm>
            <a:off x="0" y="3023235"/>
            <a:ext cx="7931628" cy="3785652"/>
          </a:xfrm>
          <a:prstGeom prst="rect">
            <a:avLst/>
          </a:prstGeom>
        </p:spPr>
        <p:txBody>
          <a:bodyPr wrap="square">
            <a:spAutoFit/>
          </a:bodyPr>
          <a:lstStyle/>
          <a:p>
            <a:pPr algn="just"/>
            <a:r>
              <a:rPr lang="ar-SA" sz="3000" dirty="0" smtClean="0">
                <a:solidFill>
                  <a:srgbClr val="39471D"/>
                </a:solidFill>
                <a:cs typeface="DecoType Naskh Variants" pitchFamily="2" charset="-78"/>
              </a:rPr>
              <a:t>د</a:t>
            </a:r>
            <a:r>
              <a:rPr lang="ar-SA" sz="3000" dirty="0">
                <a:solidFill>
                  <a:srgbClr val="39471D"/>
                </a:solidFill>
                <a:cs typeface="DecoType Naskh Variants" pitchFamily="2" charset="-78"/>
              </a:rPr>
              <a:t>) ملاحظ، أي يراقب بنشاط البيئة المادية المحيطة والأنشطة؛</a:t>
            </a:r>
          </a:p>
          <a:p>
            <a:pPr algn="just"/>
            <a:r>
              <a:rPr lang="ar-SA" sz="3000" dirty="0">
                <a:solidFill>
                  <a:srgbClr val="39471D"/>
                </a:solidFill>
                <a:cs typeface="DecoType Naskh Variants" pitchFamily="2" charset="-78"/>
              </a:rPr>
              <a:t>ه) مدرك، أي مدرك وقادر على فهم المواقف؛</a:t>
            </a:r>
          </a:p>
          <a:p>
            <a:pPr algn="just"/>
            <a:r>
              <a:rPr lang="ar-SA" sz="3000" dirty="0">
                <a:solidFill>
                  <a:srgbClr val="39471D"/>
                </a:solidFill>
                <a:cs typeface="DecoType Naskh Variants" pitchFamily="2" charset="-78"/>
              </a:rPr>
              <a:t>و) متفهّم، أي قادرة على </a:t>
            </a:r>
            <a:r>
              <a:rPr lang="ar-SA" sz="3000" dirty="0" smtClean="0">
                <a:solidFill>
                  <a:srgbClr val="39471D"/>
                </a:solidFill>
                <a:cs typeface="DecoType Naskh Variants" pitchFamily="2" charset="-78"/>
              </a:rPr>
              <a:t>التكيّف </a:t>
            </a:r>
            <a:r>
              <a:rPr lang="ar-SA" sz="3000" dirty="0">
                <a:solidFill>
                  <a:srgbClr val="39471D"/>
                </a:solidFill>
                <a:cs typeface="DecoType Naskh Variants" pitchFamily="2" charset="-78"/>
              </a:rPr>
              <a:t>بسهولة مع المواقف المختلفة</a:t>
            </a:r>
            <a:r>
              <a:rPr lang="ar-SA" sz="3000" dirty="0" smtClean="0">
                <a:solidFill>
                  <a:srgbClr val="39471D"/>
                </a:solidFill>
                <a:cs typeface="DecoType Naskh Variants" pitchFamily="2" charset="-78"/>
              </a:rPr>
              <a:t>؛</a:t>
            </a:r>
          </a:p>
          <a:p>
            <a:pPr algn="just"/>
            <a:r>
              <a:rPr lang="ar-SA" sz="3000" dirty="0">
                <a:solidFill>
                  <a:srgbClr val="39471D"/>
                </a:solidFill>
                <a:cs typeface="DecoType Naskh Variants" pitchFamily="2" charset="-78"/>
              </a:rPr>
              <a:t>ز) مثابر، أي مستمر </a:t>
            </a:r>
            <a:r>
              <a:rPr lang="ar-SA" sz="3000" dirty="0" smtClean="0">
                <a:solidFill>
                  <a:srgbClr val="39471D"/>
                </a:solidFill>
                <a:cs typeface="DecoType Naskh Variants" pitchFamily="2" charset="-78"/>
              </a:rPr>
              <a:t>ومركّز </a:t>
            </a:r>
            <a:r>
              <a:rPr lang="ar-SA" sz="3000" dirty="0">
                <a:solidFill>
                  <a:srgbClr val="39471D"/>
                </a:solidFill>
                <a:cs typeface="DecoType Naskh Variants" pitchFamily="2" charset="-78"/>
              </a:rPr>
              <a:t>على تحقيق الأهداف</a:t>
            </a:r>
            <a:r>
              <a:rPr lang="ar-SA" sz="3000" dirty="0" smtClean="0">
                <a:solidFill>
                  <a:srgbClr val="39471D"/>
                </a:solidFill>
                <a:cs typeface="DecoType Naskh Variants" pitchFamily="2" charset="-78"/>
              </a:rPr>
              <a:t>؛</a:t>
            </a:r>
          </a:p>
          <a:p>
            <a:pPr algn="just"/>
            <a:r>
              <a:rPr lang="ar-SA" sz="3000" dirty="0">
                <a:solidFill>
                  <a:srgbClr val="39471D"/>
                </a:solidFill>
                <a:cs typeface="DecoType Naskh Variants" pitchFamily="2" charset="-78"/>
              </a:rPr>
              <a:t>ح) حاسم، أي قادر على التوصل إلى استنتاجات في الوقت المناسب بناءً على التفكير المنطقي والتحليل؛</a:t>
            </a:r>
          </a:p>
          <a:p>
            <a:pPr algn="just"/>
            <a:endParaRPr lang="ar-SA" sz="3000" dirty="0">
              <a:solidFill>
                <a:srgbClr val="39471D"/>
              </a:solidFill>
              <a:cs typeface="DecoType Naskh Variants" pitchFamily="2" charset="-78"/>
            </a:endParaRPr>
          </a:p>
          <a:p>
            <a:pPr algn="just"/>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899276714"/>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71523" y="2269516"/>
            <a:ext cx="2659702" cy="553998"/>
          </a:xfrm>
          <a:prstGeom prst="rect">
            <a:avLst/>
          </a:prstGeom>
        </p:spPr>
        <p:txBody>
          <a:bodyPr wrap="none">
            <a:spAutoFit/>
          </a:bodyPr>
          <a:lstStyle/>
          <a:p>
            <a:pPr algn="just"/>
            <a:r>
              <a:rPr lang="ar-SA" sz="3000" dirty="0" smtClean="0">
                <a:solidFill>
                  <a:srgbClr val="A6C36B"/>
                </a:solidFill>
                <a:cs typeface="DecoType Naskh Variants" pitchFamily="2" charset="-78"/>
              </a:rPr>
              <a:t>7.2.2 السلوك الشخصي</a:t>
            </a:r>
            <a:endParaRPr lang="ar-SA" sz="3000" dirty="0">
              <a:solidFill>
                <a:srgbClr val="A6C36B"/>
              </a:solidFill>
              <a:cs typeface="DecoType Naskh Variants" pitchFamily="2" charset="-78"/>
            </a:endParaRPr>
          </a:p>
        </p:txBody>
      </p:sp>
      <p:sp>
        <p:nvSpPr>
          <p:cNvPr id="11" name="مستطيل 10"/>
          <p:cNvSpPr/>
          <p:nvPr/>
        </p:nvSpPr>
        <p:spPr>
          <a:xfrm>
            <a:off x="0" y="3143009"/>
            <a:ext cx="7900207" cy="2400657"/>
          </a:xfrm>
          <a:prstGeom prst="rect">
            <a:avLst/>
          </a:prstGeom>
        </p:spPr>
        <p:txBody>
          <a:bodyPr wrap="square">
            <a:spAutoFit/>
          </a:bodyPr>
          <a:lstStyle/>
          <a:p>
            <a:pPr algn="just"/>
            <a:r>
              <a:rPr lang="ar-SA" sz="3000" dirty="0" smtClean="0">
                <a:solidFill>
                  <a:srgbClr val="39471D"/>
                </a:solidFill>
                <a:cs typeface="DecoType Naskh Variants" pitchFamily="2" charset="-78"/>
              </a:rPr>
              <a:t>ط) الاعتماد على الذات، أي القدرة على التصرف والعمل بشكل مستقل أثناء التفاعل بفعّالية مع الآخرين؛</a:t>
            </a:r>
          </a:p>
          <a:p>
            <a:pPr algn="just"/>
            <a:r>
              <a:rPr lang="ar-SA" sz="3000" dirty="0" smtClean="0">
                <a:solidFill>
                  <a:srgbClr val="39471D"/>
                </a:solidFill>
                <a:cs typeface="DecoType Naskh Variants" pitchFamily="2" charset="-78"/>
              </a:rPr>
              <a:t>ي</a:t>
            </a:r>
            <a:r>
              <a:rPr lang="ar-SA" sz="3000" dirty="0">
                <a:solidFill>
                  <a:srgbClr val="39471D"/>
                </a:solidFill>
                <a:cs typeface="DecoType Naskh Variants" pitchFamily="2" charset="-78"/>
              </a:rPr>
              <a:t>) القدرة على التصرف بثبات، أي القدرة على التصرف بمسؤولية وأخلاقية، على الرغم من أن هذه التصرفات قد لا تحظى دائمًا بشعبية وقد تؤدي في بعض الأحيان إلى خلاف أو مواجهة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15638541"/>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71523" y="2269516"/>
            <a:ext cx="2659702" cy="553998"/>
          </a:xfrm>
          <a:prstGeom prst="rect">
            <a:avLst/>
          </a:prstGeom>
        </p:spPr>
        <p:txBody>
          <a:bodyPr wrap="none">
            <a:spAutoFit/>
          </a:bodyPr>
          <a:lstStyle/>
          <a:p>
            <a:pPr algn="just"/>
            <a:r>
              <a:rPr lang="ar-SA" sz="3000" dirty="0" smtClean="0">
                <a:solidFill>
                  <a:srgbClr val="A6C36B"/>
                </a:solidFill>
                <a:cs typeface="DecoType Naskh Variants" pitchFamily="2" charset="-78"/>
              </a:rPr>
              <a:t>7.2.2 السلوك الشخصي</a:t>
            </a:r>
            <a:endParaRPr lang="ar-SA" sz="3000" dirty="0">
              <a:solidFill>
                <a:srgbClr val="A6C36B"/>
              </a:solidFill>
              <a:cs typeface="DecoType Naskh Variants" pitchFamily="2" charset="-78"/>
            </a:endParaRPr>
          </a:p>
        </p:txBody>
      </p:sp>
      <p:sp>
        <p:nvSpPr>
          <p:cNvPr id="11" name="مستطيل 10"/>
          <p:cNvSpPr/>
          <p:nvPr/>
        </p:nvSpPr>
        <p:spPr>
          <a:xfrm>
            <a:off x="0" y="3143009"/>
            <a:ext cx="7900207"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ك</a:t>
            </a:r>
            <a:r>
              <a:rPr lang="ar-SA" sz="3000" dirty="0">
                <a:solidFill>
                  <a:srgbClr val="39471D"/>
                </a:solidFill>
                <a:cs typeface="DecoType Naskh Variants" pitchFamily="2" charset="-78"/>
              </a:rPr>
              <a:t>) منفتح على التحسين، أي على استعداد للتعلم من المواقف؛</a:t>
            </a:r>
          </a:p>
          <a:p>
            <a:pPr algn="just"/>
            <a:r>
              <a:rPr lang="ar-SA" sz="3000" dirty="0">
                <a:solidFill>
                  <a:srgbClr val="39471D"/>
                </a:solidFill>
                <a:cs typeface="DecoType Naskh Variants" pitchFamily="2" charset="-78"/>
              </a:rPr>
              <a:t>ل) مراعاة الثقافة، أي مراعاة واحترام ثقافة الجهة الخاضعة للتدقيق؛</a:t>
            </a:r>
          </a:p>
          <a:p>
            <a:pPr algn="just"/>
            <a:r>
              <a:rPr lang="ar-SA" sz="3000" dirty="0">
                <a:solidFill>
                  <a:srgbClr val="39471D"/>
                </a:solidFill>
                <a:cs typeface="DecoType Naskh Variants" pitchFamily="2" charset="-78"/>
              </a:rPr>
              <a:t>م) التعاونية، أي التفاعل </a:t>
            </a:r>
            <a:r>
              <a:rPr lang="ar-SA" sz="3000" dirty="0" smtClean="0">
                <a:solidFill>
                  <a:srgbClr val="39471D"/>
                </a:solidFill>
                <a:cs typeface="DecoType Naskh Variants" pitchFamily="2" charset="-78"/>
              </a:rPr>
              <a:t>بفعّالية </a:t>
            </a:r>
            <a:r>
              <a:rPr lang="ar-SA" sz="3000" dirty="0">
                <a:solidFill>
                  <a:srgbClr val="39471D"/>
                </a:solidFill>
                <a:cs typeface="DecoType Naskh Variants" pitchFamily="2" charset="-78"/>
              </a:rPr>
              <a:t>مع الآخرين، بما في ذلك أعضاء فريق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وموظفي الجهة الخاضعة للتدقيق.</a:t>
            </a:r>
          </a:p>
        </p:txBody>
      </p:sp>
    </p:spTree>
    <p:extLst>
      <p:ext uri="{BB962C8B-B14F-4D97-AF65-F5344CB8AC3E}">
        <p14:creationId xmlns:p14="http://schemas.microsoft.com/office/powerpoint/2010/main" val="301150152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2269516"/>
            <a:ext cx="2710999" cy="553998"/>
          </a:xfrm>
          <a:prstGeom prst="rect">
            <a:avLst/>
          </a:prstGeom>
        </p:spPr>
        <p:txBody>
          <a:bodyPr wrap="none">
            <a:spAutoFit/>
          </a:bodyPr>
          <a:lstStyle/>
          <a:p>
            <a:pPr algn="just"/>
            <a:r>
              <a:rPr lang="ar-SA" sz="3000" dirty="0" smtClean="0">
                <a:solidFill>
                  <a:srgbClr val="39471D"/>
                </a:solidFill>
                <a:cs typeface="DecoType Naskh Variants" pitchFamily="2" charset="-78"/>
              </a:rPr>
              <a:t>7.2.3 المعرفة والمهارات</a:t>
            </a:r>
            <a:endParaRPr lang="ar-SA" sz="3000" dirty="0">
              <a:solidFill>
                <a:srgbClr val="39471D"/>
              </a:solidFill>
              <a:cs typeface="DecoType Naskh Variants" pitchFamily="2" charset="-78"/>
            </a:endParaRPr>
          </a:p>
        </p:txBody>
      </p:sp>
      <p:sp>
        <p:nvSpPr>
          <p:cNvPr id="12" name="مستطيل 11"/>
          <p:cNvSpPr/>
          <p:nvPr/>
        </p:nvSpPr>
        <p:spPr>
          <a:xfrm>
            <a:off x="37678" y="3352800"/>
            <a:ext cx="7893950" cy="3016210"/>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يمتلك المدققون:</a:t>
            </a:r>
          </a:p>
          <a:p>
            <a:pPr algn="just"/>
            <a:r>
              <a:rPr lang="ar-SA" sz="3000" dirty="0">
                <a:solidFill>
                  <a:srgbClr val="39471D"/>
                </a:solidFill>
                <a:cs typeface="DecoType Naskh Variants" pitchFamily="2" charset="-78"/>
              </a:rPr>
              <a:t>أ) المعرفة والمهارات اللازمة لتحقيق النتائج المقصودة من عمليات التدقيق </a:t>
            </a:r>
            <a:r>
              <a:rPr lang="ar-SA" sz="3000" dirty="0" smtClean="0">
                <a:solidFill>
                  <a:srgbClr val="39471D"/>
                </a:solidFill>
                <a:cs typeface="DecoType Naskh Variants" pitchFamily="2" charset="-78"/>
              </a:rPr>
              <a:t>المتوقّع </a:t>
            </a:r>
            <a:r>
              <a:rPr lang="ar-SA" sz="3000" dirty="0">
                <a:solidFill>
                  <a:srgbClr val="39471D"/>
                </a:solidFill>
                <a:cs typeface="DecoType Naskh Variants" pitchFamily="2" charset="-78"/>
              </a:rPr>
              <a:t>منهم القيام بها؛</a:t>
            </a:r>
          </a:p>
          <a:p>
            <a:pPr algn="just"/>
            <a:r>
              <a:rPr lang="ar-SA" sz="3000" dirty="0">
                <a:solidFill>
                  <a:srgbClr val="39471D"/>
                </a:solidFill>
                <a:cs typeface="DecoType Naskh Variants" pitchFamily="2" charset="-78"/>
              </a:rPr>
              <a:t>ب) الكفاءة العامة ومستوى الانضباط والمعرفة والمهارات الخاصة بالقطاع.</a:t>
            </a:r>
          </a:p>
          <a:p>
            <a:pPr algn="just"/>
            <a:r>
              <a:rPr lang="ar-SA" sz="3000" dirty="0">
                <a:solidFill>
                  <a:srgbClr val="39471D"/>
                </a:solidFill>
                <a:cs typeface="DecoType Naskh Variants" pitchFamily="2" charset="-78"/>
              </a:rPr>
              <a:t>ينبغي أن يتمتع قادة فريق التدقيق بالمعرفة والمهارات الإضافية اللازمة لتوفير القيادة لفريق التدقيق.</a:t>
            </a:r>
          </a:p>
        </p:txBody>
      </p:sp>
      <p:sp>
        <p:nvSpPr>
          <p:cNvPr id="3" name="مستطيل 2"/>
          <p:cNvSpPr/>
          <p:nvPr/>
        </p:nvSpPr>
        <p:spPr>
          <a:xfrm>
            <a:off x="4983721" y="2918817"/>
            <a:ext cx="1683474" cy="553998"/>
          </a:xfrm>
          <a:prstGeom prst="rect">
            <a:avLst/>
          </a:prstGeom>
        </p:spPr>
        <p:txBody>
          <a:bodyPr wrap="none">
            <a:spAutoFit/>
          </a:bodyPr>
          <a:lstStyle/>
          <a:p>
            <a:pPr algn="just"/>
            <a:r>
              <a:rPr lang="ar-SA" sz="3000" dirty="0">
                <a:solidFill>
                  <a:srgbClr val="39471D"/>
                </a:solidFill>
                <a:cs typeface="DecoType Naskh Variants" pitchFamily="2" charset="-78"/>
              </a:rPr>
              <a:t>7.2.3.1 عام</a:t>
            </a:r>
          </a:p>
        </p:txBody>
      </p:sp>
    </p:spTree>
    <p:extLst>
      <p:ext uri="{BB962C8B-B14F-4D97-AF65-F5344CB8AC3E}">
        <p14:creationId xmlns:p14="http://schemas.microsoft.com/office/powerpoint/2010/main" val="41776155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2269516"/>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853581"/>
            <a:ext cx="5622052" cy="553998"/>
          </a:xfrm>
          <a:prstGeom prst="rect">
            <a:avLst/>
          </a:prstGeom>
        </p:spPr>
        <p:txBody>
          <a:bodyPr wrap="none">
            <a:spAutoFit/>
          </a:bodyPr>
          <a:lstStyle/>
          <a:p>
            <a:pPr algn="just"/>
            <a:r>
              <a:rPr lang="ar-SA" sz="3000" dirty="0">
                <a:solidFill>
                  <a:srgbClr val="39471D"/>
                </a:solidFill>
                <a:cs typeface="DecoType Naskh Variants" pitchFamily="2" charset="-78"/>
              </a:rPr>
              <a:t>7.2.3.2 </a:t>
            </a:r>
            <a:r>
              <a:rPr lang="ar-SA" sz="3000" dirty="0" smtClean="0">
                <a:solidFill>
                  <a:srgbClr val="39471D"/>
                </a:solidFill>
                <a:cs typeface="DecoType Naskh Variants" pitchFamily="2" charset="-78"/>
              </a:rPr>
              <a:t>المعرفة </a:t>
            </a:r>
            <a:r>
              <a:rPr lang="ar-SA" sz="3000" dirty="0">
                <a:solidFill>
                  <a:srgbClr val="39471D"/>
                </a:solidFill>
                <a:cs typeface="DecoType Naskh Variants" pitchFamily="2" charset="-78"/>
              </a:rPr>
              <a:t>والمهارات العامة لمدققي نظام </a:t>
            </a:r>
            <a:r>
              <a:rPr lang="ar-SA" sz="3000" dirty="0" smtClean="0">
                <a:solidFill>
                  <a:srgbClr val="39471D"/>
                </a:solidFill>
                <a:cs typeface="DecoType Naskh Variants" pitchFamily="2" charset="-78"/>
              </a:rPr>
              <a:t>الإدارة</a:t>
            </a:r>
            <a:endParaRPr lang="ar-SA" sz="3000" dirty="0">
              <a:solidFill>
                <a:srgbClr val="39471D"/>
              </a:solidFill>
              <a:cs typeface="DecoType Naskh Variants" pitchFamily="2" charset="-78"/>
            </a:endParaRPr>
          </a:p>
        </p:txBody>
      </p:sp>
      <p:sp>
        <p:nvSpPr>
          <p:cNvPr id="14" name="مستطيل 13"/>
          <p:cNvSpPr/>
          <p:nvPr/>
        </p:nvSpPr>
        <p:spPr>
          <a:xfrm>
            <a:off x="31421" y="3670478"/>
            <a:ext cx="7900207" cy="1938992"/>
          </a:xfrm>
          <a:prstGeom prst="rect">
            <a:avLst/>
          </a:prstGeom>
        </p:spPr>
        <p:txBody>
          <a:bodyPr wrap="square">
            <a:spAutoFit/>
          </a:bodyPr>
          <a:lstStyle/>
          <a:p>
            <a:pPr algn="just"/>
            <a:r>
              <a:rPr lang="ar-SA" sz="3000" dirty="0">
                <a:solidFill>
                  <a:srgbClr val="39471D"/>
                </a:solidFill>
                <a:cs typeface="DecoType Naskh Variants" pitchFamily="2" charset="-78"/>
              </a:rPr>
              <a:t>يجب أن يتمتع المدققون بالمعرفة والمهارات في المجالات الموضحة أدناه.</a:t>
            </a:r>
          </a:p>
          <a:p>
            <a:pPr algn="just"/>
            <a:r>
              <a:rPr lang="ar-SA" sz="3000" b="1" dirty="0">
                <a:solidFill>
                  <a:srgbClr val="39471D"/>
                </a:solidFill>
                <a:cs typeface="DecoType Naskh Variants" pitchFamily="2" charset="-78"/>
              </a:rPr>
              <a:t>أ) </a:t>
            </a:r>
            <a:r>
              <a:rPr lang="ar-SA" sz="3000" dirty="0">
                <a:solidFill>
                  <a:srgbClr val="39471D"/>
                </a:solidFill>
                <a:cs typeface="DecoType Naskh Variants" pitchFamily="2" charset="-78"/>
              </a:rPr>
              <a:t>مبادئ وعمليات وأساليب التدقيق: المعرفة والمهارات في هذا المجال </a:t>
            </a:r>
            <a:r>
              <a:rPr lang="ar-SA" sz="3000" dirty="0" smtClean="0">
                <a:solidFill>
                  <a:srgbClr val="39471D"/>
                </a:solidFill>
                <a:cs typeface="DecoType Naskh Variants" pitchFamily="2" charset="-78"/>
              </a:rPr>
              <a:t>تمكّن </a:t>
            </a:r>
            <a:r>
              <a:rPr lang="ar-SA" sz="3000" dirty="0">
                <a:solidFill>
                  <a:srgbClr val="39471D"/>
                </a:solidFill>
                <a:cs typeface="DecoType Naskh Variants" pitchFamily="2" charset="-78"/>
              </a:rPr>
              <a:t>المدقق من ضمان إجراء عمليات التدقيق بطريقة متسقة ومنهجية.</a:t>
            </a:r>
          </a:p>
          <a:p>
            <a:pPr algn="just"/>
            <a:r>
              <a:rPr lang="ar-SA" sz="3000" dirty="0">
                <a:solidFill>
                  <a:srgbClr val="39471D"/>
                </a:solidFill>
                <a:cs typeface="DecoType Naskh Variants" pitchFamily="2" charset="-78"/>
              </a:rPr>
              <a:t>يجب أن يكون المدقق قادرًا على</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29036417"/>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694393"/>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2269516"/>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853581"/>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4" name="مستطيل 13"/>
          <p:cNvSpPr/>
          <p:nvPr/>
        </p:nvSpPr>
        <p:spPr>
          <a:xfrm>
            <a:off x="31421" y="3670478"/>
            <a:ext cx="7900207" cy="1938992"/>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فهم </a:t>
            </a:r>
            <a:r>
              <a:rPr lang="ar-SA" sz="3000" dirty="0">
                <a:solidFill>
                  <a:srgbClr val="39471D"/>
                </a:solidFill>
                <a:cs typeface="DecoType Naskh Variants" pitchFamily="2" charset="-78"/>
              </a:rPr>
              <a:t>أنواع المخاطر والفرص المرتبطة بالتدقيق ومبادئ النهج القائم على المخاطر في التدقيق.</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تخطيط وتنظيم العمل </a:t>
            </a:r>
            <a:r>
              <a:rPr lang="ar-SA" sz="3000" dirty="0" smtClean="0">
                <a:solidFill>
                  <a:srgbClr val="39471D"/>
                </a:solidFill>
                <a:cs typeface="DecoType Naskh Variants" pitchFamily="2" charset="-78"/>
              </a:rPr>
              <a:t>بفعّالية؛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إجراء التدقيق ضمن الجدول الزمني المتفق عليه؛</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55178094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530788"/>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1" name="مستطيل 10"/>
          <p:cNvSpPr/>
          <p:nvPr/>
        </p:nvSpPr>
        <p:spPr>
          <a:xfrm>
            <a:off x="31422" y="3048000"/>
            <a:ext cx="7900206" cy="3323987"/>
          </a:xfrm>
          <a:prstGeom prst="rect">
            <a:avLst/>
          </a:prstGeom>
        </p:spPr>
        <p:txBody>
          <a:bodyPr wrap="square">
            <a:spAutoFit/>
          </a:bodyPr>
          <a:lstStyle/>
          <a:p>
            <a:pPr marL="457200" indent="-457200" algn="just">
              <a:buFont typeface="Wingdings" panose="05000000000000000000" pitchFamily="2" charset="2"/>
              <a:buChar char="×"/>
            </a:pPr>
            <a:r>
              <a:rPr lang="ar-SA" sz="3000" dirty="0">
                <a:solidFill>
                  <a:srgbClr val="39471D"/>
                </a:solidFill>
                <a:cs typeface="DecoType Naskh Variants" pitchFamily="2" charset="-78"/>
              </a:rPr>
              <a:t>تحديد الأولويات والتركيز على المسائل ذات الأهمية؛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التواصل </a:t>
            </a:r>
            <a:r>
              <a:rPr lang="ar-SA" sz="3000" dirty="0">
                <a:solidFill>
                  <a:srgbClr val="39471D"/>
                </a:solidFill>
                <a:cs typeface="DecoType Naskh Variants" pitchFamily="2" charset="-78"/>
              </a:rPr>
              <a:t>بفعالية، شفهيًا وكتابيًا (إما شخصيًا أو من خلال الاستعانة بالمترجمين الفوريين)؛</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جمع </a:t>
            </a:r>
            <a:r>
              <a:rPr lang="ar-SA" sz="3000" dirty="0">
                <a:solidFill>
                  <a:srgbClr val="39471D"/>
                </a:solidFill>
                <a:cs typeface="DecoType Naskh Variants" pitchFamily="2" charset="-78"/>
              </a:rPr>
              <a:t>المعلومات من خلال المقابلات الفعالة والاستماع والملاحظة ومراجعة المعلومات الموثقة، بما في ذلك السجلات والبيانات؛</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فهم </a:t>
            </a:r>
            <a:r>
              <a:rPr lang="ar-SA" sz="3000" dirty="0">
                <a:solidFill>
                  <a:srgbClr val="39471D"/>
                </a:solidFill>
                <a:cs typeface="DecoType Naskh Variants" pitchFamily="2" charset="-78"/>
              </a:rPr>
              <a:t>مدى ملاءمة وعواقب استخدام تقنيات أخذ العينات للمراجعة؛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فهم آراء الخبراء الفنيين والنظر فيها؛</a:t>
            </a:r>
          </a:p>
        </p:txBody>
      </p:sp>
    </p:spTree>
    <p:extLst>
      <p:ext uri="{BB962C8B-B14F-4D97-AF65-F5344CB8AC3E}">
        <p14:creationId xmlns:p14="http://schemas.microsoft.com/office/powerpoint/2010/main" val="60196661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530788"/>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2" name="مستطيل 11"/>
          <p:cNvSpPr/>
          <p:nvPr/>
        </p:nvSpPr>
        <p:spPr>
          <a:xfrm>
            <a:off x="42307" y="3048000"/>
            <a:ext cx="7900207" cy="3293209"/>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تدقيق </a:t>
            </a:r>
            <a:r>
              <a:rPr lang="ar-SA" sz="3000" dirty="0">
                <a:solidFill>
                  <a:srgbClr val="39471D"/>
                </a:solidFill>
                <a:cs typeface="DecoType Naskh Variants" pitchFamily="2" charset="-78"/>
              </a:rPr>
              <a:t>العملية من البداية إلى النهاية، بما في ذلك العلاقات المتبادلة مع العمليات الأخرى والوظائف المختلفة، حيثما كان ذلك مناسبًا؛</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التحقق </a:t>
            </a:r>
            <a:r>
              <a:rPr lang="ar-SA" sz="3000" dirty="0">
                <a:solidFill>
                  <a:srgbClr val="39471D"/>
                </a:solidFill>
                <a:cs typeface="DecoType Naskh Variants" pitchFamily="2" charset="-78"/>
              </a:rPr>
              <a:t>من أهمية ودقة المعلومات التي تم جمعها؛</a:t>
            </a:r>
          </a:p>
          <a:p>
            <a:pPr marL="457200" indent="-457200" algn="just">
              <a:buFont typeface="Wingdings" panose="05000000000000000000" pitchFamily="2" charset="2"/>
              <a:buChar char="×"/>
            </a:pPr>
            <a:r>
              <a:rPr lang="ar-SA" sz="2800" dirty="0">
                <a:solidFill>
                  <a:srgbClr val="39471D"/>
                </a:solidFill>
                <a:cs typeface="DecoType Naskh Variants" pitchFamily="2" charset="-78"/>
              </a:rPr>
              <a:t>التأكد من كفاية وملاءمة أدلة المراجعة لدعم نتائج واستنتاجات المراجعة؛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تقييم تلك العوامل التي قد تؤثر على موثوقية نتائج واستنتاجات المراجعة؛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توثيق أنشطة المراجعة ونتائج المراجعة، وإعداد التقارير؛</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الحفاظ </a:t>
            </a:r>
            <a:r>
              <a:rPr lang="ar-SA" sz="3000" dirty="0">
                <a:solidFill>
                  <a:srgbClr val="39471D"/>
                </a:solidFill>
                <a:cs typeface="DecoType Naskh Variants" pitchFamily="2" charset="-78"/>
              </a:rPr>
              <a:t>على سرية وأمن المعلومات.</a:t>
            </a:r>
          </a:p>
        </p:txBody>
      </p:sp>
    </p:spTree>
    <p:extLst>
      <p:ext uri="{BB962C8B-B14F-4D97-AF65-F5344CB8AC3E}">
        <p14:creationId xmlns:p14="http://schemas.microsoft.com/office/powerpoint/2010/main" val="2326750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12520" y="428178"/>
            <a:ext cx="7905650" cy="3785652"/>
          </a:xfrm>
          <a:prstGeom prst="rect">
            <a:avLst/>
          </a:prstGeom>
        </p:spPr>
        <p:txBody>
          <a:bodyPr wrap="square">
            <a:spAutoFit/>
          </a:bodyPr>
          <a:lstStyle/>
          <a:p>
            <a:pPr algn="just">
              <a:lnSpc>
                <a:spcPct val="150000"/>
              </a:lnSpc>
            </a:pPr>
            <a:r>
              <a:rPr lang="ar-SA" sz="3200" dirty="0">
                <a:solidFill>
                  <a:srgbClr val="43661C"/>
                </a:solidFill>
                <a:cs typeface="DecoType Naskh Variants" pitchFamily="2" charset="-78"/>
              </a:rPr>
              <a:t>وينبغي تكييف هذه الإرشادات بما يتناسب مع نطاق برنامج التدقيق وتعقيده وحجمه.</a:t>
            </a:r>
          </a:p>
          <a:p>
            <a:pPr algn="just">
              <a:lnSpc>
                <a:spcPct val="150000"/>
              </a:lnSpc>
            </a:pPr>
            <a:r>
              <a:rPr lang="ar-SA" sz="3200" dirty="0">
                <a:solidFill>
                  <a:srgbClr val="43661C"/>
                </a:solidFill>
                <a:cs typeface="DecoType Naskh Variants" pitchFamily="2" charset="-78"/>
              </a:rPr>
              <a:t> تركز هذه الوثيقة على عمليات التدقيق الداخلي (الطرف الأول) وعمليات التدقيق التي تجريها المؤسسات على مقدمي الخدمات الخارجيين والأطراف الخارجية الأخرى المعنية (الطرف الثاني). </a:t>
            </a:r>
          </a:p>
        </p:txBody>
      </p:sp>
    </p:spTree>
    <p:extLst>
      <p:ext uri="{BB962C8B-B14F-4D97-AF65-F5344CB8AC3E}">
        <p14:creationId xmlns:p14="http://schemas.microsoft.com/office/powerpoint/2010/main" val="118030767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530788"/>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4" name="مستطيل 13"/>
          <p:cNvSpPr/>
          <p:nvPr/>
        </p:nvSpPr>
        <p:spPr>
          <a:xfrm>
            <a:off x="0" y="3151916"/>
            <a:ext cx="7900207" cy="1923604"/>
          </a:xfrm>
          <a:prstGeom prst="rect">
            <a:avLst/>
          </a:prstGeom>
        </p:spPr>
        <p:txBody>
          <a:bodyPr wrap="square">
            <a:spAutoFit/>
          </a:bodyPr>
          <a:lstStyle/>
          <a:p>
            <a:pPr algn="just"/>
            <a:r>
              <a:rPr lang="ar-SA" sz="3000" dirty="0">
                <a:solidFill>
                  <a:srgbClr val="39471D"/>
                </a:solidFill>
                <a:cs typeface="DecoType Naskh Variants" pitchFamily="2" charset="-78"/>
              </a:rPr>
              <a:t>ب) معايير نظام الإدارة والمراجع الأخرى: المعرفة والمهارات في هذا المجال </a:t>
            </a:r>
            <a:r>
              <a:rPr lang="ar-SA" sz="2900" dirty="0">
                <a:solidFill>
                  <a:srgbClr val="39471D"/>
                </a:solidFill>
                <a:cs typeface="DecoType Naskh Variants" pitchFamily="2" charset="-78"/>
              </a:rPr>
              <a:t>تمكن المدقق من فهم نطاق التدقيق وتطبيق معايير التدقيق، ويجب أن تغطي ما يلي:</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معايير </a:t>
            </a:r>
            <a:r>
              <a:rPr lang="ar-SA" sz="3000" dirty="0">
                <a:solidFill>
                  <a:srgbClr val="39471D"/>
                </a:solidFill>
                <a:cs typeface="DecoType Naskh Variants" pitchFamily="2" charset="-78"/>
              </a:rPr>
              <a:t>نظام الإدارة أو غيرها من الوثائق المعيارية أو التوجيهية/الداعمة المستخدمة لوضع معايير أو أساليب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07564298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530788"/>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4" name="مستطيل 13"/>
          <p:cNvSpPr/>
          <p:nvPr/>
        </p:nvSpPr>
        <p:spPr>
          <a:xfrm>
            <a:off x="0" y="3151916"/>
            <a:ext cx="7900207" cy="1938992"/>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تطبيق معايير نظام الإدارة من قبل الجهة الخاضعة للتدقيق والمنظمات الأخرى؛</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العلاقات والتفاعلات بين عمليات نظام (أنظمة) الإدارة؛</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فهم أهمية وأولوية المعايير أو المراجع </a:t>
            </a:r>
            <a:r>
              <a:rPr lang="ar-SA" sz="3000" dirty="0" smtClean="0">
                <a:solidFill>
                  <a:srgbClr val="39471D"/>
                </a:solidFill>
                <a:cs typeface="DecoType Naskh Variants" pitchFamily="2" charset="-78"/>
              </a:rPr>
              <a:t>المتعدّدة؛</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تطبيق المعايير أو المراجع على حالات التدقيق المختلفة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266050419"/>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530788"/>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7" name="مستطيل 16"/>
          <p:cNvSpPr/>
          <p:nvPr/>
        </p:nvSpPr>
        <p:spPr>
          <a:xfrm>
            <a:off x="0" y="3200400"/>
            <a:ext cx="7900207" cy="3231654"/>
          </a:xfrm>
          <a:prstGeom prst="rect">
            <a:avLst/>
          </a:prstGeom>
        </p:spPr>
        <p:txBody>
          <a:bodyPr wrap="square">
            <a:spAutoFit/>
          </a:bodyPr>
          <a:lstStyle/>
          <a:p>
            <a:pPr algn="just"/>
            <a:r>
              <a:rPr lang="ar-SA" sz="2900" dirty="0" smtClean="0">
                <a:solidFill>
                  <a:srgbClr val="39471D"/>
                </a:solidFill>
                <a:cs typeface="DecoType Naskh Variants" pitchFamily="2" charset="-78"/>
              </a:rPr>
              <a:t>ج) المنظمة وسياقها: المعرفة والمهارات في هذا المجال تمكّن المدقق من فهم هيكل الجهة الخاضعة للتدقيق والغرض منها والممارسات الإدارية ويجب أن تغطي ما يلي:</a:t>
            </a:r>
          </a:p>
          <a:p>
            <a:pPr marL="457200" indent="-457200" algn="just">
              <a:buFont typeface="Wingdings" panose="05000000000000000000" pitchFamily="2" charset="2"/>
              <a:buChar char="¯"/>
            </a:pPr>
            <a:r>
              <a:rPr lang="ar-SA" sz="2900" dirty="0" smtClean="0">
                <a:solidFill>
                  <a:srgbClr val="39471D"/>
                </a:solidFill>
                <a:cs typeface="DecoType Naskh Variants" pitchFamily="2" charset="-78"/>
              </a:rPr>
              <a:t>احتياجات وتوقعات الأطراف المعنية ذات الصلة والتي تؤثر على نظام الإدارة؛</a:t>
            </a:r>
          </a:p>
          <a:p>
            <a:pPr marL="457200" indent="-457200" algn="just">
              <a:buFont typeface="Wingdings" panose="05000000000000000000" pitchFamily="2" charset="2"/>
              <a:buChar char="¯"/>
            </a:pPr>
            <a:r>
              <a:rPr lang="ar-SA" sz="2900" dirty="0" smtClean="0">
                <a:solidFill>
                  <a:srgbClr val="39471D"/>
                </a:solidFill>
                <a:cs typeface="DecoType Naskh Variants" pitchFamily="2" charset="-78"/>
              </a:rPr>
              <a:t>نوع </a:t>
            </a:r>
            <a:r>
              <a:rPr lang="ar-SA" sz="2900" dirty="0">
                <a:solidFill>
                  <a:srgbClr val="39471D"/>
                </a:solidFill>
                <a:cs typeface="DecoType Naskh Variants" pitchFamily="2" charset="-78"/>
              </a:rPr>
              <a:t>التنظيم </a:t>
            </a:r>
            <a:r>
              <a:rPr lang="ar-SA" sz="2900" dirty="0" err="1">
                <a:solidFill>
                  <a:srgbClr val="39471D"/>
                </a:solidFill>
                <a:cs typeface="DecoType Naskh Variants" pitchFamily="2" charset="-78"/>
              </a:rPr>
              <a:t>والحوكمة</a:t>
            </a:r>
            <a:r>
              <a:rPr lang="ar-SA" sz="2900" dirty="0">
                <a:solidFill>
                  <a:srgbClr val="39471D"/>
                </a:solidFill>
                <a:cs typeface="DecoType Naskh Variants" pitchFamily="2" charset="-78"/>
              </a:rPr>
              <a:t> والحجم والهيكل والوظائف والعلاقات؛</a:t>
            </a:r>
          </a:p>
          <a:p>
            <a:pPr marL="457200" indent="-457200" algn="just">
              <a:buFont typeface="Wingdings" panose="05000000000000000000" pitchFamily="2" charset="2"/>
              <a:buChar char="¯"/>
            </a:pPr>
            <a:r>
              <a:rPr lang="ar-SA" sz="2900" dirty="0" smtClean="0">
                <a:solidFill>
                  <a:srgbClr val="39471D"/>
                </a:solidFill>
                <a:cs typeface="DecoType Naskh Variants" pitchFamily="2" charset="-78"/>
              </a:rPr>
              <a:t>المفاهيم </a:t>
            </a:r>
            <a:r>
              <a:rPr lang="ar-SA" sz="2900" dirty="0">
                <a:solidFill>
                  <a:srgbClr val="39471D"/>
                </a:solidFill>
                <a:cs typeface="DecoType Naskh Variants" pitchFamily="2" charset="-78"/>
              </a:rPr>
              <a:t>العامة للأعمال والإدارة والعمليات والمصطلحات ذات الصلة، بما في ذلك التخطيط وإعداد الميزانية وإدارة الأفراد</a:t>
            </a:r>
            <a:r>
              <a:rPr lang="ar-SA" sz="3000" dirty="0">
                <a:solidFill>
                  <a:srgbClr val="39471D"/>
                </a:solidFill>
                <a:cs typeface="DecoType Naskh Variants" pitchFamily="2" charset="-78"/>
              </a:rPr>
              <a:t>؛</a:t>
            </a:r>
          </a:p>
        </p:txBody>
      </p:sp>
    </p:spTree>
    <p:extLst>
      <p:ext uri="{BB962C8B-B14F-4D97-AF65-F5344CB8AC3E}">
        <p14:creationId xmlns:p14="http://schemas.microsoft.com/office/powerpoint/2010/main" val="264709961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341602"/>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1" name="مستطيل 10"/>
          <p:cNvSpPr/>
          <p:nvPr/>
        </p:nvSpPr>
        <p:spPr>
          <a:xfrm>
            <a:off x="0" y="2971800"/>
            <a:ext cx="7890722" cy="1938992"/>
          </a:xfrm>
          <a:prstGeom prst="rect">
            <a:avLst/>
          </a:prstGeom>
        </p:spPr>
        <p:txBody>
          <a:bodyPr wrap="square">
            <a:spAutoFit/>
          </a:bodyPr>
          <a:lstStyle/>
          <a:p>
            <a:pPr marL="457200" indent="-457200" algn="just">
              <a:buFont typeface="Wingdings" panose="05000000000000000000" pitchFamily="2" charset="2"/>
              <a:buChar char="¯"/>
            </a:pPr>
            <a:r>
              <a:rPr lang="ar-SA" sz="3000" dirty="0">
                <a:solidFill>
                  <a:srgbClr val="39471D"/>
                </a:solidFill>
                <a:cs typeface="DecoType Naskh Variants" pitchFamily="2" charset="-78"/>
              </a:rPr>
              <a:t>الجوانب الثقافية والاجتماعية للجهة الخاضعة للمراجعة.</a:t>
            </a:r>
          </a:p>
          <a:p>
            <a:pPr algn="just"/>
            <a:r>
              <a:rPr lang="ar-SA" sz="3000" dirty="0">
                <a:solidFill>
                  <a:srgbClr val="39471D"/>
                </a:solidFill>
                <a:cs typeface="DecoType Naskh Variants" pitchFamily="2" charset="-78"/>
              </a:rPr>
              <a:t>د) المتطلبات القانونية والتنظيمية المطبقة والمتطلبات الأخرى: المعرفة والمهارات في هذا المجال تمكن المدقق من أن يكون على دراية بمتطلبات المنظمة والعمل ضمنها</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4428042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341602"/>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1" name="مستطيل 10"/>
          <p:cNvSpPr/>
          <p:nvPr/>
        </p:nvSpPr>
        <p:spPr>
          <a:xfrm>
            <a:off x="0" y="2971800"/>
            <a:ext cx="7890722" cy="2816156"/>
          </a:xfrm>
          <a:prstGeom prst="rect">
            <a:avLst/>
          </a:prstGeom>
        </p:spPr>
        <p:txBody>
          <a:bodyPr wrap="square">
            <a:spAutoFit/>
          </a:bodyPr>
          <a:lstStyle/>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تغطي المعرفة والمهارات الخاصة بالولاية القضائية أو بأنشطة وعمليات ومنتجات وخدمات الجهة الخاضعة للتدقيق ما يلي:</a:t>
            </a:r>
          </a:p>
          <a:p>
            <a:pPr marL="457200" indent="-457200" algn="just">
              <a:buFont typeface="Arial" panose="020B0604020202020204" pitchFamily="34" charset="0"/>
              <a:buChar char="•"/>
            </a:pPr>
            <a:r>
              <a:rPr lang="ar-SA" sz="3000" dirty="0" smtClean="0">
                <a:solidFill>
                  <a:srgbClr val="39471D"/>
                </a:solidFill>
                <a:cs typeface="DecoType Naskh Variants" pitchFamily="2" charset="-78"/>
              </a:rPr>
              <a:t>المتطلبات </a:t>
            </a:r>
            <a:r>
              <a:rPr lang="ar-SA" sz="3000" dirty="0">
                <a:solidFill>
                  <a:srgbClr val="39471D"/>
                </a:solidFill>
                <a:cs typeface="DecoType Naskh Variants" pitchFamily="2" charset="-78"/>
              </a:rPr>
              <a:t>القانونية والتنظيمية والهيئات الحاكمة لها؛- المصطلحات القانونية الأساسية؛</a:t>
            </a:r>
          </a:p>
          <a:p>
            <a:pPr marL="457200" indent="-457200" algn="just">
              <a:buFont typeface="Arial" panose="020B0604020202020204" pitchFamily="34" charset="0"/>
              <a:buChar char="•"/>
            </a:pPr>
            <a:r>
              <a:rPr lang="ar-SA" sz="3000" dirty="0">
                <a:solidFill>
                  <a:srgbClr val="39471D"/>
                </a:solidFill>
                <a:cs typeface="DecoType Naskh Variants" pitchFamily="2" charset="-78"/>
              </a:rPr>
              <a:t>– التعاقد والمسؤولية.</a:t>
            </a:r>
          </a:p>
          <a:p>
            <a:pPr algn="just"/>
            <a:endParaRPr lang="ar-SA" dirty="0" smtClean="0"/>
          </a:p>
        </p:txBody>
      </p:sp>
    </p:spTree>
    <p:extLst>
      <p:ext uri="{BB962C8B-B14F-4D97-AF65-F5344CB8AC3E}">
        <p14:creationId xmlns:p14="http://schemas.microsoft.com/office/powerpoint/2010/main" val="2618772822"/>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600200" y="2530788"/>
            <a:ext cx="5622052" cy="553998"/>
          </a:xfrm>
          <a:prstGeom prst="rect">
            <a:avLst/>
          </a:prstGeom>
        </p:spPr>
        <p:txBody>
          <a:bodyPr wrap="none">
            <a:spAutoFit/>
          </a:bodyPr>
          <a:lstStyle/>
          <a:p>
            <a:pPr algn="just"/>
            <a:r>
              <a:rPr lang="ar-SA" sz="3000" dirty="0">
                <a:solidFill>
                  <a:srgbClr val="A6C36B"/>
                </a:solidFill>
                <a:cs typeface="DecoType Naskh Variants" pitchFamily="2" charset="-78"/>
              </a:rPr>
              <a:t>7.2.3.2 </a:t>
            </a:r>
            <a:r>
              <a:rPr lang="ar-SA" sz="3000" dirty="0" smtClean="0">
                <a:solidFill>
                  <a:srgbClr val="A6C36B"/>
                </a:solidFill>
                <a:cs typeface="DecoType Naskh Variants" pitchFamily="2" charset="-78"/>
              </a:rPr>
              <a:t>المعرفة </a:t>
            </a:r>
            <a:r>
              <a:rPr lang="ar-SA" sz="3000" dirty="0">
                <a:solidFill>
                  <a:srgbClr val="A6C36B"/>
                </a:solidFill>
                <a:cs typeface="DecoType Naskh Variants" pitchFamily="2" charset="-78"/>
              </a:rPr>
              <a:t>والمهارات العامة لمدققي نظام </a:t>
            </a:r>
            <a:r>
              <a:rPr lang="ar-SA" sz="3000" dirty="0" smtClean="0">
                <a:solidFill>
                  <a:srgbClr val="A6C36B"/>
                </a:solidFill>
                <a:cs typeface="DecoType Naskh Variants" pitchFamily="2" charset="-78"/>
              </a:rPr>
              <a:t>الإدارة</a:t>
            </a:r>
            <a:endParaRPr lang="ar-SA" sz="3000" dirty="0">
              <a:solidFill>
                <a:srgbClr val="A6C36B"/>
              </a:solidFill>
              <a:cs typeface="DecoType Naskh Variants" pitchFamily="2" charset="-78"/>
            </a:endParaRPr>
          </a:p>
        </p:txBody>
      </p:sp>
      <p:sp>
        <p:nvSpPr>
          <p:cNvPr id="11" name="مستطيل 10"/>
          <p:cNvSpPr/>
          <p:nvPr/>
        </p:nvSpPr>
        <p:spPr>
          <a:xfrm>
            <a:off x="0" y="3269881"/>
            <a:ext cx="7890722" cy="1477328"/>
          </a:xfrm>
          <a:prstGeom prst="rect">
            <a:avLst/>
          </a:prstGeom>
        </p:spPr>
        <p:txBody>
          <a:bodyPr wrap="square">
            <a:spAutoFit/>
          </a:bodyPr>
          <a:lstStyle/>
          <a:p>
            <a:r>
              <a:rPr lang="ar-SA" sz="3000" dirty="0" smtClean="0">
                <a:solidFill>
                  <a:srgbClr val="39471D"/>
                </a:solidFill>
                <a:cs typeface="DecoType Naskh Variants" pitchFamily="2" charset="-78"/>
              </a:rPr>
              <a:t>ملحوظة</a:t>
            </a:r>
          </a:p>
          <a:p>
            <a:r>
              <a:rPr lang="ar-SA" sz="3000" dirty="0" smtClean="0">
                <a:solidFill>
                  <a:srgbClr val="39471D"/>
                </a:solidFill>
                <a:cs typeface="DecoType Naskh Variants" pitchFamily="2" charset="-78"/>
              </a:rPr>
              <a:t>لا </a:t>
            </a:r>
            <a:r>
              <a:rPr lang="ar-SA" sz="3000" dirty="0">
                <a:solidFill>
                  <a:srgbClr val="39471D"/>
                </a:solidFill>
                <a:cs typeface="DecoType Naskh Variants" pitchFamily="2" charset="-78"/>
              </a:rPr>
              <a:t>يعني الوعي بالمتطلبات القانونية والتنظيمية وجود خبرة قانونية ولا ينبغي التعامل مع تدقيق نظام الإدارة على أنه تدقيق للامتثال القانوني.</a:t>
            </a:r>
          </a:p>
        </p:txBody>
      </p:sp>
    </p:spTree>
    <p:extLst>
      <p:ext uri="{BB962C8B-B14F-4D97-AF65-F5344CB8AC3E}">
        <p14:creationId xmlns:p14="http://schemas.microsoft.com/office/powerpoint/2010/main" val="41360326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569742" y="2530788"/>
            <a:ext cx="5682966" cy="553998"/>
          </a:xfrm>
          <a:prstGeom prst="rect">
            <a:avLst/>
          </a:prstGeom>
        </p:spPr>
        <p:txBody>
          <a:bodyPr wrap="none">
            <a:spAutoFit/>
          </a:bodyPr>
          <a:lstStyle/>
          <a:p>
            <a:pPr algn="just"/>
            <a:r>
              <a:rPr lang="ar-SA" sz="3000" dirty="0" smtClean="0">
                <a:solidFill>
                  <a:srgbClr val="39471D"/>
                </a:solidFill>
                <a:cs typeface="DecoType Naskh Variants" pitchFamily="2" charset="-78"/>
              </a:rPr>
              <a:t>7.2.3.3 الانضباط </a:t>
            </a:r>
            <a:r>
              <a:rPr lang="ar-SA" sz="3000" dirty="0">
                <a:solidFill>
                  <a:srgbClr val="39471D"/>
                </a:solidFill>
                <a:cs typeface="DecoType Naskh Variants" pitchFamily="2" charset="-78"/>
              </a:rPr>
              <a:t>وكفاءة المراجعين الخاصة </a:t>
            </a:r>
            <a:r>
              <a:rPr lang="ar-SA" sz="3000" dirty="0" smtClean="0">
                <a:solidFill>
                  <a:srgbClr val="39471D"/>
                </a:solidFill>
                <a:cs typeface="DecoType Naskh Variants" pitchFamily="2" charset="-78"/>
              </a:rPr>
              <a:t>بالقطاع</a:t>
            </a:r>
            <a:endParaRPr lang="ar-SA" sz="3000" dirty="0">
              <a:solidFill>
                <a:srgbClr val="39471D"/>
              </a:solidFill>
              <a:cs typeface="DecoType Naskh Variants" pitchFamily="2" charset="-78"/>
            </a:endParaRPr>
          </a:p>
        </p:txBody>
      </p:sp>
      <p:sp>
        <p:nvSpPr>
          <p:cNvPr id="12" name="مستطيل 11"/>
          <p:cNvSpPr/>
          <p:nvPr/>
        </p:nvSpPr>
        <p:spPr>
          <a:xfrm>
            <a:off x="31421" y="3383622"/>
            <a:ext cx="7900207" cy="3016210"/>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تتمتع فرق المراجعة بالانضباط الجماعي والكفاءة الخاصة بالقطاعات المناسبة لمراجعة أنواع معينة من أنظمة الإدارة والقطاعات.</a:t>
            </a:r>
          </a:p>
          <a:p>
            <a:pPr algn="just"/>
            <a:r>
              <a:rPr lang="ar-SA" sz="3000" dirty="0">
                <a:solidFill>
                  <a:srgbClr val="39471D"/>
                </a:solidFill>
                <a:cs typeface="DecoType Naskh Variants" pitchFamily="2" charset="-78"/>
              </a:rPr>
              <a:t>يشمل الانضباط والكفاءة الخاصة بمراجعي الحسابات ما يلي:</a:t>
            </a:r>
          </a:p>
          <a:p>
            <a:pPr algn="just"/>
            <a:r>
              <a:rPr lang="ar-SA" sz="3000" dirty="0">
                <a:solidFill>
                  <a:srgbClr val="39471D"/>
                </a:solidFill>
                <a:cs typeface="DecoType Naskh Variants" pitchFamily="2" charset="-78"/>
              </a:rPr>
              <a:t>أ) متطلبات ومبادئ نظام الإدارة وتطبيقها؛</a:t>
            </a:r>
          </a:p>
          <a:p>
            <a:pPr algn="just"/>
            <a:r>
              <a:rPr lang="ar-SA" sz="3000" dirty="0">
                <a:solidFill>
                  <a:srgbClr val="39471D"/>
                </a:solidFill>
                <a:cs typeface="DecoType Naskh Variants" pitchFamily="2" charset="-78"/>
              </a:rPr>
              <a:t>ب) أساسيات </a:t>
            </a:r>
            <a:r>
              <a:rPr lang="ar-SA" sz="3000" dirty="0" smtClean="0">
                <a:solidFill>
                  <a:srgbClr val="39471D"/>
                </a:solidFill>
                <a:cs typeface="DecoType Naskh Variants" pitchFamily="2" charset="-78"/>
              </a:rPr>
              <a:t>التخصّص </a:t>
            </a:r>
            <a:r>
              <a:rPr lang="ar-SA" sz="3000" dirty="0">
                <a:solidFill>
                  <a:srgbClr val="39471D"/>
                </a:solidFill>
                <a:cs typeface="DecoType Naskh Variants" pitchFamily="2" charset="-78"/>
              </a:rPr>
              <a:t>(</a:t>
            </a:r>
            <a:r>
              <a:rPr lang="ar-SA" sz="3000" dirty="0" smtClean="0">
                <a:solidFill>
                  <a:srgbClr val="39471D"/>
                </a:solidFill>
                <a:cs typeface="DecoType Naskh Variants" pitchFamily="2" charset="-78"/>
              </a:rPr>
              <a:t>التخصّصات</a:t>
            </a:r>
            <a:r>
              <a:rPr lang="ar-SA" sz="3000" dirty="0">
                <a:solidFill>
                  <a:srgbClr val="39471D"/>
                </a:solidFill>
                <a:cs typeface="DecoType Naskh Variants" pitchFamily="2" charset="-78"/>
              </a:rPr>
              <a:t>) والقطاع (القطاعات) المتعلقة بمعايير أنظمة الإدارة كما تطبقها الجهة الخاضعة للتدقيق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63676720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3716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946723"/>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569742" y="2530788"/>
            <a:ext cx="5682966"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7.2.3.3 الانضباط </a:t>
            </a:r>
            <a:r>
              <a:rPr lang="ar-SA" sz="3000" dirty="0">
                <a:solidFill>
                  <a:srgbClr val="A6C36B"/>
                </a:solidFill>
                <a:cs typeface="DecoType Naskh Variants" pitchFamily="2" charset="-78"/>
              </a:rPr>
              <a:t>وكفاءة المراجعين الخاصة </a:t>
            </a:r>
            <a:r>
              <a:rPr lang="ar-SA" sz="3000" dirty="0" smtClean="0">
                <a:solidFill>
                  <a:srgbClr val="A6C36B"/>
                </a:solidFill>
                <a:cs typeface="DecoType Naskh Variants" pitchFamily="2" charset="-78"/>
              </a:rPr>
              <a:t>بالقطاع</a:t>
            </a:r>
            <a:endParaRPr lang="ar-SA" sz="3000" dirty="0">
              <a:solidFill>
                <a:srgbClr val="A6C36B"/>
              </a:solidFill>
              <a:cs typeface="DecoType Naskh Variants" pitchFamily="2" charset="-78"/>
            </a:endParaRPr>
          </a:p>
        </p:txBody>
      </p:sp>
      <p:sp>
        <p:nvSpPr>
          <p:cNvPr id="12" name="مستطيل 11"/>
          <p:cNvSpPr/>
          <p:nvPr/>
        </p:nvSpPr>
        <p:spPr>
          <a:xfrm>
            <a:off x="31421" y="3383622"/>
            <a:ext cx="7900207" cy="1477328"/>
          </a:xfrm>
          <a:prstGeom prst="rect">
            <a:avLst/>
          </a:prstGeom>
        </p:spPr>
        <p:txBody>
          <a:bodyPr wrap="square">
            <a:spAutoFit/>
          </a:bodyPr>
          <a:lstStyle/>
          <a:p>
            <a:pPr algn="just"/>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تطبيق الانضباط والأساليب والتقنيات والعمليات والممارسات الخاصة بالقطاع لتمكين فريق المراجعة من تقييم المطابقة ضمن نطاق المراجعة المحدد واستخلاص نتائج واستنتاجات المراجعة المناسبة؛</a:t>
            </a:r>
          </a:p>
        </p:txBody>
      </p:sp>
      <p:sp>
        <p:nvSpPr>
          <p:cNvPr id="11" name="مستطيل 10"/>
          <p:cNvSpPr/>
          <p:nvPr/>
        </p:nvSpPr>
        <p:spPr>
          <a:xfrm>
            <a:off x="0" y="4933721"/>
            <a:ext cx="7900208" cy="1015663"/>
          </a:xfrm>
          <a:prstGeom prst="rect">
            <a:avLst/>
          </a:prstGeom>
        </p:spPr>
        <p:txBody>
          <a:bodyPr wrap="square">
            <a:spAutoFit/>
          </a:bodyPr>
          <a:lstStyle/>
          <a:p>
            <a:pPr algn="just"/>
            <a:r>
              <a:rPr lang="ar-SA" sz="3000" dirty="0">
                <a:solidFill>
                  <a:srgbClr val="39471D"/>
                </a:solidFill>
                <a:cs typeface="DecoType Naskh Variants" pitchFamily="2" charset="-78"/>
              </a:rPr>
              <a:t>د) المبادئ والأساليب والتقنيات ذات الصلة بالتخصص والقطاع، بحيث يتمكن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من تحديد وتقييم المخاطر والفرص المرتبطة بأهداف المراجعة</a:t>
            </a:r>
            <a:r>
              <a:rPr lang="ar-SA" dirty="0"/>
              <a:t>.</a:t>
            </a:r>
          </a:p>
        </p:txBody>
      </p:sp>
    </p:spTree>
    <p:extLst>
      <p:ext uri="{BB962C8B-B14F-4D97-AF65-F5344CB8AC3E}">
        <p14:creationId xmlns:p14="http://schemas.microsoft.com/office/powerpoint/2010/main" val="165271575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2087512" y="2362200"/>
            <a:ext cx="4647426" cy="553998"/>
          </a:xfrm>
          <a:prstGeom prst="rect">
            <a:avLst/>
          </a:prstGeom>
        </p:spPr>
        <p:txBody>
          <a:bodyPr wrap="none">
            <a:spAutoFit/>
          </a:bodyPr>
          <a:lstStyle/>
          <a:p>
            <a:pPr algn="just"/>
            <a:r>
              <a:rPr lang="ar-SA" sz="3000" dirty="0">
                <a:solidFill>
                  <a:srgbClr val="39471D"/>
                </a:solidFill>
                <a:cs typeface="DecoType Naskh Variants" pitchFamily="2" charset="-78"/>
              </a:rPr>
              <a:t>7.2.3.4 الكفاءة العامة لقائد فريق التدقيق</a:t>
            </a:r>
          </a:p>
        </p:txBody>
      </p:sp>
      <p:sp>
        <p:nvSpPr>
          <p:cNvPr id="14" name="مستطيل 13"/>
          <p:cNvSpPr/>
          <p:nvPr/>
        </p:nvSpPr>
        <p:spPr>
          <a:xfrm>
            <a:off x="19389" y="3000613"/>
            <a:ext cx="7912239" cy="3323987"/>
          </a:xfrm>
          <a:prstGeom prst="rect">
            <a:avLst/>
          </a:prstGeom>
        </p:spPr>
        <p:txBody>
          <a:bodyPr wrap="square">
            <a:spAutoFit/>
          </a:bodyPr>
          <a:lstStyle/>
          <a:p>
            <a:pPr algn="just"/>
            <a:r>
              <a:rPr lang="ar-SA" sz="3000" dirty="0">
                <a:solidFill>
                  <a:srgbClr val="39471D"/>
                </a:solidFill>
                <a:cs typeface="DecoType Naskh Variants" pitchFamily="2" charset="-78"/>
              </a:rPr>
              <a:t> من أجل تسهيل إجراء التدقيق بكفاءة وفعالية، يجب أن يتمتع قائد فريق التدقيق بالكفاءة للقيام بما يلي:</a:t>
            </a:r>
          </a:p>
          <a:p>
            <a:pPr algn="just"/>
            <a:r>
              <a:rPr lang="ar-SA" sz="3000" dirty="0">
                <a:solidFill>
                  <a:srgbClr val="39471D"/>
                </a:solidFill>
                <a:cs typeface="DecoType Naskh Variants" pitchFamily="2" charset="-78"/>
              </a:rPr>
              <a:t>أ) تخطيط عملية المراجعة وتعيين مهام المراجعة وفقًا للكفاءة المحددة لأعضاء فريق المراجعة الفرديين؛</a:t>
            </a:r>
          </a:p>
          <a:p>
            <a:pPr algn="just"/>
            <a:r>
              <a:rPr lang="ar-SA" sz="3000" dirty="0">
                <a:solidFill>
                  <a:srgbClr val="39471D"/>
                </a:solidFill>
                <a:cs typeface="DecoType Naskh Variants" pitchFamily="2" charset="-78"/>
              </a:rPr>
              <a:t>ب) مناقشة القضايا الاستراتيجية مع الإدارة العليا للجهة الخاضعة للتدقيق لتحديد ما إذا كانت قد أخذت هذه القضايا في الاعتبار عند تقييم المخاطر والفرص</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731958400"/>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2087512" y="2362200"/>
            <a:ext cx="4647426" cy="553998"/>
          </a:xfrm>
          <a:prstGeom prst="rect">
            <a:avLst/>
          </a:prstGeom>
        </p:spPr>
        <p:txBody>
          <a:bodyPr wrap="none">
            <a:spAutoFit/>
          </a:bodyPr>
          <a:lstStyle/>
          <a:p>
            <a:pPr algn="just"/>
            <a:r>
              <a:rPr lang="ar-SA" sz="3000" dirty="0">
                <a:solidFill>
                  <a:srgbClr val="A6C36B"/>
                </a:solidFill>
                <a:cs typeface="DecoType Naskh Variants" pitchFamily="2" charset="-78"/>
              </a:rPr>
              <a:t>7.2.3.4 الكفاءة العامة لقائد فريق التدقيق</a:t>
            </a:r>
          </a:p>
        </p:txBody>
      </p:sp>
      <p:sp>
        <p:nvSpPr>
          <p:cNvPr id="14" name="مستطيل 13"/>
          <p:cNvSpPr/>
          <p:nvPr/>
        </p:nvSpPr>
        <p:spPr>
          <a:xfrm>
            <a:off x="19389" y="2951202"/>
            <a:ext cx="7912239"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تطوير والحفاظ على علاقة عمل تعاونية بين أعضاء فريق المراجعة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د) إدارة عملية التدقيق، بما في ذلك:</a:t>
            </a:r>
          </a:p>
          <a:p>
            <a:pPr marL="457200" indent="-457200">
              <a:buFont typeface="Wingdings" panose="05000000000000000000" pitchFamily="2" charset="2"/>
              <a:buChar char="v"/>
            </a:pPr>
            <a:r>
              <a:rPr lang="ar-SA" sz="3000" dirty="0">
                <a:solidFill>
                  <a:srgbClr val="39471D"/>
                </a:solidFill>
                <a:cs typeface="DecoType Naskh Variants" pitchFamily="2" charset="-78"/>
              </a:rPr>
              <a:t>— الاستخدام الفعال للموارد أثناء عملية المراجعة؛</a:t>
            </a:r>
          </a:p>
          <a:p>
            <a:pPr marL="457200" indent="-457200">
              <a:buFont typeface="Wingdings" panose="05000000000000000000" pitchFamily="2" charset="2"/>
              <a:buChar char="v"/>
            </a:pPr>
            <a:r>
              <a:rPr lang="ar-SA" sz="3000" dirty="0">
                <a:solidFill>
                  <a:srgbClr val="39471D"/>
                </a:solidFill>
                <a:cs typeface="DecoType Naskh Variants" pitchFamily="2" charset="-78"/>
              </a:rPr>
              <a:t>— إدارة عدم اليقين بشأن تحقيق أهداف المراجعة؛</a:t>
            </a:r>
          </a:p>
          <a:p>
            <a:pPr marL="457200" indent="-457200">
              <a:buFont typeface="Wingdings" panose="05000000000000000000" pitchFamily="2" charset="2"/>
              <a:buChar char="v"/>
            </a:pPr>
            <a:r>
              <a:rPr lang="ar-SA" sz="3000" dirty="0">
                <a:solidFill>
                  <a:srgbClr val="39471D"/>
                </a:solidFill>
                <a:cs typeface="DecoType Naskh Variants" pitchFamily="2" charset="-78"/>
              </a:rPr>
              <a:t>— حماية صحة وسلامة أعضاء فريق المراجعة أثناء المراجعة، بما في ذلك ضمان امتثال المراجعين لترتيبات الصحة والسلامة والأمن ذات الصلة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863299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12520" y="2305615"/>
            <a:ext cx="7905650" cy="1508105"/>
          </a:xfrm>
          <a:prstGeom prst="rect">
            <a:avLst/>
          </a:prstGeom>
        </p:spPr>
        <p:txBody>
          <a:bodyPr wrap="square">
            <a:spAutoFit/>
          </a:bodyPr>
          <a:lstStyle/>
          <a:p>
            <a:pPr algn="just">
              <a:lnSpc>
                <a:spcPct val="150000"/>
              </a:lnSpc>
            </a:pPr>
            <a:r>
              <a:rPr lang="ar-SA" sz="3200" dirty="0" smtClean="0">
                <a:solidFill>
                  <a:srgbClr val="43661C"/>
                </a:solidFill>
                <a:cs typeface="DecoType Naskh Variants" pitchFamily="2" charset="-78"/>
              </a:rPr>
              <a:t>يمكن </a:t>
            </a:r>
            <a:r>
              <a:rPr lang="ar-SA" sz="3200" dirty="0">
                <a:solidFill>
                  <a:srgbClr val="43661C"/>
                </a:solidFill>
                <a:cs typeface="DecoType Naskh Variants" pitchFamily="2" charset="-78"/>
              </a:rPr>
              <a:t>أن تكون هذه الوثيقة مفيدة أيضًا لعمليات التدقيق الخارجية التي يتم إجراؤها لأغراض أخرى غير شهادة نظام إدارة الطرف الثالث. </a:t>
            </a:r>
          </a:p>
        </p:txBody>
      </p:sp>
    </p:spTree>
    <p:extLst>
      <p:ext uri="{BB962C8B-B14F-4D97-AF65-F5344CB8AC3E}">
        <p14:creationId xmlns:p14="http://schemas.microsoft.com/office/powerpoint/2010/main" val="1160476520"/>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2087512" y="2362200"/>
            <a:ext cx="4647426" cy="553998"/>
          </a:xfrm>
          <a:prstGeom prst="rect">
            <a:avLst/>
          </a:prstGeom>
        </p:spPr>
        <p:txBody>
          <a:bodyPr wrap="none">
            <a:spAutoFit/>
          </a:bodyPr>
          <a:lstStyle/>
          <a:p>
            <a:pPr algn="just"/>
            <a:r>
              <a:rPr lang="ar-SA" sz="3000" dirty="0">
                <a:solidFill>
                  <a:srgbClr val="A6C36B"/>
                </a:solidFill>
                <a:cs typeface="DecoType Naskh Variants" pitchFamily="2" charset="-78"/>
              </a:rPr>
              <a:t>7.2.3.4 الكفاءة العامة لقائد فريق التدقيق</a:t>
            </a:r>
          </a:p>
        </p:txBody>
      </p:sp>
      <p:sp>
        <p:nvSpPr>
          <p:cNvPr id="14" name="مستطيل 13"/>
          <p:cNvSpPr/>
          <p:nvPr/>
        </p:nvSpPr>
        <p:spPr>
          <a:xfrm>
            <a:off x="19389" y="2951202"/>
            <a:ext cx="7912239" cy="1969770"/>
          </a:xfrm>
          <a:prstGeom prst="rect">
            <a:avLst/>
          </a:prstGeom>
        </p:spPr>
        <p:txBody>
          <a:bodyPr wrap="square">
            <a:spAutoFit/>
          </a:bodyPr>
          <a:lstStyle/>
          <a:p>
            <a:pPr marL="457200" indent="-457200">
              <a:buFont typeface="Wingdings" panose="05000000000000000000" pitchFamily="2" charset="2"/>
              <a:buChar char="v"/>
            </a:pPr>
            <a:r>
              <a:rPr lang="ar-SA" sz="3000" dirty="0" smtClean="0">
                <a:solidFill>
                  <a:srgbClr val="39471D"/>
                </a:solidFill>
                <a:cs typeface="DecoType Naskh Variants" pitchFamily="2" charset="-78"/>
              </a:rPr>
              <a:t>توجيه </a:t>
            </a:r>
            <a:r>
              <a:rPr lang="ar-SA" sz="3000" dirty="0">
                <a:solidFill>
                  <a:srgbClr val="39471D"/>
                </a:solidFill>
                <a:cs typeface="DecoType Naskh Variants" pitchFamily="2" charset="-78"/>
              </a:rPr>
              <a:t>أعضاء فريق المراجعة؛</a:t>
            </a:r>
          </a:p>
          <a:p>
            <a:pPr marL="457200" indent="-457200">
              <a:buFont typeface="Wingdings" panose="05000000000000000000" pitchFamily="2" charset="2"/>
              <a:buChar char="v"/>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توفير التوجيه والإرشاد للمراجعين قيد التدريب؛</a:t>
            </a:r>
          </a:p>
          <a:p>
            <a:pPr marL="457200" indent="-457200">
              <a:buFont typeface="Wingdings" panose="05000000000000000000" pitchFamily="2" charset="2"/>
              <a:buChar char="v"/>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منع وحل النزاعات والمشكلات التي يمكن أن تحدث أثناء التدقيق، بما في ذلك تلك الموجودة داخل فريق التدقيق، حسب الضرورة</a:t>
            </a:r>
            <a:r>
              <a:rPr lang="ar-SA" sz="3200" dirty="0" smtClean="0"/>
              <a:t>.</a:t>
            </a:r>
            <a:endParaRPr lang="ar-SA" sz="3200" dirty="0"/>
          </a:p>
        </p:txBody>
      </p:sp>
    </p:spTree>
    <p:extLst>
      <p:ext uri="{BB962C8B-B14F-4D97-AF65-F5344CB8AC3E}">
        <p14:creationId xmlns:p14="http://schemas.microsoft.com/office/powerpoint/2010/main" val="392585121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2087512" y="2362200"/>
            <a:ext cx="4647426" cy="553998"/>
          </a:xfrm>
          <a:prstGeom prst="rect">
            <a:avLst/>
          </a:prstGeom>
        </p:spPr>
        <p:txBody>
          <a:bodyPr wrap="none">
            <a:spAutoFit/>
          </a:bodyPr>
          <a:lstStyle/>
          <a:p>
            <a:pPr algn="just"/>
            <a:r>
              <a:rPr lang="ar-SA" sz="3000" dirty="0">
                <a:solidFill>
                  <a:srgbClr val="A6C36B"/>
                </a:solidFill>
                <a:cs typeface="DecoType Naskh Variants" pitchFamily="2" charset="-78"/>
              </a:rPr>
              <a:t>7.2.3.4 الكفاءة العامة لقائد فريق التدقيق</a:t>
            </a:r>
          </a:p>
        </p:txBody>
      </p:sp>
      <p:sp>
        <p:nvSpPr>
          <p:cNvPr id="11" name="مستطيل 10"/>
          <p:cNvSpPr/>
          <p:nvPr/>
        </p:nvSpPr>
        <p:spPr>
          <a:xfrm>
            <a:off x="0" y="2926080"/>
            <a:ext cx="7900208" cy="1938992"/>
          </a:xfrm>
          <a:prstGeom prst="rect">
            <a:avLst/>
          </a:prstGeom>
        </p:spPr>
        <p:txBody>
          <a:bodyPr wrap="square">
            <a:spAutoFit/>
          </a:bodyPr>
          <a:lstStyle/>
          <a:p>
            <a:pPr algn="just"/>
            <a:r>
              <a:rPr lang="ar-SA" sz="3000" dirty="0">
                <a:solidFill>
                  <a:srgbClr val="39471D"/>
                </a:solidFill>
                <a:cs typeface="DecoType Naskh Variants" pitchFamily="2" charset="-78"/>
              </a:rPr>
              <a:t>هـ) تمثيل فريق المراجعة في الاتصالات مع الفرد (الأفراد) الذين يديرون برنامج المراجعة وعميل المراجعة والجهة الخاضعة للتدقيق.</a:t>
            </a:r>
          </a:p>
          <a:p>
            <a:pPr algn="just"/>
            <a:r>
              <a:rPr lang="ar-SA" sz="3000" dirty="0">
                <a:solidFill>
                  <a:srgbClr val="39471D"/>
                </a:solidFill>
                <a:cs typeface="DecoType Naskh Variants" pitchFamily="2" charset="-78"/>
              </a:rPr>
              <a:t>و) قيادة فريق المراجعة للوصول إلى استنتاجات المراجعة.</a:t>
            </a:r>
          </a:p>
          <a:p>
            <a:pPr algn="just"/>
            <a:r>
              <a:rPr lang="ar-SA" sz="3000" dirty="0">
                <a:solidFill>
                  <a:srgbClr val="39471D"/>
                </a:solidFill>
                <a:cs typeface="DecoType Naskh Variants" pitchFamily="2" charset="-78"/>
              </a:rPr>
              <a:t>ز) إعداد واستكمال تقرير التدقيق.</a:t>
            </a:r>
          </a:p>
        </p:txBody>
      </p:sp>
    </p:spTree>
    <p:extLst>
      <p:ext uri="{BB962C8B-B14F-4D97-AF65-F5344CB8AC3E}">
        <p14:creationId xmlns:p14="http://schemas.microsoft.com/office/powerpoint/2010/main" val="345161964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07803" y="2362200"/>
            <a:ext cx="6627135" cy="553998"/>
          </a:xfrm>
          <a:prstGeom prst="rect">
            <a:avLst/>
          </a:prstGeom>
        </p:spPr>
        <p:txBody>
          <a:bodyPr wrap="none">
            <a:spAutoFit/>
          </a:bodyPr>
          <a:lstStyle/>
          <a:p>
            <a:r>
              <a:rPr lang="ar-SA" sz="3000" dirty="0">
                <a:solidFill>
                  <a:srgbClr val="39471D"/>
                </a:solidFill>
                <a:cs typeface="DecoType Naskh Variants" pitchFamily="2" charset="-78"/>
              </a:rPr>
              <a:t>7.2.3.5 المعرفة والمهارات اللازمة لمراجعة التخصّصات المتعدّدة</a:t>
            </a:r>
          </a:p>
        </p:txBody>
      </p:sp>
      <p:sp>
        <p:nvSpPr>
          <p:cNvPr id="12" name="مستطيل 11"/>
          <p:cNvSpPr/>
          <p:nvPr/>
        </p:nvSpPr>
        <p:spPr>
          <a:xfrm>
            <a:off x="0" y="2971800"/>
            <a:ext cx="7900209" cy="2246769"/>
          </a:xfrm>
          <a:prstGeom prst="rect">
            <a:avLst/>
          </a:prstGeom>
        </p:spPr>
        <p:txBody>
          <a:bodyPr wrap="square">
            <a:spAutoFit/>
          </a:bodyPr>
          <a:lstStyle/>
          <a:p>
            <a:r>
              <a:rPr lang="ar-SA" sz="3000" dirty="0">
                <a:solidFill>
                  <a:srgbClr val="39471D"/>
                </a:solidFill>
                <a:cs typeface="DecoType Naskh Variants" pitchFamily="2" charset="-78"/>
              </a:rPr>
              <a:t>عند مراجعة أنظمة إدارة الانضباط المتعدّدة،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يكون لدى عضو فريق التدقيق فهم للتفاعلات والتآزر بين أنظمة الإدارة المختلفة.</a:t>
            </a:r>
          </a:p>
          <a:p>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قادة فرق المراجعة فهم متطلبات كل معيار من معايير نظام الإدارة التي يتم تدقيقها </a:t>
            </a:r>
            <a:r>
              <a:rPr lang="ar-SA" sz="3000" dirty="0" smtClean="0">
                <a:solidFill>
                  <a:srgbClr val="39471D"/>
                </a:solidFill>
                <a:cs typeface="DecoType Naskh Variants" pitchFamily="2" charset="-78"/>
              </a:rPr>
              <a:t>والتعرّف </a:t>
            </a:r>
            <a:r>
              <a:rPr lang="ar-SA" sz="3000" dirty="0">
                <a:solidFill>
                  <a:srgbClr val="39471D"/>
                </a:solidFill>
                <a:cs typeface="DecoType Naskh Variants" pitchFamily="2" charset="-78"/>
              </a:rPr>
              <a:t>على حدود كفاءتهم في كل من </a:t>
            </a:r>
            <a:r>
              <a:rPr lang="ar-SA" sz="3000" dirty="0" smtClean="0">
                <a:solidFill>
                  <a:srgbClr val="39471D"/>
                </a:solidFill>
                <a:cs typeface="DecoType Naskh Variants" pitchFamily="2" charset="-78"/>
              </a:rPr>
              <a:t>التخصّصات</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09498372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945875" y="1828800"/>
            <a:ext cx="2710999" cy="553998"/>
          </a:xfrm>
          <a:prstGeom prst="rect">
            <a:avLst/>
          </a:prstGeom>
        </p:spPr>
        <p:txBody>
          <a:bodyPr wrap="none">
            <a:spAutoFit/>
          </a:bodyPr>
          <a:lstStyle/>
          <a:p>
            <a:pPr algn="just"/>
            <a:r>
              <a:rPr lang="ar-SA" sz="3000" dirty="0" smtClean="0">
                <a:solidFill>
                  <a:srgbClr val="A6C36B"/>
                </a:solidFill>
                <a:cs typeface="DecoType Naskh Variants" pitchFamily="2" charset="-78"/>
              </a:rPr>
              <a:t>7.2.3 المعرفة والمهارات</a:t>
            </a:r>
            <a:endParaRPr lang="ar-SA" sz="3000" dirty="0">
              <a:solidFill>
                <a:srgbClr val="A6C36B"/>
              </a:solidFill>
              <a:cs typeface="DecoType Naskh Variants" pitchFamily="2" charset="-78"/>
            </a:endParaRPr>
          </a:p>
        </p:txBody>
      </p:sp>
      <p:sp>
        <p:nvSpPr>
          <p:cNvPr id="3" name="مستطيل 2"/>
          <p:cNvSpPr/>
          <p:nvPr/>
        </p:nvSpPr>
        <p:spPr>
          <a:xfrm>
            <a:off x="107803" y="2362200"/>
            <a:ext cx="6627135" cy="553998"/>
          </a:xfrm>
          <a:prstGeom prst="rect">
            <a:avLst/>
          </a:prstGeom>
        </p:spPr>
        <p:txBody>
          <a:bodyPr wrap="none">
            <a:spAutoFit/>
          </a:bodyPr>
          <a:lstStyle/>
          <a:p>
            <a:r>
              <a:rPr lang="ar-SA" sz="3000" dirty="0">
                <a:solidFill>
                  <a:srgbClr val="A6C36B"/>
                </a:solidFill>
                <a:cs typeface="DecoType Naskh Variants" pitchFamily="2" charset="-78"/>
              </a:rPr>
              <a:t>7.2.3.5 المعرفة والمهارات اللازمة لمراجعة التخصّصات المتعدّدة</a:t>
            </a:r>
          </a:p>
        </p:txBody>
      </p:sp>
      <p:sp>
        <p:nvSpPr>
          <p:cNvPr id="12" name="مستطيل 11"/>
          <p:cNvSpPr/>
          <p:nvPr/>
        </p:nvSpPr>
        <p:spPr>
          <a:xfrm>
            <a:off x="0" y="2971800"/>
            <a:ext cx="7900209" cy="1477328"/>
          </a:xfrm>
          <a:prstGeom prst="rect">
            <a:avLst/>
          </a:prstGeom>
        </p:spPr>
        <p:txBody>
          <a:bodyPr wrap="square">
            <a:spAutoFit/>
          </a:bodyPr>
          <a:lstStyle/>
          <a:p>
            <a:r>
              <a:rPr lang="ar-SA" sz="3000" dirty="0" smtClean="0">
                <a:solidFill>
                  <a:srgbClr val="39471D"/>
                </a:solidFill>
                <a:cs typeface="DecoType Naskh Variants" pitchFamily="2" charset="-78"/>
              </a:rPr>
              <a:t>ملحوظة</a:t>
            </a:r>
            <a:r>
              <a:rPr lang="ar-SA" sz="3000" dirty="0">
                <a:solidFill>
                  <a:srgbClr val="39471D"/>
                </a:solidFill>
                <a:cs typeface="DecoType Naskh Variants" pitchFamily="2" charset="-78"/>
              </a:rPr>
              <a:t>: </a:t>
            </a:r>
          </a:p>
          <a:p>
            <a:r>
              <a:rPr lang="ar-SA" sz="3000" dirty="0">
                <a:solidFill>
                  <a:srgbClr val="39471D"/>
                </a:solidFill>
                <a:cs typeface="DecoType Naskh Variants" pitchFamily="2" charset="-78"/>
              </a:rPr>
              <a:t>يمكن إجراء عمليات تدقيق </a:t>
            </a:r>
            <a:r>
              <a:rPr lang="ar-SA" sz="3000" dirty="0" smtClean="0">
                <a:solidFill>
                  <a:srgbClr val="39471D"/>
                </a:solidFill>
                <a:cs typeface="DecoType Naskh Variants" pitchFamily="2" charset="-78"/>
              </a:rPr>
              <a:t>التخصّصات المتعدّدة </a:t>
            </a:r>
            <a:r>
              <a:rPr lang="ar-SA" sz="3000" dirty="0">
                <a:solidFill>
                  <a:srgbClr val="39471D"/>
                </a:solidFill>
                <a:cs typeface="DecoType Naskh Variants" pitchFamily="2" charset="-78"/>
              </a:rPr>
              <a:t>في وقت واحد كمراجعة </a:t>
            </a:r>
            <a:r>
              <a:rPr lang="ar-SA" sz="3000" dirty="0" smtClean="0">
                <a:solidFill>
                  <a:srgbClr val="39471D"/>
                </a:solidFill>
                <a:cs typeface="DecoType Naskh Variants" pitchFamily="2" charset="-78"/>
              </a:rPr>
              <a:t>مجمّعة </a:t>
            </a:r>
            <a:r>
              <a:rPr lang="ar-SA" sz="3000" dirty="0">
                <a:solidFill>
                  <a:srgbClr val="39471D"/>
                </a:solidFill>
                <a:cs typeface="DecoType Naskh Variants" pitchFamily="2" charset="-78"/>
              </a:rPr>
              <a:t>أو كمراجعة لنظام إدارة متكامل يغطي </a:t>
            </a:r>
            <a:r>
              <a:rPr lang="ar-SA" sz="3000" dirty="0" smtClean="0">
                <a:solidFill>
                  <a:srgbClr val="39471D"/>
                </a:solidFill>
                <a:cs typeface="DecoType Naskh Variants" pitchFamily="2" charset="-78"/>
              </a:rPr>
              <a:t>تخصّصات متعدّدة</a:t>
            </a:r>
            <a:r>
              <a:rPr lang="ar-SA" sz="3000" dirty="0">
                <a:solidFill>
                  <a:srgbClr val="39471D"/>
                </a:solidFill>
                <a:cs typeface="DecoType Naskh Variants" pitchFamily="2" charset="-78"/>
              </a:rPr>
              <a:t>.</a:t>
            </a:r>
          </a:p>
        </p:txBody>
      </p:sp>
    </p:spTree>
    <p:extLst>
      <p:ext uri="{BB962C8B-B14F-4D97-AF65-F5344CB8AC3E}">
        <p14:creationId xmlns:p14="http://schemas.microsoft.com/office/powerpoint/2010/main" val="1372866793"/>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739889" y="1828800"/>
            <a:ext cx="3122971" cy="553998"/>
          </a:xfrm>
          <a:prstGeom prst="rect">
            <a:avLst/>
          </a:prstGeom>
        </p:spPr>
        <p:txBody>
          <a:bodyPr wrap="none">
            <a:spAutoFit/>
          </a:bodyPr>
          <a:lstStyle/>
          <a:p>
            <a:pPr algn="just"/>
            <a:r>
              <a:rPr lang="ar-SA" sz="3000" dirty="0" smtClean="0">
                <a:solidFill>
                  <a:srgbClr val="39471D"/>
                </a:solidFill>
                <a:cs typeface="DecoType Naskh Variants" pitchFamily="2" charset="-78"/>
              </a:rPr>
              <a:t>7.2.4 </a:t>
            </a:r>
            <a:r>
              <a:rPr lang="ar-SA" sz="3000" dirty="0">
                <a:solidFill>
                  <a:srgbClr val="39471D"/>
                </a:solidFill>
                <a:cs typeface="DecoType Naskh Variants" pitchFamily="2" charset="-78"/>
              </a:rPr>
              <a:t>تحقيق كفاءة </a:t>
            </a:r>
            <a:r>
              <a:rPr lang="ar-SA" sz="3000" dirty="0" smtClean="0">
                <a:solidFill>
                  <a:srgbClr val="39471D"/>
                </a:solidFill>
                <a:cs typeface="DecoType Naskh Variants" pitchFamily="2" charset="-78"/>
              </a:rPr>
              <a:t>المدقّق</a:t>
            </a:r>
            <a:endParaRPr lang="ar-SA" sz="3000" dirty="0">
              <a:solidFill>
                <a:srgbClr val="39471D"/>
              </a:solidFill>
              <a:cs typeface="DecoType Naskh Variants" pitchFamily="2" charset="-78"/>
            </a:endParaRPr>
          </a:p>
        </p:txBody>
      </p:sp>
      <p:sp>
        <p:nvSpPr>
          <p:cNvPr id="11" name="مستطيل 10"/>
          <p:cNvSpPr/>
          <p:nvPr/>
        </p:nvSpPr>
        <p:spPr>
          <a:xfrm>
            <a:off x="1" y="2746839"/>
            <a:ext cx="7931627" cy="3323987"/>
          </a:xfrm>
          <a:prstGeom prst="rect">
            <a:avLst/>
          </a:prstGeom>
        </p:spPr>
        <p:txBody>
          <a:bodyPr wrap="square">
            <a:spAutoFit/>
          </a:bodyPr>
          <a:lstStyle/>
          <a:p>
            <a:pPr algn="just"/>
            <a:r>
              <a:rPr lang="ar-SA" sz="3000" dirty="0" smtClean="0">
                <a:solidFill>
                  <a:srgbClr val="39471D"/>
                </a:solidFill>
                <a:cs typeface="DecoType Naskh Variants" pitchFamily="2" charset="-78"/>
              </a:rPr>
              <a:t>يمكن </a:t>
            </a:r>
            <a:r>
              <a:rPr lang="ar-SA" sz="3000" dirty="0">
                <a:solidFill>
                  <a:srgbClr val="39471D"/>
                </a:solidFill>
                <a:cs typeface="DecoType Naskh Variants" pitchFamily="2" charset="-78"/>
              </a:rPr>
              <a:t>اكتساب كفاءة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باستخدام مجموعة مما </a:t>
            </a:r>
            <a:r>
              <a:rPr lang="ar-SA" sz="3000" dirty="0">
                <a:solidFill>
                  <a:srgbClr val="39471D"/>
                </a:solidFill>
                <a:cs typeface="DecoType Naskh Variants" pitchFamily="2" charset="-78"/>
              </a:rPr>
              <a:t>يلي:</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استكمال البرامج التدريبية التي تغطي المعرفة والمهارات العامة </a:t>
            </a:r>
            <a:r>
              <a:rPr lang="ar-SA" sz="3000" dirty="0" smtClean="0">
                <a:solidFill>
                  <a:srgbClr val="39471D"/>
                </a:solidFill>
                <a:cs typeface="DecoType Naskh Variants" pitchFamily="2" charset="-78"/>
              </a:rPr>
              <a:t>للمدقّق </a:t>
            </a:r>
            <a:r>
              <a:rPr lang="ar-SA" sz="3000" dirty="0">
                <a:solidFill>
                  <a:srgbClr val="39471D"/>
                </a:solidFill>
                <a:cs typeface="DecoType Naskh Variants" pitchFamily="2" charset="-78"/>
              </a:rPr>
              <a:t>بنجاح</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الخبرة في منصب فني أو إداري أو مهني ذي صلة يتضمن ممارسة الحكم واتخاذ القرار وحل المشكلات والتواصل مع المديرين والمهنيين والأقران والعملاء والأطراف المعنية الأخرى ذات الصلة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التعليم/التدريب والخبرة في نظام إدارة </a:t>
            </a:r>
            <a:r>
              <a:rPr lang="ar-SA" sz="3000" dirty="0" smtClean="0">
                <a:solidFill>
                  <a:srgbClr val="39471D"/>
                </a:solidFill>
                <a:cs typeface="DecoType Naskh Variants" pitchFamily="2" charset="-78"/>
              </a:rPr>
              <a:t>محدّد </a:t>
            </a:r>
            <a:r>
              <a:rPr lang="ar-SA" sz="3000" dirty="0">
                <a:solidFill>
                  <a:srgbClr val="39471D"/>
                </a:solidFill>
                <a:cs typeface="DecoType Naskh Variants" pitchFamily="2" charset="-78"/>
              </a:rPr>
              <a:t>وقطاع يساهم في تطوير الكفاءة الشاملة؛</a:t>
            </a:r>
          </a:p>
        </p:txBody>
      </p:sp>
    </p:spTree>
    <p:extLst>
      <p:ext uri="{BB962C8B-B14F-4D97-AF65-F5344CB8AC3E}">
        <p14:creationId xmlns:p14="http://schemas.microsoft.com/office/powerpoint/2010/main" val="121939084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4739889" y="1828800"/>
            <a:ext cx="3122971" cy="553998"/>
          </a:xfrm>
          <a:prstGeom prst="rect">
            <a:avLst/>
          </a:prstGeom>
        </p:spPr>
        <p:txBody>
          <a:bodyPr wrap="none">
            <a:spAutoFit/>
          </a:bodyPr>
          <a:lstStyle/>
          <a:p>
            <a:pPr algn="just"/>
            <a:r>
              <a:rPr lang="ar-SA" sz="3000" dirty="0" smtClean="0">
                <a:solidFill>
                  <a:srgbClr val="A6C36B"/>
                </a:solidFill>
                <a:cs typeface="DecoType Naskh Variants" pitchFamily="2" charset="-78"/>
              </a:rPr>
              <a:t>7.2.4 </a:t>
            </a:r>
            <a:r>
              <a:rPr lang="ar-SA" sz="3000" dirty="0">
                <a:solidFill>
                  <a:srgbClr val="A6C36B"/>
                </a:solidFill>
                <a:cs typeface="DecoType Naskh Variants" pitchFamily="2" charset="-78"/>
              </a:rPr>
              <a:t>تحقيق 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14" name="مستطيل 13"/>
          <p:cNvSpPr/>
          <p:nvPr/>
        </p:nvSpPr>
        <p:spPr>
          <a:xfrm>
            <a:off x="1" y="2668587"/>
            <a:ext cx="7931628" cy="3570208"/>
          </a:xfrm>
          <a:prstGeom prst="rect">
            <a:avLst/>
          </a:prstGeom>
        </p:spPr>
        <p:txBody>
          <a:bodyPr wrap="square">
            <a:spAutoFit/>
          </a:bodyPr>
          <a:lstStyle/>
          <a:p>
            <a:pPr algn="just"/>
            <a:r>
              <a:rPr lang="ar-SA" sz="3000" dirty="0">
                <a:solidFill>
                  <a:srgbClr val="39471D"/>
                </a:solidFill>
                <a:cs typeface="DecoType Naskh Variants" pitchFamily="2" charset="-78"/>
              </a:rPr>
              <a:t>د) الخبرة الرقابية المكتسبة تحت إشراف </a:t>
            </a:r>
            <a:r>
              <a:rPr lang="ar-SA" sz="3000" dirty="0" smtClean="0">
                <a:solidFill>
                  <a:srgbClr val="39471D"/>
                </a:solidFill>
                <a:cs typeface="DecoType Naskh Variants" pitchFamily="2" charset="-78"/>
              </a:rPr>
              <a:t>مدقّق مختص </a:t>
            </a:r>
            <a:r>
              <a:rPr lang="ar-SA" sz="3000" dirty="0">
                <a:solidFill>
                  <a:srgbClr val="39471D"/>
                </a:solidFill>
                <a:cs typeface="DecoType Naskh Variants" pitchFamily="2" charset="-78"/>
              </a:rPr>
              <a:t>في نفس </a:t>
            </a:r>
            <a:r>
              <a:rPr lang="ar-SA" sz="3000" dirty="0" smtClean="0">
                <a:solidFill>
                  <a:srgbClr val="39471D"/>
                </a:solidFill>
                <a:cs typeface="DecoType Naskh Variants" pitchFamily="2" charset="-78"/>
              </a:rPr>
              <a:t>التخصّص.</a:t>
            </a:r>
          </a:p>
          <a:p>
            <a:pPr algn="just"/>
            <a:endParaRPr lang="ar-SA" sz="16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ملحوظة:</a:t>
            </a:r>
          </a:p>
          <a:p>
            <a:pPr algn="just"/>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يعتمد إكمال الدورة التدريبية بنجاح على نوع الدورة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بالنسبة للدورات التدريبية التي تتضمن عنصر اختبار، فقد يعني ذلك اجتياز الاختبار بنجاح</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بالنسبة للدورات الأخرى، يمكن أن يعني ذلك المشاركة في الدورة وإكمالها.</a:t>
            </a:r>
          </a:p>
        </p:txBody>
      </p:sp>
    </p:spTree>
    <p:extLst>
      <p:ext uri="{BB962C8B-B14F-4D97-AF65-F5344CB8AC3E}">
        <p14:creationId xmlns:p14="http://schemas.microsoft.com/office/powerpoint/2010/main" val="269738921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3010572" y="1295400"/>
            <a:ext cx="4407635" cy="553998"/>
          </a:xfrm>
          <a:prstGeom prst="rect">
            <a:avLst/>
          </a:prstGeom>
        </p:spPr>
        <p:txBody>
          <a:bodyPr wrap="square">
            <a:spAutoFit/>
          </a:bodyPr>
          <a:lstStyle/>
          <a:p>
            <a:pPr algn="just"/>
            <a:r>
              <a:rPr lang="ar-SA" sz="3000" dirty="0" smtClean="0">
                <a:solidFill>
                  <a:srgbClr val="A6C36B"/>
                </a:solidFill>
                <a:cs typeface="DecoType Naskh Variants" pitchFamily="2" charset="-78"/>
              </a:rPr>
              <a:t>7.2 تحديد </a:t>
            </a:r>
            <a:r>
              <a:rPr lang="ar-SA" sz="3000" dirty="0">
                <a:solidFill>
                  <a:srgbClr val="A6C36B"/>
                </a:solidFill>
                <a:cs typeface="DecoType Naskh Variants" pitchFamily="2" charset="-78"/>
              </a:rPr>
              <a:t>كفاءة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2" name="مستطيل 1"/>
          <p:cNvSpPr/>
          <p:nvPr/>
        </p:nvSpPr>
        <p:spPr>
          <a:xfrm>
            <a:off x="2513331" y="1790745"/>
            <a:ext cx="4185761" cy="553998"/>
          </a:xfrm>
          <a:prstGeom prst="rect">
            <a:avLst/>
          </a:prstGeom>
        </p:spPr>
        <p:txBody>
          <a:bodyPr wrap="none">
            <a:spAutoFit/>
          </a:bodyPr>
          <a:lstStyle/>
          <a:p>
            <a:pPr algn="just"/>
            <a:r>
              <a:rPr lang="ar-SA" sz="3000" dirty="0">
                <a:solidFill>
                  <a:srgbClr val="39471D"/>
                </a:solidFill>
                <a:cs typeface="DecoType Naskh Variants" pitchFamily="2" charset="-78"/>
              </a:rPr>
              <a:t>7.2.5 </a:t>
            </a:r>
            <a:r>
              <a:rPr lang="ar-SA" sz="3000" dirty="0">
                <a:solidFill>
                  <a:srgbClr val="39471D"/>
                </a:solidFill>
                <a:cs typeface="DecoType Naskh Variants" pitchFamily="2" charset="-78"/>
              </a:rPr>
              <a:t>تحقيق كفاءة قائد فريق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p:txBody>
      </p:sp>
      <p:sp>
        <p:nvSpPr>
          <p:cNvPr id="12" name="مستطيل 11"/>
          <p:cNvSpPr/>
          <p:nvPr/>
        </p:nvSpPr>
        <p:spPr>
          <a:xfrm>
            <a:off x="46660" y="2942940"/>
            <a:ext cx="7900208" cy="1477328"/>
          </a:xfrm>
          <a:prstGeom prst="rect">
            <a:avLst/>
          </a:prstGeom>
        </p:spPr>
        <p:txBody>
          <a:bodyPr wrap="square">
            <a:spAutoFit/>
          </a:bodyPr>
          <a:lstStyle/>
          <a:p>
            <a:pPr algn="just"/>
            <a:r>
              <a:rPr lang="ar-SA" sz="3000" dirty="0">
                <a:solidFill>
                  <a:srgbClr val="39471D"/>
                </a:solidFill>
                <a:cs typeface="DecoType Naskh Variants" pitchFamily="2" charset="-78"/>
              </a:rPr>
              <a:t>يجب أن يكون قائد فريق التدقيق قد اكتسب خبرة تدقيق إضافية لتطوير الكفاءة الموضحة في 7.2.3.4. وكان ينبغي اكتساب هذه الخبرة الإضافية من خلال العمل تحت توجيه وتوجيه قائد فريق تدقيق مختلف.</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20685182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4267200" y="1579602"/>
            <a:ext cx="3151007" cy="553998"/>
          </a:xfrm>
          <a:prstGeom prst="rect">
            <a:avLst/>
          </a:prstGeom>
        </p:spPr>
        <p:txBody>
          <a:bodyPr wrap="square">
            <a:spAutoFit/>
          </a:bodyPr>
          <a:lstStyle/>
          <a:p>
            <a:pPr algn="just"/>
            <a:r>
              <a:rPr lang="ar-SA" sz="3000" dirty="0" smtClean="0">
                <a:solidFill>
                  <a:srgbClr val="39471D"/>
                </a:solidFill>
                <a:cs typeface="DecoType Naskh Variants" pitchFamily="2" charset="-78"/>
              </a:rPr>
              <a:t>7.3 </a:t>
            </a:r>
            <a:r>
              <a:rPr lang="ar-SA" sz="3000" dirty="0">
                <a:solidFill>
                  <a:srgbClr val="39471D"/>
                </a:solidFill>
                <a:cs typeface="DecoType Naskh Variants" pitchFamily="2" charset="-78"/>
              </a:rPr>
              <a:t>وضع معايير تقييم </a:t>
            </a:r>
            <a:r>
              <a:rPr lang="ar-SA" sz="3000" dirty="0" smtClean="0">
                <a:solidFill>
                  <a:srgbClr val="39471D"/>
                </a:solidFill>
                <a:cs typeface="DecoType Naskh Variants" pitchFamily="2" charset="-78"/>
              </a:rPr>
              <a:t>المدقّق</a:t>
            </a:r>
            <a:endParaRPr lang="ar-SA" sz="3000" dirty="0">
              <a:solidFill>
                <a:srgbClr val="39471D"/>
              </a:solidFill>
              <a:cs typeface="DecoType Naskh Variants" pitchFamily="2" charset="-78"/>
            </a:endParaRPr>
          </a:p>
        </p:txBody>
      </p:sp>
      <p:sp>
        <p:nvSpPr>
          <p:cNvPr id="11" name="مستطيل 10"/>
          <p:cNvSpPr/>
          <p:nvPr/>
        </p:nvSpPr>
        <p:spPr>
          <a:xfrm>
            <a:off x="0" y="2796788"/>
            <a:ext cx="7931628" cy="2092881"/>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أن تكون المعايير نوعية (مثل إظهار السلوك المرغوب أو المعرفة أو أداء المهارات، في التدريب أو في مكان العمل) وكمية (مثل سنوات الخبرة في العمل والتعليم، وعدد عمليات التدقيق التي تم إجراؤها، </a:t>
            </a:r>
            <a:r>
              <a:rPr lang="ar-SA" sz="3000" dirty="0" smtClean="0">
                <a:solidFill>
                  <a:srgbClr val="39471D"/>
                </a:solidFill>
                <a:cs typeface="DecoType Naskh Variants" pitchFamily="2" charset="-78"/>
              </a:rPr>
              <a:t>وعدد ساعات </a:t>
            </a:r>
            <a:r>
              <a:rPr lang="ar-SA" sz="3000" dirty="0">
                <a:solidFill>
                  <a:srgbClr val="39471D"/>
                </a:solidFill>
                <a:cs typeface="DecoType Naskh Variants" pitchFamily="2" charset="-78"/>
              </a:rPr>
              <a:t>التدريب على التدقيق ).</a:t>
            </a:r>
          </a:p>
        </p:txBody>
      </p:sp>
    </p:spTree>
    <p:extLst>
      <p:ext uri="{BB962C8B-B14F-4D97-AF65-F5344CB8AC3E}">
        <p14:creationId xmlns:p14="http://schemas.microsoft.com/office/powerpoint/2010/main" val="2445063169"/>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2895600" y="1579602"/>
            <a:ext cx="4522607" cy="553998"/>
          </a:xfrm>
          <a:prstGeom prst="rect">
            <a:avLst/>
          </a:prstGeom>
        </p:spPr>
        <p:txBody>
          <a:bodyPr wrap="square">
            <a:spAutoFit/>
          </a:bodyPr>
          <a:lstStyle/>
          <a:p>
            <a:pPr algn="just"/>
            <a:r>
              <a:rPr lang="ar-SA" sz="3000" dirty="0">
                <a:solidFill>
                  <a:srgbClr val="39471D"/>
                </a:solidFill>
                <a:cs typeface="DecoType Naskh Variants" pitchFamily="2" charset="-78"/>
              </a:rPr>
              <a:t>7.4 </a:t>
            </a:r>
            <a:r>
              <a:rPr lang="ar-SA" sz="3000" dirty="0">
                <a:solidFill>
                  <a:srgbClr val="39471D"/>
                </a:solidFill>
                <a:cs typeface="DecoType Naskh Variants" pitchFamily="2" charset="-78"/>
              </a:rPr>
              <a:t>اختيار الطريقة المناسبة لتقييم </a:t>
            </a:r>
            <a:r>
              <a:rPr lang="ar-SA" sz="3000" dirty="0" smtClean="0">
                <a:solidFill>
                  <a:srgbClr val="39471D"/>
                </a:solidFill>
                <a:cs typeface="DecoType Naskh Variants" pitchFamily="2" charset="-78"/>
              </a:rPr>
              <a:t>المدقّق</a:t>
            </a:r>
            <a:endParaRPr lang="ar-SA" sz="3000" dirty="0">
              <a:solidFill>
                <a:srgbClr val="39471D"/>
              </a:solidFill>
              <a:cs typeface="DecoType Naskh Variants" pitchFamily="2" charset="-78"/>
            </a:endParaRPr>
          </a:p>
        </p:txBody>
      </p:sp>
      <p:sp>
        <p:nvSpPr>
          <p:cNvPr id="14" name="مستطيل 13"/>
          <p:cNvSpPr/>
          <p:nvPr/>
        </p:nvSpPr>
        <p:spPr>
          <a:xfrm>
            <a:off x="0" y="2736619"/>
            <a:ext cx="7900208" cy="3016210"/>
          </a:xfrm>
          <a:prstGeom prst="rect">
            <a:avLst/>
          </a:prstGeom>
        </p:spPr>
        <p:txBody>
          <a:bodyPr wrap="square">
            <a:spAutoFit/>
          </a:bodyPr>
          <a:lstStyle/>
          <a:p>
            <a:pPr algn="just"/>
            <a:r>
              <a:rPr lang="ar-SA" sz="3000" dirty="0">
                <a:solidFill>
                  <a:srgbClr val="39471D"/>
                </a:solidFill>
                <a:cs typeface="DecoType Naskh Variants" pitchFamily="2" charset="-78"/>
              </a:rPr>
              <a:t>ينبغي </a:t>
            </a:r>
            <a:r>
              <a:rPr lang="ar-SA" sz="3000" dirty="0">
                <a:solidFill>
                  <a:srgbClr val="39471D"/>
                </a:solidFill>
                <a:cs typeface="DecoType Naskh Variants" pitchFamily="2" charset="-78"/>
              </a:rPr>
              <a:t>إجراء التقييم باستخدام طريقتين أو أكثر من الطرق الواردة في الجدول 2. وعند استخدام الجدول 2،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ملاحظة ما يلي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تمثل الطرق الموضحة مجموعة من الخيارات وقد لا تنطبق على جميع المواقف</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قد تختلف الأساليب المختلفة المذكورة في موثوقيتها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ينبغي استخدام مجموعة من الأساليب لضمان نتيجة موضوعية ومتسقة وعادلة وموثوقة.</a:t>
            </a:r>
          </a:p>
        </p:txBody>
      </p:sp>
    </p:spTree>
    <p:extLst>
      <p:ext uri="{BB962C8B-B14F-4D97-AF65-F5344CB8AC3E}">
        <p14:creationId xmlns:p14="http://schemas.microsoft.com/office/powerpoint/2010/main" val="406201339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2895600" y="1447800"/>
            <a:ext cx="4522607" cy="553998"/>
          </a:xfrm>
          <a:prstGeom prst="rect">
            <a:avLst/>
          </a:prstGeom>
        </p:spPr>
        <p:txBody>
          <a:bodyPr wrap="square">
            <a:spAutoFit/>
          </a:bodyPr>
          <a:lstStyle/>
          <a:p>
            <a:pPr algn="just"/>
            <a:r>
              <a:rPr lang="ar-SA" sz="3000" dirty="0">
                <a:solidFill>
                  <a:srgbClr val="A6C36B"/>
                </a:solidFill>
                <a:cs typeface="DecoType Naskh Variants" pitchFamily="2" charset="-78"/>
              </a:rPr>
              <a:t>7.4 </a:t>
            </a:r>
            <a:r>
              <a:rPr lang="ar-SA" sz="3000" dirty="0">
                <a:solidFill>
                  <a:srgbClr val="A6C36B"/>
                </a:solidFill>
                <a:cs typeface="DecoType Naskh Variants" pitchFamily="2" charset="-78"/>
              </a:rPr>
              <a:t>اختيار الطريقة المناسبة لتقييم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sp>
        <p:nvSpPr>
          <p:cNvPr id="3" name="مستطيل 2"/>
          <p:cNvSpPr/>
          <p:nvPr/>
        </p:nvSpPr>
        <p:spPr>
          <a:xfrm>
            <a:off x="0" y="2588998"/>
            <a:ext cx="7900208" cy="2554545"/>
          </a:xfrm>
          <a:prstGeom prst="rect">
            <a:avLst/>
          </a:prstGeom>
        </p:spPr>
        <p:txBody>
          <a:bodyPr wrap="square">
            <a:spAutoFit/>
          </a:bodyPr>
          <a:lstStyle/>
          <a:p>
            <a:pPr algn="ctr"/>
            <a:r>
              <a:rPr lang="ar-SA" sz="8000" dirty="0">
                <a:solidFill>
                  <a:srgbClr val="39471D"/>
                </a:solidFill>
                <a:cs typeface="DecoType Naskh Variants" pitchFamily="2" charset="-78"/>
              </a:rPr>
              <a:t> </a:t>
            </a:r>
            <a:r>
              <a:rPr lang="ar-SA" sz="8000" dirty="0" smtClean="0">
                <a:solidFill>
                  <a:srgbClr val="39471D"/>
                </a:solidFill>
                <a:cs typeface="DecoType Naskh Variants" pitchFamily="2" charset="-78"/>
              </a:rPr>
              <a:t>الجدول 2 </a:t>
            </a:r>
          </a:p>
          <a:p>
            <a:pPr algn="ctr"/>
            <a:r>
              <a:rPr lang="ar-SA" sz="8000" dirty="0" smtClean="0">
                <a:solidFill>
                  <a:srgbClr val="39471D"/>
                </a:solidFill>
                <a:cs typeface="DecoType Naskh Variants" pitchFamily="2" charset="-78"/>
              </a:rPr>
              <a:t>طرق تقييم المدقّقين </a:t>
            </a:r>
            <a:endParaRPr lang="ar-SA" sz="8000" dirty="0"/>
          </a:p>
        </p:txBody>
      </p:sp>
    </p:spTree>
    <p:extLst>
      <p:ext uri="{BB962C8B-B14F-4D97-AF65-F5344CB8AC3E}">
        <p14:creationId xmlns:p14="http://schemas.microsoft.com/office/powerpoint/2010/main" val="1059662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0" y="797510"/>
            <a:ext cx="7905650" cy="5262979"/>
          </a:xfrm>
          <a:prstGeom prst="rect">
            <a:avLst/>
          </a:prstGeom>
        </p:spPr>
        <p:txBody>
          <a:bodyPr wrap="square">
            <a:spAutoFit/>
          </a:bodyPr>
          <a:lstStyle/>
          <a:p>
            <a:pPr>
              <a:lnSpc>
                <a:spcPct val="150000"/>
              </a:lnSpc>
            </a:pPr>
            <a:r>
              <a:rPr lang="ar-SA" sz="3200" dirty="0">
                <a:solidFill>
                  <a:srgbClr val="43661C"/>
                </a:solidFill>
                <a:cs typeface="DecoType Naskh Variants" pitchFamily="2" charset="-78"/>
              </a:rPr>
              <a:t>يوفر المعيار</a:t>
            </a:r>
          </a:p>
          <a:p>
            <a:pPr>
              <a:lnSpc>
                <a:spcPct val="150000"/>
              </a:lnSpc>
            </a:pPr>
            <a:r>
              <a:rPr lang="ar-SA" sz="3200" dirty="0" smtClean="0">
                <a:solidFill>
                  <a:srgbClr val="43661C"/>
                </a:solidFill>
                <a:cs typeface="DecoType Naskh Variants" pitchFamily="2" charset="-78"/>
              </a:rPr>
              <a:t>متطلبات </a:t>
            </a:r>
            <a:r>
              <a:rPr lang="ar-SA" sz="3200" dirty="0">
                <a:solidFill>
                  <a:srgbClr val="43661C"/>
                </a:solidFill>
                <a:cs typeface="DecoType Naskh Variants" pitchFamily="2" charset="-78"/>
              </a:rPr>
              <a:t>المواصفة القياسية الدولية</a:t>
            </a:r>
            <a:endParaRPr lang="en-US" sz="3200" dirty="0">
              <a:solidFill>
                <a:srgbClr val="43661C"/>
              </a:solidFill>
              <a:cs typeface="DecoType Naskh Variants" pitchFamily="2" charset="-78"/>
            </a:endParaRPr>
          </a:p>
          <a:p>
            <a:pPr algn="ctr">
              <a:lnSpc>
                <a:spcPct val="150000"/>
              </a:lnSpc>
            </a:pPr>
            <a:r>
              <a:rPr lang="en-US" sz="3200" dirty="0">
                <a:solidFill>
                  <a:srgbClr val="43661C"/>
                </a:solidFill>
                <a:cs typeface="DecoType Naskh Variants" pitchFamily="2" charset="-78"/>
              </a:rPr>
              <a:t>ISO/IEC 17021 - 1 : 2015</a:t>
            </a:r>
          </a:p>
          <a:p>
            <a:pPr>
              <a:lnSpc>
                <a:spcPct val="150000"/>
              </a:lnSpc>
            </a:pPr>
            <a:r>
              <a:rPr lang="ar-SA" sz="3200" dirty="0">
                <a:solidFill>
                  <a:srgbClr val="43661C"/>
                </a:solidFill>
                <a:cs typeface="DecoType Naskh Variants" pitchFamily="2" charset="-78"/>
              </a:rPr>
              <a:t>في تقييم المطابقة للجهات التي تقوم بعمليات التدقيق وعمليات منح شهادات أنظمة إدارة الجودة</a:t>
            </a:r>
          </a:p>
          <a:p>
            <a:pPr algn="just">
              <a:lnSpc>
                <a:spcPct val="150000"/>
              </a:lnSpc>
            </a:pPr>
            <a:r>
              <a:rPr lang="ar-SA" sz="3200" dirty="0" smtClean="0">
                <a:solidFill>
                  <a:srgbClr val="43661C"/>
                </a:solidFill>
                <a:cs typeface="DecoType Naskh Variants" pitchFamily="2" charset="-78"/>
              </a:rPr>
              <a:t>أي </a:t>
            </a:r>
            <a:r>
              <a:rPr lang="ar-SA" sz="3200" dirty="0">
                <a:solidFill>
                  <a:srgbClr val="43661C"/>
                </a:solidFill>
                <a:cs typeface="DecoType Naskh Variants" pitchFamily="2" charset="-78"/>
              </a:rPr>
              <a:t>متطلبات أنظمة إدارة التدقيق للحصول على شهادات الطرف الثالث؛ يمكن أن توفر هذه الوثيقة إرشادات إضافية مفيدة (انظر الجدول 1).</a:t>
            </a:r>
          </a:p>
        </p:txBody>
      </p:sp>
    </p:spTree>
    <p:extLst>
      <p:ext uri="{BB962C8B-B14F-4D97-AF65-F5344CB8AC3E}">
        <p14:creationId xmlns:p14="http://schemas.microsoft.com/office/powerpoint/2010/main" val="3670832976"/>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3" name="مستطيل 12"/>
          <p:cNvSpPr/>
          <p:nvPr/>
        </p:nvSpPr>
        <p:spPr>
          <a:xfrm>
            <a:off x="2895600" y="1447800"/>
            <a:ext cx="4522607" cy="553998"/>
          </a:xfrm>
          <a:prstGeom prst="rect">
            <a:avLst/>
          </a:prstGeom>
        </p:spPr>
        <p:txBody>
          <a:bodyPr wrap="square">
            <a:spAutoFit/>
          </a:bodyPr>
          <a:lstStyle/>
          <a:p>
            <a:pPr algn="just"/>
            <a:r>
              <a:rPr lang="ar-SA" sz="3000" dirty="0">
                <a:solidFill>
                  <a:srgbClr val="A6C36B"/>
                </a:solidFill>
                <a:cs typeface="DecoType Naskh Variants" pitchFamily="2" charset="-78"/>
              </a:rPr>
              <a:t>7.4 </a:t>
            </a:r>
            <a:r>
              <a:rPr lang="ar-SA" sz="3000" dirty="0">
                <a:solidFill>
                  <a:srgbClr val="A6C36B"/>
                </a:solidFill>
                <a:cs typeface="DecoType Naskh Variants" pitchFamily="2" charset="-78"/>
              </a:rPr>
              <a:t>اختيار الطريقة المناسبة لتقييم </a:t>
            </a:r>
            <a:r>
              <a:rPr lang="ar-SA" sz="3000" dirty="0" smtClean="0">
                <a:solidFill>
                  <a:srgbClr val="A6C36B"/>
                </a:solidFill>
                <a:cs typeface="DecoType Naskh Variants" pitchFamily="2" charset="-78"/>
              </a:rPr>
              <a:t>المدقّق</a:t>
            </a:r>
            <a:endParaRPr lang="ar-SA" sz="3000" dirty="0">
              <a:solidFill>
                <a:srgbClr val="A6C36B"/>
              </a:solidFill>
              <a:cs typeface="DecoType Naskh Variants"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1575569541"/>
              </p:ext>
            </p:extLst>
          </p:nvPr>
        </p:nvGraphicFramePr>
        <p:xfrm>
          <a:off x="5443" y="304800"/>
          <a:ext cx="7900209" cy="5821680"/>
        </p:xfrm>
        <a:graphic>
          <a:graphicData uri="http://schemas.openxmlformats.org/drawingml/2006/table">
            <a:tbl>
              <a:tblPr rtl="1" firstRow="1" bandRow="1">
                <a:tableStyleId>{F5AB1C69-6EDB-4FF4-983F-18BD219EF322}</a:tableStyleId>
              </a:tblPr>
              <a:tblGrid>
                <a:gridCol w="2840529">
                  <a:extLst>
                    <a:ext uri="{9D8B030D-6E8A-4147-A177-3AD203B41FA5}">
                      <a16:colId xmlns:a16="http://schemas.microsoft.com/office/drawing/2014/main" val="3882422718"/>
                    </a:ext>
                  </a:extLst>
                </a:gridCol>
                <a:gridCol w="3343003">
                  <a:extLst>
                    <a:ext uri="{9D8B030D-6E8A-4147-A177-3AD203B41FA5}">
                      <a16:colId xmlns:a16="http://schemas.microsoft.com/office/drawing/2014/main" val="671928978"/>
                    </a:ext>
                  </a:extLst>
                </a:gridCol>
                <a:gridCol w="1716677">
                  <a:extLst>
                    <a:ext uri="{9D8B030D-6E8A-4147-A177-3AD203B41FA5}">
                      <a16:colId xmlns:a16="http://schemas.microsoft.com/office/drawing/2014/main" val="3834273534"/>
                    </a:ext>
                  </a:extLst>
                </a:gridCol>
              </a:tblGrid>
              <a:tr h="370840">
                <a:tc gridSpan="3">
                  <a:txBody>
                    <a:bodyPr/>
                    <a:lstStyle/>
                    <a:p>
                      <a:pPr algn="ctr" rtl="1"/>
                      <a:r>
                        <a:rPr lang="ar-SA" sz="3600" b="0" kern="1200" dirty="0" smtClean="0">
                          <a:solidFill>
                            <a:srgbClr val="39471D"/>
                          </a:solidFill>
                          <a:latin typeface="+mn-lt"/>
                          <a:ea typeface="+mn-ea"/>
                          <a:cs typeface="DecoType Naskh Variants" pitchFamily="2" charset="-78"/>
                        </a:rPr>
                        <a:t>طرق تقييم المدقّقين</a:t>
                      </a:r>
                      <a:endParaRPr lang="ar-SA" sz="3600" b="0" kern="1200" dirty="0">
                        <a:solidFill>
                          <a:srgbClr val="39471D"/>
                        </a:solidFill>
                        <a:latin typeface="+mn-lt"/>
                        <a:ea typeface="+mn-ea"/>
                        <a:cs typeface="DecoType Naskh Variants" pitchFamily="2" charset="-78"/>
                      </a:endParaRPr>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2392436482"/>
                  </a:ext>
                </a:extLst>
              </a:tr>
              <a:tr h="370840">
                <a:tc>
                  <a:txBody>
                    <a:bodyPr/>
                    <a:lstStyle/>
                    <a:p>
                      <a:pPr algn="ctr" rtl="1"/>
                      <a:r>
                        <a:rPr lang="ar-SA" sz="2800" kern="1200" dirty="0" smtClean="0">
                          <a:solidFill>
                            <a:srgbClr val="39471D"/>
                          </a:solidFill>
                          <a:latin typeface="+mn-lt"/>
                          <a:ea typeface="+mn-ea"/>
                          <a:cs typeface="DecoType Naskh Variants" pitchFamily="2" charset="-78"/>
                        </a:rPr>
                        <a:t>أمثلة</a:t>
                      </a:r>
                      <a:endParaRPr lang="ar-SA" sz="2800" kern="1200" dirty="0">
                        <a:solidFill>
                          <a:srgbClr val="39471D"/>
                        </a:solidFill>
                        <a:latin typeface="+mn-lt"/>
                        <a:ea typeface="+mn-ea"/>
                        <a:cs typeface="DecoType Naskh Variants" pitchFamily="2" charset="-78"/>
                      </a:endParaRPr>
                    </a:p>
                  </a:txBody>
                  <a:tcPr/>
                </a:tc>
                <a:tc>
                  <a:txBody>
                    <a:bodyPr/>
                    <a:lstStyle/>
                    <a:p>
                      <a:pPr algn="ctr" rtl="1"/>
                      <a:r>
                        <a:rPr lang="ar-SA" sz="2800" kern="1200" dirty="0" smtClean="0">
                          <a:solidFill>
                            <a:srgbClr val="39471D"/>
                          </a:solidFill>
                          <a:latin typeface="+mn-lt"/>
                          <a:ea typeface="+mn-ea"/>
                          <a:cs typeface="DecoType Naskh Variants" pitchFamily="2" charset="-78"/>
                        </a:rPr>
                        <a:t>أهداف</a:t>
                      </a:r>
                      <a:endParaRPr lang="ar-SA" sz="2800" kern="1200" dirty="0">
                        <a:solidFill>
                          <a:srgbClr val="39471D"/>
                        </a:solidFill>
                        <a:latin typeface="+mn-lt"/>
                        <a:ea typeface="+mn-ea"/>
                        <a:cs typeface="DecoType Naskh Variants" pitchFamily="2" charset="-78"/>
                      </a:endParaRPr>
                    </a:p>
                  </a:txBody>
                  <a:tcPr/>
                </a:tc>
                <a:tc>
                  <a:txBody>
                    <a:bodyPr/>
                    <a:lstStyle/>
                    <a:p>
                      <a:pPr algn="ctr" rtl="1"/>
                      <a:r>
                        <a:rPr lang="ar-SA" sz="2800" kern="1200" dirty="0" smtClean="0">
                          <a:solidFill>
                            <a:srgbClr val="39471D"/>
                          </a:solidFill>
                          <a:latin typeface="+mn-lt"/>
                          <a:ea typeface="+mn-ea"/>
                          <a:cs typeface="DecoType Naskh Variants" pitchFamily="2" charset="-78"/>
                        </a:rPr>
                        <a:t>طريقة التقييم</a:t>
                      </a:r>
                      <a:endParaRPr lang="ar-SA" sz="28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1605974701"/>
                  </a:ext>
                </a:extLst>
              </a:tr>
              <a:tr h="370840">
                <a:tc>
                  <a:txBody>
                    <a:bodyPr/>
                    <a:lstStyle/>
                    <a:p>
                      <a:pPr algn="just" rtl="1"/>
                      <a:r>
                        <a:rPr lang="ar-SA" sz="1800" kern="1200" dirty="0" smtClean="0">
                          <a:solidFill>
                            <a:srgbClr val="39471D"/>
                          </a:solidFill>
                          <a:latin typeface="+mn-lt"/>
                          <a:ea typeface="+mn-ea"/>
                          <a:cs typeface="DecoType Naskh Variants" pitchFamily="2" charset="-78"/>
                        </a:rPr>
                        <a:t>تحليل سجلات التعليم والتدريب. التوظيف والمؤهلات المهنية والخبرة في مجال التدقيق</a:t>
                      </a:r>
                      <a:endParaRPr lang="ar-SA" sz="1800" kern="1200" dirty="0">
                        <a:solidFill>
                          <a:srgbClr val="39471D"/>
                        </a:solidFill>
                        <a:latin typeface="+mn-lt"/>
                        <a:ea typeface="+mn-ea"/>
                        <a:cs typeface="DecoType Naskh Variants"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rgbClr val="39471D"/>
                          </a:solidFill>
                          <a:latin typeface="+mn-lt"/>
                          <a:ea typeface="+mn-ea"/>
                          <a:cs typeface="DecoType Naskh Variants" pitchFamily="2" charset="-78"/>
                        </a:rPr>
                        <a:t>للتحقق من خلفية المدقّق</a:t>
                      </a:r>
                    </a:p>
                  </a:txBody>
                  <a:tcPr anchor="ctr"/>
                </a:tc>
                <a:tc>
                  <a:txBody>
                    <a:bodyPr/>
                    <a:lstStyle/>
                    <a:p>
                      <a:pPr algn="ctr" rtl="1"/>
                      <a:r>
                        <a:rPr lang="ar-SA" sz="1800" kern="1200" dirty="0" smtClean="0">
                          <a:solidFill>
                            <a:srgbClr val="39471D"/>
                          </a:solidFill>
                          <a:latin typeface="+mn-lt"/>
                          <a:ea typeface="+mn-ea"/>
                          <a:cs typeface="DecoType Naskh Variants" pitchFamily="2" charset="-78"/>
                        </a:rPr>
                        <a:t>مراجعة السجلات</a:t>
                      </a:r>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3014970965"/>
                  </a:ext>
                </a:extLst>
              </a:tr>
              <a:tr h="370840">
                <a:tc>
                  <a:txBody>
                    <a:bodyPr/>
                    <a:lstStyle/>
                    <a:p>
                      <a:pPr algn="just" rtl="1"/>
                      <a:r>
                        <a:rPr lang="ar-SA" sz="1800" kern="1200" dirty="0" smtClean="0">
                          <a:solidFill>
                            <a:srgbClr val="39471D"/>
                          </a:solidFill>
                          <a:latin typeface="+mn-lt"/>
                          <a:ea typeface="+mn-ea"/>
                          <a:cs typeface="DecoType Naskh Variants" pitchFamily="2" charset="-78"/>
                        </a:rPr>
                        <a:t>الاستطلاعات والاستبيانات والمراجع الشخصية والشهادات والشكاوي وتقييم الأداء ومراجعة النظراء</a:t>
                      </a:r>
                      <a:endParaRPr lang="ar-SA" sz="1800" kern="1200" dirty="0">
                        <a:solidFill>
                          <a:srgbClr val="39471D"/>
                        </a:solidFill>
                        <a:latin typeface="+mn-lt"/>
                        <a:ea typeface="+mn-ea"/>
                        <a:cs typeface="DecoType Naskh Variants" pitchFamily="2" charset="-78"/>
                      </a:endParaRPr>
                    </a:p>
                  </a:txBody>
                  <a:tcPr/>
                </a:tc>
                <a:tc>
                  <a:txBody>
                    <a:bodyPr/>
                    <a:lstStyle/>
                    <a:p>
                      <a:pPr rtl="1"/>
                      <a:r>
                        <a:rPr lang="ar-SA" sz="1800" kern="1200" dirty="0" smtClean="0">
                          <a:solidFill>
                            <a:srgbClr val="39471D"/>
                          </a:solidFill>
                          <a:latin typeface="+mn-lt"/>
                          <a:ea typeface="+mn-ea"/>
                          <a:cs typeface="DecoType Naskh Variants" pitchFamily="2" charset="-78"/>
                        </a:rPr>
                        <a:t>توفير معلومات حول كيفية النظر إلى أداء المدقّق</a:t>
                      </a:r>
                      <a:endParaRPr lang="ar-SA" sz="1800" kern="1200" dirty="0">
                        <a:solidFill>
                          <a:srgbClr val="39471D"/>
                        </a:solidFill>
                        <a:latin typeface="+mn-lt"/>
                        <a:ea typeface="+mn-ea"/>
                        <a:cs typeface="DecoType Naskh Variants" pitchFamily="2" charset="-78"/>
                      </a:endParaRPr>
                    </a:p>
                  </a:txBody>
                  <a:tcPr anchor="ctr"/>
                </a:tc>
                <a:tc>
                  <a:txBody>
                    <a:bodyPr/>
                    <a:lstStyle/>
                    <a:p>
                      <a:pPr algn="ctr" rtl="1"/>
                      <a:r>
                        <a:rPr lang="ar-SA" sz="1800" kern="1200" dirty="0" smtClean="0">
                          <a:solidFill>
                            <a:srgbClr val="39471D"/>
                          </a:solidFill>
                          <a:latin typeface="+mn-lt"/>
                          <a:ea typeface="+mn-ea"/>
                          <a:cs typeface="DecoType Naskh Variants" pitchFamily="2" charset="-78"/>
                        </a:rPr>
                        <a:t>التغذية الراجعة</a:t>
                      </a:r>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997529149"/>
                  </a:ext>
                </a:extLst>
              </a:tr>
              <a:tr h="370840">
                <a:tc>
                  <a:txBody>
                    <a:bodyPr/>
                    <a:lstStyle/>
                    <a:p>
                      <a:pPr rtl="1"/>
                      <a:r>
                        <a:rPr lang="ar-SA" sz="1800" kern="1200" dirty="0" smtClean="0">
                          <a:solidFill>
                            <a:srgbClr val="39471D"/>
                          </a:solidFill>
                          <a:latin typeface="+mn-lt"/>
                          <a:ea typeface="+mn-ea"/>
                          <a:cs typeface="DecoType Naskh Variants" pitchFamily="2" charset="-78"/>
                        </a:rPr>
                        <a:t>المقابلات الشخصية</a:t>
                      </a:r>
                      <a:endParaRPr lang="ar-SA" sz="1800" kern="1200" dirty="0">
                        <a:solidFill>
                          <a:srgbClr val="39471D"/>
                        </a:solidFill>
                        <a:latin typeface="+mn-lt"/>
                        <a:ea typeface="+mn-ea"/>
                        <a:cs typeface="DecoType Naskh Variants" pitchFamily="2" charset="-78"/>
                      </a:endParaRPr>
                    </a:p>
                  </a:txBody>
                  <a:tcPr anchor="ctr"/>
                </a:tc>
                <a:tc>
                  <a:txBody>
                    <a:bodyPr/>
                    <a:lstStyle/>
                    <a:p>
                      <a:pPr marL="0" algn="r" defTabSz="914400" rtl="1" eaLnBrk="1" latinLnBrk="0" hangingPunct="1"/>
                      <a:r>
                        <a:rPr lang="ar-SA" sz="1800" kern="1200" dirty="0" smtClean="0">
                          <a:solidFill>
                            <a:srgbClr val="39471D"/>
                          </a:solidFill>
                          <a:latin typeface="+mn-lt"/>
                          <a:ea typeface="+mn-ea"/>
                          <a:cs typeface="DecoType Naskh Variants" pitchFamily="2" charset="-78"/>
                        </a:rPr>
                        <a:t>لتقييم السلوك المهني المطلوب مهارات الحامض والتواصل، للتحقق من المعلومات واختبار المعرفة واكتساب معلومات إضافية </a:t>
                      </a:r>
                      <a:endParaRPr lang="ar-SA" sz="1800" kern="1200" dirty="0">
                        <a:solidFill>
                          <a:srgbClr val="39471D"/>
                        </a:solidFill>
                        <a:latin typeface="+mn-lt"/>
                        <a:ea typeface="+mn-ea"/>
                        <a:cs typeface="DecoType Naskh Variants" pitchFamily="2" charset="-78"/>
                      </a:endParaRPr>
                    </a:p>
                  </a:txBody>
                  <a:tcPr anchor="ctr"/>
                </a:tc>
                <a:tc>
                  <a:txBody>
                    <a:bodyPr/>
                    <a:lstStyle/>
                    <a:p>
                      <a:pPr algn="ctr" rtl="1"/>
                      <a:r>
                        <a:rPr lang="ar-SA" sz="1800" kern="1200" dirty="0" smtClean="0">
                          <a:solidFill>
                            <a:srgbClr val="39471D"/>
                          </a:solidFill>
                          <a:latin typeface="+mn-lt"/>
                          <a:ea typeface="+mn-ea"/>
                          <a:cs typeface="DecoType Naskh Variants" pitchFamily="2" charset="-78"/>
                        </a:rPr>
                        <a:t>مقابلة</a:t>
                      </a:r>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629038568"/>
                  </a:ext>
                </a:extLst>
              </a:tr>
              <a:tr h="370840">
                <a:tc>
                  <a:txBody>
                    <a:bodyPr/>
                    <a:lstStyle/>
                    <a:p>
                      <a:pPr algn="just" rtl="1"/>
                      <a:r>
                        <a:rPr lang="ar-SA" sz="1800" kern="1200" dirty="0" smtClean="0">
                          <a:solidFill>
                            <a:srgbClr val="39471D"/>
                          </a:solidFill>
                          <a:latin typeface="+mn-lt"/>
                          <a:ea typeface="+mn-ea"/>
                          <a:cs typeface="DecoType Naskh Variants" pitchFamily="2" charset="-78"/>
                        </a:rPr>
                        <a:t>لعب الأدوار، وعمليات التدقيق المشهودة، والأداء أثناء العمل</a:t>
                      </a:r>
                      <a:endParaRPr lang="ar-SA" sz="1800" kern="1200" dirty="0">
                        <a:solidFill>
                          <a:srgbClr val="39471D"/>
                        </a:solidFill>
                        <a:latin typeface="+mn-lt"/>
                        <a:ea typeface="+mn-ea"/>
                        <a:cs typeface="DecoType Naskh Variants" pitchFamily="2" charset="-78"/>
                      </a:endParaRPr>
                    </a:p>
                  </a:txBody>
                  <a:tcPr/>
                </a:tc>
                <a:tc>
                  <a:txBody>
                    <a:bodyPr/>
                    <a:lstStyle/>
                    <a:p>
                      <a:pPr marL="0" algn="just" defTabSz="914400" rtl="1" eaLnBrk="1" latinLnBrk="0" hangingPunct="1"/>
                      <a:r>
                        <a:rPr lang="ar-SA" sz="1800" kern="1200" dirty="0" smtClean="0">
                          <a:solidFill>
                            <a:srgbClr val="39471D"/>
                          </a:solidFill>
                          <a:latin typeface="+mn-lt"/>
                          <a:ea typeface="+mn-ea"/>
                          <a:cs typeface="DecoType Naskh Variants" pitchFamily="2" charset="-78"/>
                        </a:rPr>
                        <a:t>لتقييم السلوك المهني المطلوب والقدرة على تطبيق المعرفة والمهارات</a:t>
                      </a:r>
                      <a:endParaRPr lang="ar-SA" sz="1800" kern="1200" dirty="0">
                        <a:solidFill>
                          <a:srgbClr val="39471D"/>
                        </a:solidFill>
                        <a:latin typeface="+mn-lt"/>
                        <a:ea typeface="+mn-ea"/>
                        <a:cs typeface="DecoType Naskh Variants" pitchFamily="2" charset="-78"/>
                      </a:endParaRPr>
                    </a:p>
                  </a:txBody>
                  <a:tcPr anchor="ctr"/>
                </a:tc>
                <a:tc>
                  <a:txBody>
                    <a:bodyPr/>
                    <a:lstStyle/>
                    <a:p>
                      <a:pPr algn="ctr" rtl="1"/>
                      <a:r>
                        <a:rPr lang="ar-SA" sz="1800" kern="1200" dirty="0" smtClean="0">
                          <a:solidFill>
                            <a:srgbClr val="39471D"/>
                          </a:solidFill>
                          <a:latin typeface="+mn-lt"/>
                          <a:ea typeface="+mn-ea"/>
                          <a:cs typeface="DecoType Naskh Variants" pitchFamily="2" charset="-78"/>
                        </a:rPr>
                        <a:t>ملاحظة</a:t>
                      </a:r>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2546097066"/>
                  </a:ext>
                </a:extLst>
              </a:tr>
              <a:tr h="370840">
                <a:tc>
                  <a:txBody>
                    <a:bodyPr/>
                    <a:lstStyle/>
                    <a:p>
                      <a:pPr rtl="1"/>
                      <a:r>
                        <a:rPr lang="ar-SA" sz="1800" kern="1200" dirty="0" smtClean="0">
                          <a:solidFill>
                            <a:srgbClr val="39471D"/>
                          </a:solidFill>
                          <a:latin typeface="+mn-lt"/>
                          <a:ea typeface="+mn-ea"/>
                          <a:cs typeface="DecoType Naskh Variants" pitchFamily="2" charset="-78"/>
                        </a:rPr>
                        <a:t>الاختبارات الشفهية والكتابية، والاختبارات النفسية</a:t>
                      </a:r>
                      <a:endParaRPr lang="ar-SA" sz="1800" kern="1200" dirty="0">
                        <a:solidFill>
                          <a:srgbClr val="39471D"/>
                        </a:solidFill>
                        <a:latin typeface="+mn-lt"/>
                        <a:ea typeface="+mn-ea"/>
                        <a:cs typeface="DecoType Naskh Variants" pitchFamily="2" charset="-78"/>
                      </a:endParaRPr>
                    </a:p>
                  </a:txBody>
                  <a:tcPr/>
                </a:tc>
                <a:tc>
                  <a:txBody>
                    <a:bodyPr/>
                    <a:lstStyle/>
                    <a:p>
                      <a:pPr marL="0" algn="just" defTabSz="914400" rtl="1" eaLnBrk="1" latinLnBrk="0" hangingPunct="1"/>
                      <a:r>
                        <a:rPr lang="ar-SA" sz="1800" kern="1200" dirty="0" smtClean="0">
                          <a:solidFill>
                            <a:srgbClr val="39471D"/>
                          </a:solidFill>
                          <a:latin typeface="+mn-lt"/>
                          <a:ea typeface="+mn-ea"/>
                          <a:cs typeface="DecoType Naskh Variants" pitchFamily="2" charset="-78"/>
                        </a:rPr>
                        <a:t>لتقييم السلوك المرغوب والمعرفة والمهارات وتطبيقها</a:t>
                      </a:r>
                      <a:endParaRPr lang="ar-SA" sz="1800" kern="1200" dirty="0">
                        <a:solidFill>
                          <a:srgbClr val="39471D"/>
                        </a:solidFill>
                        <a:latin typeface="+mn-lt"/>
                        <a:ea typeface="+mn-ea"/>
                        <a:cs typeface="DecoType Naskh Variants" pitchFamily="2" charset="-78"/>
                      </a:endParaRPr>
                    </a:p>
                  </a:txBody>
                  <a:tcPr anchor="ctr"/>
                </a:tc>
                <a:tc>
                  <a:txBody>
                    <a:bodyPr/>
                    <a:lstStyle/>
                    <a:p>
                      <a:pPr marL="0" algn="ctr" defTabSz="914400" rtl="1" eaLnBrk="1" latinLnBrk="0" hangingPunct="1"/>
                      <a:r>
                        <a:rPr lang="ar-SA" sz="1800" kern="1200" dirty="0" smtClean="0">
                          <a:solidFill>
                            <a:srgbClr val="39471D"/>
                          </a:solidFill>
                          <a:latin typeface="+mn-lt"/>
                          <a:ea typeface="+mn-ea"/>
                          <a:cs typeface="DecoType Naskh Variants" pitchFamily="2" charset="-78"/>
                        </a:rPr>
                        <a:t>اختبارات</a:t>
                      </a:r>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3053030042"/>
                  </a:ext>
                </a:extLst>
              </a:tr>
              <a:tr h="370840">
                <a:tc>
                  <a:txBody>
                    <a:bodyPr/>
                    <a:lstStyle/>
                    <a:p>
                      <a:pPr algn="just" rtl="1"/>
                      <a:r>
                        <a:rPr lang="ar-SA" sz="1800" kern="1200" dirty="0" smtClean="0">
                          <a:solidFill>
                            <a:srgbClr val="39471D"/>
                          </a:solidFill>
                          <a:latin typeface="+mn-lt"/>
                          <a:ea typeface="+mn-ea"/>
                          <a:cs typeface="DecoType Naskh Variants" pitchFamily="2" charset="-78"/>
                        </a:rPr>
                        <a:t>مراجعة تقرير التدقيق، والمقابلات مع قائد فريق التدقيق، وفريق التدقيق، وإذا كان مناسباً، تعليقات من الجهة الخاضعة للتدقيق </a:t>
                      </a:r>
                      <a:endParaRPr lang="ar-SA" sz="1800" kern="1200" dirty="0">
                        <a:solidFill>
                          <a:srgbClr val="39471D"/>
                        </a:solidFill>
                        <a:latin typeface="+mn-lt"/>
                        <a:ea typeface="+mn-ea"/>
                        <a:cs typeface="DecoType Naskh Variants" pitchFamily="2" charset="-78"/>
                      </a:endParaRPr>
                    </a:p>
                  </a:txBody>
                  <a:tcPr/>
                </a:tc>
                <a:tc>
                  <a:txBody>
                    <a:bodyPr/>
                    <a:lstStyle/>
                    <a:p>
                      <a:pPr marL="0" algn="just" defTabSz="914400" rtl="1" eaLnBrk="1" latinLnBrk="0" hangingPunct="1"/>
                      <a:r>
                        <a:rPr lang="ar-SA" sz="1800" kern="1200" dirty="0" smtClean="0">
                          <a:solidFill>
                            <a:srgbClr val="39471D"/>
                          </a:solidFill>
                          <a:latin typeface="+mn-lt"/>
                          <a:ea typeface="+mn-ea"/>
                          <a:cs typeface="DecoType Naskh Variants" pitchFamily="2" charset="-78"/>
                        </a:rPr>
                        <a:t>لتوفير معلومات عن أداء المدقّق أثناء أنشطة التدقيق، وتحديد نقاط القوة وفرص التحسين</a:t>
                      </a:r>
                      <a:endParaRPr lang="ar-SA" sz="1800" kern="1200" dirty="0">
                        <a:solidFill>
                          <a:srgbClr val="39471D"/>
                        </a:solidFill>
                        <a:latin typeface="+mn-lt"/>
                        <a:ea typeface="+mn-ea"/>
                        <a:cs typeface="DecoType Naskh Variants" pitchFamily="2" charset="-78"/>
                      </a:endParaRPr>
                    </a:p>
                  </a:txBody>
                  <a:tcPr anchor="ctr"/>
                </a:tc>
                <a:tc>
                  <a:txBody>
                    <a:bodyPr/>
                    <a:lstStyle/>
                    <a:p>
                      <a:pPr marL="0" algn="ctr" defTabSz="914400" rtl="1" eaLnBrk="1" latinLnBrk="0" hangingPunct="1"/>
                      <a:r>
                        <a:rPr lang="ar-SA" sz="1800" kern="1200" dirty="0" smtClean="0">
                          <a:solidFill>
                            <a:srgbClr val="39471D"/>
                          </a:solidFill>
                          <a:latin typeface="+mn-lt"/>
                          <a:ea typeface="+mn-ea"/>
                          <a:cs typeface="DecoType Naskh Variants" pitchFamily="2" charset="-78"/>
                        </a:rPr>
                        <a:t>مراجعة ما بعد التدقيق</a:t>
                      </a:r>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1204478134"/>
                  </a:ext>
                </a:extLst>
              </a:tr>
            </a:tbl>
          </a:graphicData>
        </a:graphic>
      </p:graphicFrame>
    </p:spTree>
    <p:extLst>
      <p:ext uri="{BB962C8B-B14F-4D97-AF65-F5344CB8AC3E}">
        <p14:creationId xmlns:p14="http://schemas.microsoft.com/office/powerpoint/2010/main" val="2140373141"/>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2895600" y="1579602"/>
            <a:ext cx="4522607" cy="553998"/>
          </a:xfrm>
          <a:prstGeom prst="rect">
            <a:avLst/>
          </a:prstGeom>
        </p:spPr>
        <p:txBody>
          <a:bodyPr wrap="square">
            <a:spAutoFit/>
          </a:bodyPr>
          <a:lstStyle/>
          <a:p>
            <a:pPr algn="just"/>
            <a:r>
              <a:rPr lang="ar-SA" sz="3000" dirty="0">
                <a:solidFill>
                  <a:srgbClr val="39471D"/>
                </a:solidFill>
                <a:cs typeface="DecoType Naskh Variants" pitchFamily="2" charset="-78"/>
              </a:rPr>
              <a:t>7.5 </a:t>
            </a:r>
            <a:r>
              <a:rPr lang="ar-SA" sz="3000" dirty="0">
                <a:solidFill>
                  <a:srgbClr val="39471D"/>
                </a:solidFill>
                <a:cs typeface="DecoType Naskh Variants" pitchFamily="2" charset="-78"/>
              </a:rPr>
              <a:t>إجراء تقييم </a:t>
            </a:r>
            <a:r>
              <a:rPr lang="ar-SA" sz="3000" dirty="0" smtClean="0">
                <a:solidFill>
                  <a:srgbClr val="39471D"/>
                </a:solidFill>
                <a:cs typeface="DecoType Naskh Variants" pitchFamily="2" charset="-78"/>
              </a:rPr>
              <a:t>المراجع</a:t>
            </a:r>
            <a:endParaRPr lang="ar-SA" sz="3000" dirty="0">
              <a:solidFill>
                <a:srgbClr val="39471D"/>
              </a:solidFill>
              <a:cs typeface="DecoType Naskh Variants" pitchFamily="2" charset="-78"/>
            </a:endParaRPr>
          </a:p>
        </p:txBody>
      </p:sp>
      <p:sp>
        <p:nvSpPr>
          <p:cNvPr id="17" name="مستطيل 16"/>
          <p:cNvSpPr/>
          <p:nvPr/>
        </p:nvSpPr>
        <p:spPr>
          <a:xfrm>
            <a:off x="51476" y="2331521"/>
            <a:ext cx="7880152" cy="2400657"/>
          </a:xfrm>
          <a:prstGeom prst="rect">
            <a:avLst/>
          </a:prstGeom>
        </p:spPr>
        <p:txBody>
          <a:bodyPr wrap="square">
            <a:spAutoFit/>
          </a:bodyPr>
          <a:lstStyle/>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مقارنة المعلومات التي تم جمعها عن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قيد التقييم بالمعايير المنصوص عليها في 7.2.3. عندما يكون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قيد التقييم ومن المتوقع أن يشارك في برنامج </a:t>
            </a:r>
            <a:r>
              <a:rPr lang="ar-SA" sz="3000" dirty="0">
                <a:solidFill>
                  <a:srgbClr val="39471D"/>
                </a:solidFill>
                <a:cs typeface="DecoType Naskh Variants" pitchFamily="2" charset="-78"/>
              </a:rPr>
              <a:t>التدقيق لا </a:t>
            </a:r>
            <a:r>
              <a:rPr lang="ar-SA" sz="3000" dirty="0">
                <a:solidFill>
                  <a:srgbClr val="39471D"/>
                </a:solidFill>
                <a:cs typeface="DecoType Naskh Variants" pitchFamily="2" charset="-78"/>
              </a:rPr>
              <a:t>يستوفي المعايير، </a:t>
            </a:r>
            <a:r>
              <a:rPr lang="ar-SA" sz="4000" dirty="0">
                <a:solidFill>
                  <a:srgbClr val="39471D"/>
                </a:solidFill>
                <a:cs typeface="DecoType Naskh Variants" pitchFamily="2" charset="-78"/>
              </a:rPr>
              <a:t>فيجب</a:t>
            </a:r>
            <a:r>
              <a:rPr lang="ar-SA" sz="3000" dirty="0">
                <a:solidFill>
                  <a:srgbClr val="39471D"/>
                </a:solidFill>
                <a:cs typeface="DecoType Naskh Variants" pitchFamily="2" charset="-78"/>
              </a:rPr>
              <a:t> إجراء تدريب إضافي أو خبرة في العمل أو التدقيق </a:t>
            </a:r>
            <a:r>
              <a:rPr lang="ar-SA" sz="4000" dirty="0">
                <a:solidFill>
                  <a:srgbClr val="39471D"/>
                </a:solidFill>
                <a:cs typeface="DecoType Naskh Variants" pitchFamily="2" charset="-78"/>
              </a:rPr>
              <a:t>ويجب</a:t>
            </a:r>
            <a:r>
              <a:rPr lang="ar-SA" sz="3000" dirty="0">
                <a:solidFill>
                  <a:srgbClr val="39471D"/>
                </a:solidFill>
                <a:cs typeface="DecoType Naskh Variants" pitchFamily="2" charset="-78"/>
              </a:rPr>
              <a:t> إجراء إعادة تقييم لاحقة</a:t>
            </a:r>
            <a:r>
              <a:rPr lang="ar-SA" dirty="0"/>
              <a:t>.</a:t>
            </a:r>
          </a:p>
        </p:txBody>
      </p:sp>
    </p:spTree>
    <p:extLst>
      <p:ext uri="{BB962C8B-B14F-4D97-AF65-F5344CB8AC3E}">
        <p14:creationId xmlns:p14="http://schemas.microsoft.com/office/powerpoint/2010/main" val="314654988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2895600" y="1579602"/>
            <a:ext cx="4522607" cy="553998"/>
          </a:xfrm>
          <a:prstGeom prst="rect">
            <a:avLst/>
          </a:prstGeom>
        </p:spPr>
        <p:txBody>
          <a:bodyPr wrap="square">
            <a:spAutoFit/>
          </a:bodyPr>
          <a:lstStyle/>
          <a:p>
            <a:pPr algn="just"/>
            <a:r>
              <a:rPr lang="ar-SA" sz="3000" dirty="0" smtClean="0">
                <a:solidFill>
                  <a:srgbClr val="39471D"/>
                </a:solidFill>
                <a:cs typeface="DecoType Naskh Variants" pitchFamily="2" charset="-78"/>
              </a:rPr>
              <a:t>7.</a:t>
            </a:r>
            <a:r>
              <a:rPr lang="ar-SA" sz="3000" dirty="0">
                <a:solidFill>
                  <a:srgbClr val="39471D"/>
                </a:solidFill>
                <a:cs typeface="DecoType Naskh Variants" pitchFamily="2" charset="-78"/>
              </a:rPr>
              <a:t>6 </a:t>
            </a:r>
            <a:r>
              <a:rPr lang="ar-SA" sz="3000" dirty="0" smtClean="0">
                <a:solidFill>
                  <a:srgbClr val="39471D"/>
                </a:solidFill>
                <a:cs typeface="DecoType Naskh Variants" pitchFamily="2" charset="-78"/>
              </a:rPr>
              <a:t>الحفاظ </a:t>
            </a:r>
            <a:r>
              <a:rPr lang="ar-SA" sz="3000" dirty="0">
                <a:solidFill>
                  <a:srgbClr val="39471D"/>
                </a:solidFill>
                <a:cs typeface="DecoType Naskh Variants" pitchFamily="2" charset="-78"/>
              </a:rPr>
              <a:t>على كفاءة </a:t>
            </a:r>
            <a:r>
              <a:rPr lang="ar-SA" sz="3000" dirty="0" smtClean="0">
                <a:solidFill>
                  <a:srgbClr val="39471D"/>
                </a:solidFill>
                <a:cs typeface="DecoType Naskh Variants" pitchFamily="2" charset="-78"/>
              </a:rPr>
              <a:t>المدقّقين وتحسينها</a:t>
            </a:r>
            <a:endParaRPr lang="ar-SA" sz="3000" dirty="0">
              <a:solidFill>
                <a:srgbClr val="39471D"/>
              </a:solidFill>
              <a:cs typeface="DecoType Naskh Variants" pitchFamily="2" charset="-78"/>
            </a:endParaRPr>
          </a:p>
        </p:txBody>
      </p:sp>
      <p:sp>
        <p:nvSpPr>
          <p:cNvPr id="11" name="مستطيل 10"/>
          <p:cNvSpPr/>
          <p:nvPr/>
        </p:nvSpPr>
        <p:spPr>
          <a:xfrm>
            <a:off x="0" y="2615641"/>
            <a:ext cx="7901434" cy="3170099"/>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على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وقادة فرق التدقيق تحسين كفاءتهم باستمرار. </a:t>
            </a:r>
            <a:endParaRPr lang="ar-SA" sz="3000" dirty="0" smtClean="0">
              <a:solidFill>
                <a:srgbClr val="39471D"/>
              </a:solidFill>
              <a:cs typeface="DecoType Naskh Variants" pitchFamily="2" charset="-78"/>
            </a:endParaRPr>
          </a:p>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يحافظ </a:t>
            </a:r>
            <a:r>
              <a:rPr lang="ar-SA" sz="3000" dirty="0" smtClean="0">
                <a:solidFill>
                  <a:srgbClr val="39471D"/>
                </a:solidFill>
                <a:cs typeface="DecoType Naskh Variants" pitchFamily="2" charset="-78"/>
              </a:rPr>
              <a:t>المدقّقون </a:t>
            </a:r>
            <a:r>
              <a:rPr lang="ar-SA" sz="3000" dirty="0">
                <a:solidFill>
                  <a:srgbClr val="39471D"/>
                </a:solidFill>
                <a:cs typeface="DecoType Naskh Variants" pitchFamily="2" charset="-78"/>
              </a:rPr>
              <a:t>على كفاءتهم في التدقيق من خلال المشاركة المنتظمة في عمليات تدقيق نظام الإدارة والتطوير المهني المستمر</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ويمكن تحقيق ذلك من خلال وسائل مثل خبرة العمل الإضافية، والتدريب، والدراسة الخاصة، والتدريب، وحضور الاجتماعات والندوات والمؤتمرات أو الأنشطة الأخرى ذات الصلة</a:t>
            </a:r>
            <a:r>
              <a:rPr lang="ar-SA" dirty="0"/>
              <a:t>.</a:t>
            </a:r>
          </a:p>
        </p:txBody>
      </p:sp>
    </p:spTree>
    <p:extLst>
      <p:ext uri="{BB962C8B-B14F-4D97-AF65-F5344CB8AC3E}">
        <p14:creationId xmlns:p14="http://schemas.microsoft.com/office/powerpoint/2010/main" val="2779016992"/>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695318"/>
            <a:ext cx="7900208" cy="769441"/>
          </a:xfrm>
          <a:prstGeom prst="rect">
            <a:avLst/>
          </a:prstGeom>
        </p:spPr>
        <p:txBody>
          <a:bodyPr wrap="square">
            <a:spAutoFit/>
          </a:bodyPr>
          <a:lstStyle/>
          <a:p>
            <a:r>
              <a:rPr lang="ar-SA" sz="4400" dirty="0" smtClean="0">
                <a:solidFill>
                  <a:srgbClr val="A6C36B"/>
                </a:solidFill>
                <a:cs typeface="DecoType Naskh Variants" pitchFamily="2" charset="-78"/>
              </a:rPr>
              <a:t>7 كفاءة </a:t>
            </a:r>
            <a:r>
              <a:rPr lang="ar-SA" sz="4400" dirty="0">
                <a:solidFill>
                  <a:srgbClr val="A6C36B"/>
                </a:solidFill>
                <a:cs typeface="DecoType Naskh Variants" pitchFamily="2" charset="-78"/>
              </a:rPr>
              <a:t>وتقييم </a:t>
            </a:r>
            <a:r>
              <a:rPr lang="ar-SA" sz="4400" dirty="0" smtClean="0">
                <a:solidFill>
                  <a:srgbClr val="A6C36B"/>
                </a:solidFill>
                <a:cs typeface="DecoType Naskh Variants" pitchFamily="2" charset="-78"/>
              </a:rPr>
              <a:t>المدقّقين</a:t>
            </a:r>
            <a:r>
              <a:rPr lang="en-US" sz="3600" b="1" dirty="0" smtClean="0">
                <a:solidFill>
                  <a:srgbClr val="A6C36B"/>
                </a:solidFill>
                <a:latin typeface="Cambria" panose="02040503050406030204" pitchFamily="18" charset="0"/>
              </a:rPr>
              <a:t> </a:t>
            </a:r>
            <a:r>
              <a:rPr lang="en-US" sz="2200" dirty="0">
                <a:solidFill>
                  <a:srgbClr val="A6C36B"/>
                </a:solidFill>
                <a:latin typeface="Agency FB" panose="020B0503020202020204" pitchFamily="34" charset="0"/>
                <a:cs typeface="DecoType Naskh Variants" pitchFamily="2" charset="-78"/>
              </a:rPr>
              <a:t>Competence and evaluation of </a:t>
            </a:r>
            <a:r>
              <a:rPr lang="en-US" sz="2200" dirty="0" smtClean="0">
                <a:solidFill>
                  <a:srgbClr val="A6C36B"/>
                </a:solidFill>
                <a:latin typeface="Agency FB" panose="020B0503020202020204" pitchFamily="34" charset="0"/>
                <a:cs typeface="DecoType Naskh Variants" pitchFamily="2" charset="-78"/>
              </a:rPr>
              <a:t>auditors </a:t>
            </a:r>
            <a:endParaRPr lang="ar-SA" sz="2200" dirty="0">
              <a:solidFill>
                <a:srgbClr val="A6C36B"/>
              </a:solidFill>
              <a:latin typeface="Agency FB" panose="020B0503020202020204" pitchFamily="34" charset="0"/>
              <a:cs typeface="DecoType Naskh Variants" pitchFamily="2" charset="-78"/>
            </a:endParaRPr>
          </a:p>
        </p:txBody>
      </p:sp>
      <p:sp>
        <p:nvSpPr>
          <p:cNvPr id="13" name="مستطيل 12"/>
          <p:cNvSpPr/>
          <p:nvPr/>
        </p:nvSpPr>
        <p:spPr>
          <a:xfrm>
            <a:off x="2895600" y="1579602"/>
            <a:ext cx="4522607" cy="553998"/>
          </a:xfrm>
          <a:prstGeom prst="rect">
            <a:avLst/>
          </a:prstGeom>
        </p:spPr>
        <p:txBody>
          <a:bodyPr wrap="square">
            <a:spAutoFit/>
          </a:bodyPr>
          <a:lstStyle/>
          <a:p>
            <a:pPr algn="just"/>
            <a:r>
              <a:rPr lang="ar-SA" sz="3000" dirty="0" smtClean="0">
                <a:solidFill>
                  <a:srgbClr val="39471D"/>
                </a:solidFill>
                <a:cs typeface="DecoType Naskh Variants" pitchFamily="2" charset="-78"/>
              </a:rPr>
              <a:t>7.</a:t>
            </a:r>
            <a:r>
              <a:rPr lang="ar-SA" sz="3000" dirty="0">
                <a:solidFill>
                  <a:srgbClr val="39471D"/>
                </a:solidFill>
                <a:cs typeface="DecoType Naskh Variants" pitchFamily="2" charset="-78"/>
              </a:rPr>
              <a:t>6 </a:t>
            </a:r>
            <a:r>
              <a:rPr lang="ar-SA" sz="3000" dirty="0" smtClean="0">
                <a:solidFill>
                  <a:srgbClr val="39471D"/>
                </a:solidFill>
                <a:cs typeface="DecoType Naskh Variants" pitchFamily="2" charset="-78"/>
              </a:rPr>
              <a:t>الحفاظ </a:t>
            </a:r>
            <a:r>
              <a:rPr lang="ar-SA" sz="3000" dirty="0">
                <a:solidFill>
                  <a:srgbClr val="39471D"/>
                </a:solidFill>
                <a:cs typeface="DecoType Naskh Variants" pitchFamily="2" charset="-78"/>
              </a:rPr>
              <a:t>على كفاءة </a:t>
            </a:r>
            <a:r>
              <a:rPr lang="ar-SA" sz="3000" dirty="0" smtClean="0">
                <a:solidFill>
                  <a:srgbClr val="39471D"/>
                </a:solidFill>
                <a:cs typeface="DecoType Naskh Variants" pitchFamily="2" charset="-78"/>
              </a:rPr>
              <a:t>المدقّقين وتحسينها</a:t>
            </a:r>
            <a:endParaRPr lang="ar-SA" sz="3000" dirty="0">
              <a:solidFill>
                <a:srgbClr val="39471D"/>
              </a:solidFill>
              <a:cs typeface="DecoType Naskh Variants" pitchFamily="2" charset="-78"/>
            </a:endParaRPr>
          </a:p>
        </p:txBody>
      </p:sp>
      <p:sp>
        <p:nvSpPr>
          <p:cNvPr id="12" name="مستطيل 11"/>
          <p:cNvSpPr/>
          <p:nvPr/>
        </p:nvSpPr>
        <p:spPr>
          <a:xfrm>
            <a:off x="31421" y="2573609"/>
            <a:ext cx="7900207" cy="3323987"/>
          </a:xfrm>
          <a:prstGeom prst="rect">
            <a:avLst/>
          </a:prstGeom>
        </p:spPr>
        <p:txBody>
          <a:bodyPr wrap="square">
            <a:spAutoFit/>
          </a:bodyPr>
          <a:lstStyle/>
          <a:p>
            <a:pPr algn="just"/>
            <a:r>
              <a:rPr lang="ar-SA" sz="3000" dirty="0">
                <a:solidFill>
                  <a:srgbClr val="39471D"/>
                </a:solidFill>
                <a:cs typeface="DecoType Naskh Variants" pitchFamily="2" charset="-78"/>
              </a:rPr>
              <a:t>يجب </a:t>
            </a:r>
            <a:r>
              <a:rPr lang="ar-SA" sz="3000" dirty="0">
                <a:solidFill>
                  <a:srgbClr val="39471D"/>
                </a:solidFill>
                <a:cs typeface="DecoType Naskh Variants" pitchFamily="2" charset="-78"/>
              </a:rPr>
              <a:t>على الفرد (الأفراد) الذي يدير برنامج التدقيق إنشاء آليات مناسبة للتقييم المستمر لأداء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وقادة فريق التدقيق</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يجب </a:t>
            </a:r>
            <a:r>
              <a:rPr lang="ar-SA" sz="3000" dirty="0">
                <a:solidFill>
                  <a:srgbClr val="39471D"/>
                </a:solidFill>
                <a:cs typeface="DecoType Naskh Variants" pitchFamily="2" charset="-78"/>
              </a:rPr>
              <a:t>أن تأخذ أنشطة التطوير المهني المستمر في الاعتبار ما يلي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التغييرات في احتياجات الفرد والمنظمة المسؤولة عن إجراء التدقيق</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التطورات في ممارسة التدقيق بما في ذلك </a:t>
            </a:r>
            <a:r>
              <a:rPr lang="ar-SA" sz="3000" dirty="0" smtClean="0">
                <a:solidFill>
                  <a:srgbClr val="39471D"/>
                </a:solidFill>
                <a:cs typeface="DecoType Naskh Variants" pitchFamily="2" charset="-78"/>
              </a:rPr>
              <a:t>استخدام التقنيات الحديثة.</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المعايير ذات الصلة بما في ذلك التوجيهات/الوثائق الداعمة والمتطلبات الأخرى</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التغييرات في القطاع أو </a:t>
            </a:r>
            <a:r>
              <a:rPr lang="ar-SA" sz="3000" dirty="0" smtClean="0">
                <a:solidFill>
                  <a:srgbClr val="39471D"/>
                </a:solidFill>
                <a:cs typeface="DecoType Naskh Variants" pitchFamily="2" charset="-78"/>
              </a:rPr>
              <a:t>التخصّصات</a:t>
            </a:r>
            <a:r>
              <a:rPr lang="ar-SA" sz="3000" dirty="0">
                <a:solidFill>
                  <a:srgbClr val="39471D"/>
                </a:solidFill>
                <a:cs typeface="DecoType Naskh Variants" pitchFamily="2" charset="-78"/>
              </a:rPr>
              <a:t>.</a:t>
            </a:r>
          </a:p>
        </p:txBody>
      </p:sp>
    </p:spTree>
    <p:extLst>
      <p:ext uri="{BB962C8B-B14F-4D97-AF65-F5344CB8AC3E}">
        <p14:creationId xmlns:p14="http://schemas.microsoft.com/office/powerpoint/2010/main" val="3089533343"/>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3" name="مستطيل 2"/>
          <p:cNvSpPr/>
          <p:nvPr/>
        </p:nvSpPr>
        <p:spPr>
          <a:xfrm>
            <a:off x="46660" y="2105561"/>
            <a:ext cx="7900208" cy="2646878"/>
          </a:xfrm>
          <a:prstGeom prst="rect">
            <a:avLst/>
          </a:prstGeom>
        </p:spPr>
        <p:txBody>
          <a:bodyPr wrap="square">
            <a:spAutoFit/>
          </a:bodyPr>
          <a:lstStyle/>
          <a:p>
            <a:pPr algn="ctr"/>
            <a:r>
              <a:rPr lang="ar-SA" sz="16600" dirty="0">
                <a:solidFill>
                  <a:srgbClr val="39471D"/>
                </a:solidFill>
                <a:cs typeface="DecoType Naskh Variants" pitchFamily="2" charset="-78"/>
              </a:rPr>
              <a:t> </a:t>
            </a:r>
            <a:r>
              <a:rPr lang="ar-SA" sz="16600" dirty="0" smtClean="0">
                <a:solidFill>
                  <a:srgbClr val="39471D"/>
                </a:solidFill>
                <a:cs typeface="DecoType Naskh Variants" pitchFamily="2" charset="-78"/>
              </a:rPr>
              <a:t>المرفقات</a:t>
            </a:r>
            <a:endParaRPr lang="ar-SA" sz="16600" dirty="0"/>
          </a:p>
        </p:txBody>
      </p:sp>
    </p:spTree>
    <p:extLst>
      <p:ext uri="{BB962C8B-B14F-4D97-AF65-F5344CB8AC3E}">
        <p14:creationId xmlns:p14="http://schemas.microsoft.com/office/powerpoint/2010/main" val="148594690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3" name="مستطيل 2"/>
          <p:cNvSpPr/>
          <p:nvPr/>
        </p:nvSpPr>
        <p:spPr>
          <a:xfrm>
            <a:off x="0" y="2705725"/>
            <a:ext cx="7900208" cy="1446550"/>
          </a:xfrm>
          <a:prstGeom prst="rect">
            <a:avLst/>
          </a:prstGeom>
        </p:spPr>
        <p:txBody>
          <a:bodyPr wrap="square">
            <a:spAutoFit/>
          </a:bodyPr>
          <a:lstStyle/>
          <a:p>
            <a:pPr algn="ctr"/>
            <a:r>
              <a:rPr lang="ar-SA" sz="8800" dirty="0">
                <a:solidFill>
                  <a:srgbClr val="39471D"/>
                </a:solidFill>
                <a:cs typeface="DecoType Naskh Variants" pitchFamily="2" charset="-78"/>
              </a:rPr>
              <a:t> </a:t>
            </a:r>
            <a:r>
              <a:rPr lang="ar-SA" sz="8800" dirty="0" smtClean="0">
                <a:solidFill>
                  <a:srgbClr val="39471D"/>
                </a:solidFill>
                <a:cs typeface="DecoType Naskh Variants" pitchFamily="2" charset="-78"/>
              </a:rPr>
              <a:t>المرفق </a:t>
            </a:r>
            <a:r>
              <a:rPr lang="en-US" sz="8800" dirty="0" smtClean="0">
                <a:solidFill>
                  <a:srgbClr val="39471D"/>
                </a:solidFill>
                <a:cs typeface="DecoType Naskh Variants" pitchFamily="2" charset="-78"/>
              </a:rPr>
              <a:t>A</a:t>
            </a:r>
            <a:endParaRPr lang="ar-SA" sz="8800" dirty="0"/>
          </a:p>
        </p:txBody>
      </p:sp>
    </p:spTree>
    <p:extLst>
      <p:ext uri="{BB962C8B-B14F-4D97-AF65-F5344CB8AC3E}">
        <p14:creationId xmlns:p14="http://schemas.microsoft.com/office/powerpoint/2010/main" val="316942264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3" name="مستطيل 2"/>
          <p:cNvSpPr/>
          <p:nvPr/>
        </p:nvSpPr>
        <p:spPr>
          <a:xfrm>
            <a:off x="4800600" y="609600"/>
            <a:ext cx="3131028" cy="769441"/>
          </a:xfrm>
          <a:prstGeom prst="rect">
            <a:avLst/>
          </a:prstGeom>
        </p:spPr>
        <p:txBody>
          <a:bodyPr wrap="square">
            <a:spAutoFit/>
          </a:bodyPr>
          <a:lstStyle/>
          <a:p>
            <a:r>
              <a:rPr lang="ar-SA" sz="4400" dirty="0">
                <a:solidFill>
                  <a:srgbClr val="39471D"/>
                </a:solidFill>
                <a:cs typeface="DecoType Naskh Variants" pitchFamily="2" charset="-78"/>
              </a:rPr>
              <a:t> </a:t>
            </a:r>
            <a:r>
              <a:rPr lang="ar-SA" sz="4400" dirty="0" smtClean="0">
                <a:solidFill>
                  <a:srgbClr val="39471D"/>
                </a:solidFill>
                <a:cs typeface="DecoType Naskh Variants" pitchFamily="2" charset="-78"/>
              </a:rPr>
              <a:t>المرفق </a:t>
            </a:r>
            <a:r>
              <a:rPr lang="en-US" sz="4400" dirty="0" smtClean="0">
                <a:solidFill>
                  <a:srgbClr val="39471D"/>
                </a:solidFill>
                <a:cs typeface="DecoType Naskh Variants" pitchFamily="2" charset="-78"/>
              </a:rPr>
              <a:t>A</a:t>
            </a:r>
            <a:endParaRPr lang="ar-SA" sz="4400" dirty="0"/>
          </a:p>
        </p:txBody>
      </p:sp>
      <p:sp>
        <p:nvSpPr>
          <p:cNvPr id="7" name="مستطيل 6"/>
          <p:cNvSpPr/>
          <p:nvPr/>
        </p:nvSpPr>
        <p:spPr>
          <a:xfrm>
            <a:off x="40874" y="1524000"/>
            <a:ext cx="7890754" cy="4708981"/>
          </a:xfrm>
          <a:prstGeom prst="rect">
            <a:avLst/>
          </a:prstGeom>
        </p:spPr>
        <p:txBody>
          <a:bodyPr wrap="square">
            <a:spAutoFit/>
          </a:bodyPr>
          <a:lstStyle/>
          <a:p>
            <a:pPr algn="just"/>
            <a:r>
              <a:rPr lang="ar-SA" sz="3000" dirty="0">
                <a:solidFill>
                  <a:srgbClr val="39471D"/>
                </a:solidFill>
                <a:cs typeface="DecoType Naskh Variants" pitchFamily="2" charset="-78"/>
              </a:rPr>
              <a:t>المرفق </a:t>
            </a:r>
            <a:r>
              <a:rPr lang="en-US" sz="3000" dirty="0">
                <a:solidFill>
                  <a:srgbClr val="39471D"/>
                </a:solidFill>
                <a:cs typeface="DecoType Naskh Variants" pitchFamily="2" charset="-78"/>
              </a:rPr>
              <a:t>A</a:t>
            </a:r>
            <a:endParaRPr lang="ar-SA" sz="3000" dirty="0">
              <a:solidFill>
                <a:srgbClr val="39471D"/>
              </a:solidFill>
              <a:cs typeface="DecoType Naskh Variants" pitchFamily="2" charset="-78"/>
            </a:endParaRPr>
          </a:p>
          <a:p>
            <a:pPr algn="ctr"/>
            <a:r>
              <a:rPr lang="ar-SA" sz="3000" dirty="0">
                <a:solidFill>
                  <a:srgbClr val="39471D"/>
                </a:solidFill>
                <a:cs typeface="DecoType Naskh Variants" pitchFamily="2" charset="-78"/>
              </a:rPr>
              <a:t>(</a:t>
            </a:r>
            <a:r>
              <a:rPr lang="ar-SA" sz="3000" dirty="0" smtClean="0">
                <a:solidFill>
                  <a:srgbClr val="39471D"/>
                </a:solidFill>
                <a:cs typeface="DecoType Naskh Variants" pitchFamily="2" charset="-78"/>
              </a:rPr>
              <a:t>غني </a:t>
            </a:r>
            <a:r>
              <a:rPr lang="ar-SA" sz="3000" dirty="0">
                <a:solidFill>
                  <a:srgbClr val="39471D"/>
                </a:solidFill>
                <a:cs typeface="DecoType Naskh Variants" pitchFamily="2" charset="-78"/>
              </a:rPr>
              <a:t>بالمعلومات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إرشادات </a:t>
            </a:r>
            <a:r>
              <a:rPr lang="ar-SA" sz="3000" dirty="0">
                <a:solidFill>
                  <a:srgbClr val="39471D"/>
                </a:solidFill>
                <a:cs typeface="DecoType Naskh Variants" pitchFamily="2" charset="-78"/>
              </a:rPr>
              <a:t>إضافية </a:t>
            </a:r>
            <a:r>
              <a:rPr lang="ar-SA" sz="3000" dirty="0" smtClean="0">
                <a:solidFill>
                  <a:srgbClr val="39471D"/>
                </a:solidFill>
                <a:cs typeface="DecoType Naskh Variants" pitchFamily="2" charset="-78"/>
              </a:rPr>
              <a:t>للمدقّقين </a:t>
            </a:r>
            <a:r>
              <a:rPr lang="ar-SA" sz="3000" dirty="0">
                <a:solidFill>
                  <a:srgbClr val="39471D"/>
                </a:solidFill>
                <a:cs typeface="DecoType Naskh Variants" pitchFamily="2" charset="-78"/>
              </a:rPr>
              <a:t>الذين يقومون بتخطيط وإجراء عمليات </a:t>
            </a:r>
            <a:r>
              <a:rPr lang="ar-SA" sz="3000" dirty="0">
                <a:solidFill>
                  <a:srgbClr val="39471D"/>
                </a:solidFill>
                <a:cs typeface="DecoType Naskh Variants" pitchFamily="2" charset="-78"/>
              </a:rPr>
              <a:t>التدقيق</a:t>
            </a:r>
          </a:p>
          <a:p>
            <a:pPr algn="just"/>
            <a:r>
              <a:rPr lang="en-US" sz="3000" dirty="0">
                <a:solidFill>
                  <a:srgbClr val="39471D"/>
                </a:solidFill>
                <a:cs typeface="DecoType Naskh Variants" pitchFamily="2" charset="-78"/>
              </a:rPr>
              <a:t>A</a:t>
            </a:r>
            <a:r>
              <a:rPr lang="ar-SA" sz="3000" dirty="0">
                <a:solidFill>
                  <a:srgbClr val="39471D"/>
                </a:solidFill>
                <a:cs typeface="DecoType Naskh Variants" pitchFamily="2" charset="-78"/>
              </a:rPr>
              <a:t>.1 </a:t>
            </a:r>
            <a:r>
              <a:rPr lang="ar-SA" sz="3000" dirty="0">
                <a:solidFill>
                  <a:srgbClr val="39471D"/>
                </a:solidFill>
                <a:cs typeface="DecoType Naskh Variants" pitchFamily="2" charset="-78"/>
              </a:rPr>
              <a:t>تطبيق أساليب </a:t>
            </a:r>
            <a:r>
              <a:rPr lang="ar-SA" sz="3000" dirty="0">
                <a:solidFill>
                  <a:srgbClr val="39471D"/>
                </a:solidFill>
                <a:cs typeface="DecoType Naskh Variants" pitchFamily="2" charset="-78"/>
              </a:rPr>
              <a:t>التدقيق يمكن </a:t>
            </a:r>
            <a:r>
              <a:rPr lang="ar-SA" sz="3000" dirty="0">
                <a:solidFill>
                  <a:srgbClr val="39471D"/>
                </a:solidFill>
                <a:cs typeface="DecoType Naskh Variants" pitchFamily="2" charset="-78"/>
              </a:rPr>
              <a:t>إجراء التدقيق باستخدام مجموعة من أساليب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ويمكن العثور على شرح لطرق التدقيق الشائعة الاستخدام في هذا الملحق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تعتمد طرق التدقيق المختارة للتدقيق على أهداف التدقيق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ونطاقه ومعاييره، بالإضافة إلى المدة والموقع.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وينبغي </a:t>
            </a:r>
            <a:r>
              <a:rPr lang="ar-SA" sz="3000" dirty="0">
                <a:solidFill>
                  <a:srgbClr val="39471D"/>
                </a:solidFill>
                <a:cs typeface="DecoType Naskh Variants" pitchFamily="2" charset="-78"/>
              </a:rPr>
              <a:t>أيضًا أخذ كفاءة المراجع المتاحة وأي حالة عدم يقين ناشئة عن تطبيق أساليب المراجعة في الاعتبار.</a:t>
            </a:r>
          </a:p>
        </p:txBody>
      </p:sp>
    </p:spTree>
    <p:extLst>
      <p:ext uri="{BB962C8B-B14F-4D97-AF65-F5344CB8AC3E}">
        <p14:creationId xmlns:p14="http://schemas.microsoft.com/office/powerpoint/2010/main" val="224188945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3" name="مستطيل 2"/>
          <p:cNvSpPr/>
          <p:nvPr/>
        </p:nvSpPr>
        <p:spPr>
          <a:xfrm>
            <a:off x="4800600" y="609600"/>
            <a:ext cx="3131028" cy="769441"/>
          </a:xfrm>
          <a:prstGeom prst="rect">
            <a:avLst/>
          </a:prstGeom>
        </p:spPr>
        <p:txBody>
          <a:bodyPr wrap="square">
            <a:spAutoFit/>
          </a:bodyPr>
          <a:lstStyle/>
          <a:p>
            <a:r>
              <a:rPr lang="ar-SA" sz="4400" dirty="0">
                <a:solidFill>
                  <a:srgbClr val="C3D69E"/>
                </a:solidFill>
                <a:cs typeface="DecoType Naskh Variants" pitchFamily="2" charset="-78"/>
              </a:rPr>
              <a:t> </a:t>
            </a:r>
            <a:r>
              <a:rPr lang="ar-SA" sz="4400" dirty="0" smtClean="0">
                <a:solidFill>
                  <a:srgbClr val="C3D69E"/>
                </a:solidFill>
                <a:cs typeface="DecoType Naskh Variants" pitchFamily="2" charset="-78"/>
              </a:rPr>
              <a:t>المرفق </a:t>
            </a:r>
            <a:r>
              <a:rPr lang="en-US" sz="4400" dirty="0" smtClean="0">
                <a:solidFill>
                  <a:srgbClr val="C3D69E"/>
                </a:solidFill>
                <a:cs typeface="DecoType Naskh Variants" pitchFamily="2" charset="-78"/>
              </a:rPr>
              <a:t>A</a:t>
            </a:r>
            <a:endParaRPr lang="ar-SA" sz="4400" dirty="0">
              <a:solidFill>
                <a:srgbClr val="C3D69E"/>
              </a:solidFill>
            </a:endParaRPr>
          </a:p>
        </p:txBody>
      </p:sp>
      <p:sp>
        <p:nvSpPr>
          <p:cNvPr id="8" name="مستطيل 7"/>
          <p:cNvSpPr/>
          <p:nvPr/>
        </p:nvSpPr>
        <p:spPr>
          <a:xfrm>
            <a:off x="0" y="1720840"/>
            <a:ext cx="7900207" cy="4247317"/>
          </a:xfrm>
          <a:prstGeom prst="rect">
            <a:avLst/>
          </a:prstGeom>
        </p:spPr>
        <p:txBody>
          <a:bodyPr wrap="square">
            <a:spAutoFit/>
          </a:bodyPr>
          <a:lstStyle/>
          <a:p>
            <a:pPr algn="just"/>
            <a:r>
              <a:rPr lang="ar-SA" sz="3000" dirty="0">
                <a:solidFill>
                  <a:srgbClr val="39471D"/>
                </a:solidFill>
                <a:cs typeface="DecoType Naskh Variants" pitchFamily="2" charset="-78"/>
              </a:rPr>
              <a:t>إن تطبيق مجموعة متنوعة ومزيج من أساليب التدقيق المختلفة يمكن أن يؤدي إلى تحسين كفاءة </a:t>
            </a:r>
            <a:r>
              <a:rPr lang="ar-SA" sz="3000" dirty="0" smtClean="0">
                <a:solidFill>
                  <a:srgbClr val="39471D"/>
                </a:solidFill>
                <a:cs typeface="DecoType Naskh Variants" pitchFamily="2" charset="-78"/>
              </a:rPr>
              <a:t>وفعّالية </a:t>
            </a:r>
            <a:r>
              <a:rPr lang="ar-SA" sz="3000" dirty="0">
                <a:solidFill>
                  <a:srgbClr val="39471D"/>
                </a:solidFill>
                <a:cs typeface="DecoType Naskh Variants" pitchFamily="2" charset="-78"/>
              </a:rPr>
              <a:t>عملية التدقيق ونتائجها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يتضمن </a:t>
            </a:r>
            <a:r>
              <a:rPr lang="ar-SA" sz="3000" dirty="0">
                <a:solidFill>
                  <a:srgbClr val="39471D"/>
                </a:solidFill>
                <a:cs typeface="DecoType Naskh Variants" pitchFamily="2" charset="-78"/>
              </a:rPr>
              <a:t>أداء التدقيق التفاعل بين الأفراد داخل نظام الإدارة الذي يتم تدقيقه </a:t>
            </a:r>
            <a:r>
              <a:rPr lang="ar-SA" sz="3000" dirty="0" smtClean="0">
                <a:solidFill>
                  <a:srgbClr val="39471D"/>
                </a:solidFill>
                <a:cs typeface="DecoType Naskh Variants" pitchFamily="2" charset="-78"/>
              </a:rPr>
              <a:t>والتقنيات </a:t>
            </a:r>
            <a:r>
              <a:rPr lang="ar-SA" sz="3000" dirty="0">
                <a:solidFill>
                  <a:srgbClr val="39471D"/>
                </a:solidFill>
                <a:cs typeface="DecoType Naskh Variants" pitchFamily="2" charset="-78"/>
              </a:rPr>
              <a:t>المستخدمة لإجراء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ويقدم الجدول أ.1 أمثلة على طرق المراجعة التي يمكن استخدامها، منفردة أو مجتمعة، لتحقيق أهداف </a:t>
            </a:r>
            <a:r>
              <a:rPr lang="ar-SA" sz="3000" dirty="0" smtClean="0">
                <a:solidFill>
                  <a:srgbClr val="39471D"/>
                </a:solidFill>
                <a:cs typeface="DecoType Naskh Variants" pitchFamily="2" charset="-78"/>
              </a:rPr>
              <a:t>التدقيق. </a:t>
            </a:r>
          </a:p>
          <a:p>
            <a:pPr algn="just"/>
            <a:r>
              <a:rPr lang="ar-SA" sz="3000" dirty="0" smtClean="0">
                <a:solidFill>
                  <a:srgbClr val="39471D"/>
                </a:solidFill>
                <a:cs typeface="DecoType Naskh Variants" pitchFamily="2" charset="-78"/>
              </a:rPr>
              <a:t>إذا </a:t>
            </a:r>
            <a:r>
              <a:rPr lang="ar-SA" sz="3000" dirty="0">
                <a:solidFill>
                  <a:srgbClr val="39471D"/>
                </a:solidFill>
                <a:cs typeface="DecoType Naskh Variants" pitchFamily="2" charset="-78"/>
              </a:rPr>
              <a:t>كانت عملية التدقيق تنطوي على استخدام فريق تدقيق يضم عدة أعضاء، فيمكن استخدام كل من الأساليب الموجودة في الموقع وعن </a:t>
            </a:r>
            <a:r>
              <a:rPr lang="ar-SA" sz="3000" dirty="0" smtClean="0">
                <a:solidFill>
                  <a:srgbClr val="39471D"/>
                </a:solidFill>
                <a:cs typeface="DecoType Naskh Variants" pitchFamily="2" charset="-78"/>
              </a:rPr>
              <a:t>بُعد </a:t>
            </a:r>
            <a:r>
              <a:rPr lang="ar-SA" sz="3000" dirty="0">
                <a:solidFill>
                  <a:srgbClr val="39471D"/>
                </a:solidFill>
                <a:cs typeface="DecoType Naskh Variants" pitchFamily="2" charset="-78"/>
              </a:rPr>
              <a:t>في وقت واحد</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07034796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3" name="مستطيل 2"/>
          <p:cNvSpPr/>
          <p:nvPr/>
        </p:nvSpPr>
        <p:spPr>
          <a:xfrm>
            <a:off x="4800600" y="609600"/>
            <a:ext cx="3131028" cy="769441"/>
          </a:xfrm>
          <a:prstGeom prst="rect">
            <a:avLst/>
          </a:prstGeom>
        </p:spPr>
        <p:txBody>
          <a:bodyPr wrap="square">
            <a:spAutoFit/>
          </a:bodyPr>
          <a:lstStyle/>
          <a:p>
            <a:r>
              <a:rPr lang="ar-SA" sz="4400" dirty="0">
                <a:solidFill>
                  <a:srgbClr val="C3D69E"/>
                </a:solidFill>
                <a:cs typeface="DecoType Naskh Variants" pitchFamily="2" charset="-78"/>
              </a:rPr>
              <a:t> </a:t>
            </a:r>
            <a:r>
              <a:rPr lang="ar-SA" sz="4400" dirty="0" smtClean="0">
                <a:solidFill>
                  <a:srgbClr val="C3D69E"/>
                </a:solidFill>
                <a:cs typeface="DecoType Naskh Variants" pitchFamily="2" charset="-78"/>
              </a:rPr>
              <a:t>المرفق </a:t>
            </a:r>
            <a:r>
              <a:rPr lang="en-US" sz="4400" dirty="0" smtClean="0">
                <a:solidFill>
                  <a:srgbClr val="C3D69E"/>
                </a:solidFill>
                <a:cs typeface="DecoType Naskh Variants" pitchFamily="2" charset="-78"/>
              </a:rPr>
              <a:t>A</a:t>
            </a:r>
            <a:endParaRPr lang="ar-SA" sz="4400" dirty="0">
              <a:solidFill>
                <a:srgbClr val="C3D69E"/>
              </a:solidFill>
            </a:endParaRPr>
          </a:p>
        </p:txBody>
      </p:sp>
      <p:sp>
        <p:nvSpPr>
          <p:cNvPr id="8" name="مستطيل 7"/>
          <p:cNvSpPr/>
          <p:nvPr/>
        </p:nvSpPr>
        <p:spPr>
          <a:xfrm>
            <a:off x="0" y="1720840"/>
            <a:ext cx="7900207" cy="1015663"/>
          </a:xfrm>
          <a:prstGeom prst="rect">
            <a:avLst/>
          </a:prstGeom>
        </p:spPr>
        <p:txBody>
          <a:bodyPr wrap="square">
            <a:spAutoFit/>
          </a:bodyPr>
          <a:lstStyle/>
          <a:p>
            <a:pPr algn="just"/>
            <a:r>
              <a:rPr lang="ar-SA" sz="3000" dirty="0" smtClean="0">
                <a:solidFill>
                  <a:srgbClr val="39471D"/>
                </a:solidFill>
                <a:cs typeface="DecoType Naskh Variants" pitchFamily="2" charset="-78"/>
              </a:rPr>
              <a:t>ملحوظة</a:t>
            </a:r>
            <a:r>
              <a:rPr lang="ar-SA" sz="3000" dirty="0">
                <a:solidFill>
                  <a:srgbClr val="39471D"/>
                </a:solidFill>
                <a:cs typeface="DecoType Naskh Variants" pitchFamily="2" charset="-78"/>
              </a:rPr>
              <a:t>: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توجد </a:t>
            </a:r>
            <a:r>
              <a:rPr lang="ar-SA" sz="3000" dirty="0">
                <a:solidFill>
                  <a:srgbClr val="39471D"/>
                </a:solidFill>
                <a:cs typeface="DecoType Naskh Variants" pitchFamily="2" charset="-78"/>
              </a:rPr>
              <a:t>معلومات إضافية حول زيارة المواقع الفعلية في أ.15.</a:t>
            </a:r>
          </a:p>
        </p:txBody>
      </p:sp>
    </p:spTree>
    <p:extLst>
      <p:ext uri="{BB962C8B-B14F-4D97-AF65-F5344CB8AC3E}">
        <p14:creationId xmlns:p14="http://schemas.microsoft.com/office/powerpoint/2010/main" val="333714554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12" name="مستطيل 11"/>
          <p:cNvSpPr/>
          <p:nvPr/>
        </p:nvSpPr>
        <p:spPr>
          <a:xfrm>
            <a:off x="0" y="1798290"/>
            <a:ext cx="7900208" cy="2800767"/>
          </a:xfrm>
          <a:prstGeom prst="rect">
            <a:avLst/>
          </a:prstGeom>
        </p:spPr>
        <p:txBody>
          <a:bodyPr wrap="square">
            <a:spAutoFit/>
          </a:bodyPr>
          <a:lstStyle/>
          <a:p>
            <a:pPr algn="ctr"/>
            <a:r>
              <a:rPr lang="ar-SA" sz="8800" dirty="0">
                <a:solidFill>
                  <a:srgbClr val="39471D"/>
                </a:solidFill>
                <a:cs typeface="DecoType Naskh Variants" pitchFamily="2" charset="-78"/>
              </a:rPr>
              <a:t>الجدول </a:t>
            </a:r>
            <a:r>
              <a:rPr lang="en-US" sz="8800" dirty="0" smtClean="0">
                <a:solidFill>
                  <a:srgbClr val="39471D"/>
                </a:solidFill>
                <a:cs typeface="DecoType Naskh Variants" pitchFamily="2" charset="-78"/>
              </a:rPr>
              <a:t>A.1</a:t>
            </a:r>
            <a:r>
              <a:rPr lang="ar-SA" sz="8800" dirty="0" smtClean="0">
                <a:solidFill>
                  <a:srgbClr val="39471D"/>
                </a:solidFill>
                <a:cs typeface="DecoType Naskh Variants" pitchFamily="2" charset="-78"/>
              </a:rPr>
              <a:t> </a:t>
            </a:r>
          </a:p>
          <a:p>
            <a:pPr algn="ctr"/>
            <a:r>
              <a:rPr lang="ar-SA" sz="8800" dirty="0" smtClean="0">
                <a:solidFill>
                  <a:srgbClr val="39471D"/>
                </a:solidFill>
                <a:cs typeface="DecoType Naskh Variants" pitchFamily="2" charset="-78"/>
              </a:rPr>
              <a:t>طرق </a:t>
            </a:r>
            <a:r>
              <a:rPr lang="ar-SA" sz="8800" dirty="0">
                <a:solidFill>
                  <a:srgbClr val="39471D"/>
                </a:solidFill>
                <a:cs typeface="DecoType Naskh Variants" pitchFamily="2" charset="-78"/>
              </a:rPr>
              <a:t>التدقيق</a:t>
            </a:r>
            <a:endParaRPr lang="ar-SA" sz="8800" dirty="0">
              <a:solidFill>
                <a:srgbClr val="39471D"/>
              </a:solidFill>
              <a:cs typeface="DecoType Naskh Variants" pitchFamily="2" charset="-78"/>
            </a:endParaRPr>
          </a:p>
        </p:txBody>
      </p:sp>
    </p:spTree>
    <p:extLst>
      <p:ext uri="{BB962C8B-B14F-4D97-AF65-F5344CB8AC3E}">
        <p14:creationId xmlns:p14="http://schemas.microsoft.com/office/powerpoint/2010/main" val="244353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rot="16200000">
            <a:off x="6796312" y="4862406"/>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grpSp>
        <p:nvGrpSpPr>
          <p:cNvPr id="4" name="مجموعة 3"/>
          <p:cNvGrpSpPr/>
          <p:nvPr/>
        </p:nvGrpSpPr>
        <p:grpSpPr>
          <a:xfrm>
            <a:off x="762000" y="192692"/>
            <a:ext cx="5943599" cy="6512909"/>
            <a:chOff x="863238" y="166665"/>
            <a:chExt cx="4829175" cy="5634036"/>
          </a:xfrm>
        </p:grpSpPr>
        <p:pic>
          <p:nvPicPr>
            <p:cNvPr id="2" name="صورة 1"/>
            <p:cNvPicPr>
              <a:picLocks noChangeAspect="1"/>
            </p:cNvPicPr>
            <p:nvPr/>
          </p:nvPicPr>
          <p:blipFill>
            <a:blip r:embed="rId2"/>
            <a:stretch>
              <a:fillRect/>
            </a:stretch>
          </p:blipFill>
          <p:spPr>
            <a:xfrm>
              <a:off x="863240" y="166665"/>
              <a:ext cx="4643437" cy="4167186"/>
            </a:xfrm>
            <a:prstGeom prst="rect">
              <a:avLst/>
            </a:prstGeom>
          </p:spPr>
        </p:pic>
        <p:pic>
          <p:nvPicPr>
            <p:cNvPr id="3" name="صورة 2"/>
            <p:cNvPicPr>
              <a:picLocks noChangeAspect="1"/>
            </p:cNvPicPr>
            <p:nvPr/>
          </p:nvPicPr>
          <p:blipFill>
            <a:blip r:embed="rId3"/>
            <a:stretch>
              <a:fillRect/>
            </a:stretch>
          </p:blipFill>
          <p:spPr>
            <a:xfrm>
              <a:off x="863238" y="4333851"/>
              <a:ext cx="4829175" cy="1466850"/>
            </a:xfrm>
            <a:prstGeom prst="rect">
              <a:avLst/>
            </a:prstGeom>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2" name="مربع نص 1"/>
          <p:cNvSpPr txBox="1"/>
          <p:nvPr/>
        </p:nvSpPr>
        <p:spPr bwMode="auto">
          <a:xfrm>
            <a:off x="0" y="1247106"/>
            <a:ext cx="7889322" cy="683264"/>
          </a:xfrm>
          <a:prstGeom prst="rect">
            <a:avLst/>
          </a:prstGeom>
          <a:noFill/>
          <a:ln w="9525">
            <a:noFill/>
            <a:miter lim="800000"/>
            <a:headEnd/>
            <a:tailEnd/>
          </a:ln>
          <a:effectLst/>
        </p:spPr>
        <p:txBody>
          <a:bodyPr wrap="square" rtlCol="1">
            <a:spAutoFit/>
          </a:bodyPr>
          <a:lstStyle/>
          <a:p>
            <a:pPr algn="ctr" rtl="1">
              <a:lnSpc>
                <a:spcPct val="120000"/>
              </a:lnSpc>
              <a:spcBef>
                <a:spcPct val="50000"/>
              </a:spcBef>
              <a:buClr>
                <a:srgbClr val="009900"/>
              </a:buClr>
              <a:buSzPct val="150000"/>
            </a:pPr>
            <a:r>
              <a:rPr lang="ar-SA" sz="3200" dirty="0" smtClean="0">
                <a:solidFill>
                  <a:srgbClr val="39471D"/>
                </a:solidFill>
                <a:cs typeface="DecoType Naskh Variants" pitchFamily="2" charset="-78"/>
              </a:rPr>
              <a:t>الجدول 1 – الأنواع المختلفة لعمليات التدقيق </a:t>
            </a:r>
            <a:endParaRPr lang="ar-SA" sz="3200" dirty="0">
              <a:solidFill>
                <a:srgbClr val="39471D"/>
              </a:solidFill>
              <a:cs typeface="DecoType Naskh Variants" pitchFamily="2" charset="-78"/>
            </a:endParaRPr>
          </a:p>
        </p:txBody>
      </p:sp>
      <p:graphicFrame>
        <p:nvGraphicFramePr>
          <p:cNvPr id="3" name="جدول 2"/>
          <p:cNvGraphicFramePr>
            <a:graphicFrameLocks noGrp="1"/>
          </p:cNvGraphicFramePr>
          <p:nvPr>
            <p:extLst>
              <p:ext uri="{D42A27DB-BD31-4B8C-83A1-F6EECF244321}">
                <p14:modId xmlns:p14="http://schemas.microsoft.com/office/powerpoint/2010/main" val="242253345"/>
              </p:ext>
            </p:extLst>
          </p:nvPr>
        </p:nvGraphicFramePr>
        <p:xfrm>
          <a:off x="35478" y="2514600"/>
          <a:ext cx="7889322" cy="2834640"/>
        </p:xfrm>
        <a:graphic>
          <a:graphicData uri="http://schemas.openxmlformats.org/drawingml/2006/table">
            <a:tbl>
              <a:tblPr rtl="1" firstRow="1" bandRow="1">
                <a:tableStyleId>{5940675A-B579-460E-94D1-54222C63F5DA}</a:tableStyleId>
              </a:tblPr>
              <a:tblGrid>
                <a:gridCol w="2629774">
                  <a:extLst>
                    <a:ext uri="{9D8B030D-6E8A-4147-A177-3AD203B41FA5}">
                      <a16:colId xmlns:a16="http://schemas.microsoft.com/office/drawing/2014/main" val="3030273005"/>
                    </a:ext>
                  </a:extLst>
                </a:gridCol>
                <a:gridCol w="2629774">
                  <a:extLst>
                    <a:ext uri="{9D8B030D-6E8A-4147-A177-3AD203B41FA5}">
                      <a16:colId xmlns:a16="http://schemas.microsoft.com/office/drawing/2014/main" val="396800137"/>
                    </a:ext>
                  </a:extLst>
                </a:gridCol>
                <a:gridCol w="2629774">
                  <a:extLst>
                    <a:ext uri="{9D8B030D-6E8A-4147-A177-3AD203B41FA5}">
                      <a16:colId xmlns:a16="http://schemas.microsoft.com/office/drawing/2014/main" val="825694790"/>
                    </a:ext>
                  </a:extLst>
                </a:gridCol>
              </a:tblGrid>
              <a:tr h="370840">
                <a:tc>
                  <a:txBody>
                    <a:bodyPr/>
                    <a:lstStyle/>
                    <a:p>
                      <a:pPr algn="ctr" rtl="1"/>
                      <a:r>
                        <a:rPr lang="ar-SA" sz="2800" kern="1200" dirty="0" smtClean="0">
                          <a:solidFill>
                            <a:srgbClr val="39471D"/>
                          </a:solidFill>
                          <a:latin typeface="+mn-lt"/>
                          <a:ea typeface="+mn-ea"/>
                          <a:cs typeface="DecoType Naskh Variants" pitchFamily="2" charset="-78"/>
                        </a:rPr>
                        <a:t>تدقيق الطرف الأول</a:t>
                      </a:r>
                      <a:endParaRPr lang="ar-SA" sz="2800" kern="1200" dirty="0">
                        <a:solidFill>
                          <a:srgbClr val="39471D"/>
                        </a:solidFill>
                        <a:latin typeface="+mn-lt"/>
                        <a:ea typeface="+mn-ea"/>
                        <a:cs typeface="DecoType Naskh Variants" pitchFamily="2" charset="-78"/>
                      </a:endParaRPr>
                    </a:p>
                  </a:txBody>
                  <a:tcPr>
                    <a:solidFill>
                      <a:srgbClr val="E2EBD1"/>
                    </a:solidFill>
                  </a:tcPr>
                </a:tc>
                <a:tc>
                  <a:txBody>
                    <a:bodyPr/>
                    <a:lstStyle/>
                    <a:p>
                      <a:pPr algn="ctr" rtl="1"/>
                      <a:r>
                        <a:rPr lang="ar-SA" sz="2800" kern="1200" dirty="0" smtClean="0">
                          <a:solidFill>
                            <a:srgbClr val="39471D"/>
                          </a:solidFill>
                          <a:latin typeface="+mn-lt"/>
                          <a:ea typeface="+mn-ea"/>
                          <a:cs typeface="DecoType Naskh Variants" pitchFamily="2" charset="-78"/>
                        </a:rPr>
                        <a:t>تدقيق الطرف الثاني</a:t>
                      </a:r>
                      <a:endParaRPr lang="ar-SA" sz="2800" kern="1200" dirty="0">
                        <a:solidFill>
                          <a:srgbClr val="39471D"/>
                        </a:solidFill>
                        <a:latin typeface="+mn-lt"/>
                        <a:ea typeface="+mn-ea"/>
                        <a:cs typeface="DecoType Naskh Variants" pitchFamily="2" charset="-78"/>
                      </a:endParaRPr>
                    </a:p>
                  </a:txBody>
                  <a:tcPr>
                    <a:solidFill>
                      <a:srgbClr val="E2EBD1"/>
                    </a:solidFill>
                  </a:tcPr>
                </a:tc>
                <a:tc>
                  <a:txBody>
                    <a:bodyPr/>
                    <a:lstStyle/>
                    <a:p>
                      <a:pPr algn="ctr" rtl="1"/>
                      <a:r>
                        <a:rPr lang="ar-SA" sz="2800" kern="1200" dirty="0" smtClean="0">
                          <a:solidFill>
                            <a:srgbClr val="39471D"/>
                          </a:solidFill>
                          <a:latin typeface="+mn-lt"/>
                          <a:ea typeface="+mn-ea"/>
                          <a:cs typeface="DecoType Naskh Variants" pitchFamily="2" charset="-78"/>
                        </a:rPr>
                        <a:t>تدقيق الطرف الثالث</a:t>
                      </a:r>
                      <a:endParaRPr lang="ar-SA" sz="2800" kern="1200" dirty="0">
                        <a:solidFill>
                          <a:srgbClr val="39471D"/>
                        </a:solidFill>
                        <a:latin typeface="+mn-lt"/>
                        <a:ea typeface="+mn-ea"/>
                        <a:cs typeface="DecoType Naskh Variants" pitchFamily="2" charset="-78"/>
                      </a:endParaRPr>
                    </a:p>
                  </a:txBody>
                  <a:tcPr>
                    <a:solidFill>
                      <a:srgbClr val="E2EBD1"/>
                    </a:solidFill>
                  </a:tcPr>
                </a:tc>
                <a:extLst>
                  <a:ext uri="{0D108BD9-81ED-4DB2-BD59-A6C34878D82A}">
                    <a16:rowId xmlns:a16="http://schemas.microsoft.com/office/drawing/2014/main" val="3662544302"/>
                  </a:ext>
                </a:extLst>
              </a:tr>
              <a:tr h="370840">
                <a:tc>
                  <a:txBody>
                    <a:bodyPr/>
                    <a:lstStyle/>
                    <a:p>
                      <a:pPr algn="ctr" rtl="1"/>
                      <a:r>
                        <a:rPr lang="ar-SA" sz="2800" kern="1200" dirty="0" smtClean="0">
                          <a:solidFill>
                            <a:srgbClr val="39471D"/>
                          </a:solidFill>
                          <a:latin typeface="+mn-lt"/>
                          <a:ea typeface="+mn-ea"/>
                          <a:cs typeface="DecoType Naskh Variants" pitchFamily="2" charset="-78"/>
                        </a:rPr>
                        <a:t>التدقيق الداخلي </a:t>
                      </a:r>
                      <a:endParaRPr lang="ar-SA" sz="2800" kern="1200" dirty="0">
                        <a:solidFill>
                          <a:srgbClr val="39471D"/>
                        </a:solidFill>
                        <a:latin typeface="+mn-lt"/>
                        <a:ea typeface="+mn-ea"/>
                        <a:cs typeface="DecoType Naskh Variants" pitchFamily="2" charset="-78"/>
                      </a:endParaRPr>
                    </a:p>
                  </a:txBody>
                  <a:tcPr/>
                </a:tc>
                <a:tc>
                  <a:txBody>
                    <a:bodyPr/>
                    <a:lstStyle/>
                    <a:p>
                      <a:pPr algn="ctr" rtl="1"/>
                      <a:r>
                        <a:rPr lang="ar-SA" sz="2800" kern="1200" dirty="0" smtClean="0">
                          <a:solidFill>
                            <a:srgbClr val="39471D"/>
                          </a:solidFill>
                          <a:latin typeface="+mn-lt"/>
                          <a:ea typeface="+mn-ea"/>
                          <a:cs typeface="DecoType Naskh Variants" pitchFamily="2" charset="-78"/>
                        </a:rPr>
                        <a:t>تدقيق مزوّد خارجي</a:t>
                      </a:r>
                      <a:endParaRPr lang="ar-SA" sz="2800" kern="1200" dirty="0">
                        <a:solidFill>
                          <a:srgbClr val="39471D"/>
                        </a:solidFill>
                        <a:latin typeface="+mn-lt"/>
                        <a:ea typeface="+mn-ea"/>
                        <a:cs typeface="DecoType Naskh Variants" pitchFamily="2" charset="-78"/>
                      </a:endParaRPr>
                    </a:p>
                  </a:txBody>
                  <a:tcPr/>
                </a:tc>
                <a:tc>
                  <a:txBody>
                    <a:bodyPr/>
                    <a:lstStyle/>
                    <a:p>
                      <a:pPr algn="ctr" rtl="1"/>
                      <a:r>
                        <a:rPr lang="ar-SA" sz="2800" kern="1200" dirty="0" smtClean="0">
                          <a:solidFill>
                            <a:srgbClr val="39471D"/>
                          </a:solidFill>
                          <a:latin typeface="+mn-lt"/>
                          <a:ea typeface="+mn-ea"/>
                          <a:cs typeface="DecoType Naskh Variants" pitchFamily="2" charset="-78"/>
                        </a:rPr>
                        <a:t>تدقيق منح الشهادات و/أو التدقيق بقصد الاعتماد</a:t>
                      </a:r>
                      <a:endParaRPr lang="ar-SA" sz="28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271037370"/>
                  </a:ext>
                </a:extLst>
              </a:tr>
              <a:tr h="370840">
                <a:tc>
                  <a:txBody>
                    <a:bodyPr/>
                    <a:lstStyle/>
                    <a:p>
                      <a:pPr algn="ctr" rtl="1"/>
                      <a:endParaRPr lang="ar-SA" sz="2800" kern="1200" dirty="0">
                        <a:solidFill>
                          <a:srgbClr val="39471D"/>
                        </a:solidFill>
                        <a:latin typeface="+mn-lt"/>
                        <a:ea typeface="+mn-ea"/>
                        <a:cs typeface="DecoType Naskh Variants" pitchFamily="2" charset="-78"/>
                      </a:endParaRPr>
                    </a:p>
                  </a:txBody>
                  <a:tcPr/>
                </a:tc>
                <a:tc>
                  <a:txBody>
                    <a:bodyPr/>
                    <a:lstStyle/>
                    <a:p>
                      <a:pPr algn="ctr" rtl="1"/>
                      <a:r>
                        <a:rPr lang="ar-SA" sz="2800" kern="1200" dirty="0" smtClean="0">
                          <a:solidFill>
                            <a:srgbClr val="39471D"/>
                          </a:solidFill>
                          <a:latin typeface="+mn-lt"/>
                          <a:ea typeface="+mn-ea"/>
                          <a:cs typeface="DecoType Naskh Variants" pitchFamily="2" charset="-78"/>
                        </a:rPr>
                        <a:t>تدقيق مستفيدين خارجيين آخرين</a:t>
                      </a:r>
                      <a:endParaRPr lang="ar-SA" sz="2800" kern="1200" dirty="0">
                        <a:solidFill>
                          <a:srgbClr val="39471D"/>
                        </a:solidFill>
                        <a:latin typeface="+mn-lt"/>
                        <a:ea typeface="+mn-ea"/>
                        <a:cs typeface="DecoType Naskh Variants" pitchFamily="2" charset="-78"/>
                      </a:endParaRPr>
                    </a:p>
                  </a:txBody>
                  <a:tcPr/>
                </a:tc>
                <a:tc>
                  <a:txBody>
                    <a:bodyPr/>
                    <a:lstStyle/>
                    <a:p>
                      <a:pPr algn="ctr" rtl="1"/>
                      <a:r>
                        <a:rPr lang="ar-SA" sz="2800" kern="1200" dirty="0" smtClean="0">
                          <a:solidFill>
                            <a:srgbClr val="39471D"/>
                          </a:solidFill>
                          <a:latin typeface="+mn-lt"/>
                          <a:ea typeface="+mn-ea"/>
                          <a:cs typeface="DecoType Naskh Variants" pitchFamily="2" charset="-78"/>
                        </a:rPr>
                        <a:t>أي تدقيق من الجهات من جهات قانونية أو تنظيمية أو ما شابه ذلك</a:t>
                      </a:r>
                      <a:endParaRPr lang="ar-SA" sz="28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483841768"/>
                  </a:ext>
                </a:extLst>
              </a:tr>
            </a:tbl>
          </a:graphicData>
        </a:graphic>
      </p:graphicFrame>
    </p:spTree>
    <p:extLst>
      <p:ext uri="{BB962C8B-B14F-4D97-AF65-F5344CB8AC3E}">
        <p14:creationId xmlns:p14="http://schemas.microsoft.com/office/powerpoint/2010/main" val="839829738"/>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graphicFrame>
        <p:nvGraphicFramePr>
          <p:cNvPr id="11" name="جدول 10"/>
          <p:cNvGraphicFramePr>
            <a:graphicFrameLocks noGrp="1"/>
          </p:cNvGraphicFramePr>
          <p:nvPr>
            <p:extLst>
              <p:ext uri="{D42A27DB-BD31-4B8C-83A1-F6EECF244321}">
                <p14:modId xmlns:p14="http://schemas.microsoft.com/office/powerpoint/2010/main" val="997272982"/>
              </p:ext>
            </p:extLst>
          </p:nvPr>
        </p:nvGraphicFramePr>
        <p:xfrm>
          <a:off x="-1" y="304800"/>
          <a:ext cx="7900209" cy="6004560"/>
        </p:xfrm>
        <a:graphic>
          <a:graphicData uri="http://schemas.openxmlformats.org/drawingml/2006/table">
            <a:tbl>
              <a:tblPr rtl="1" firstRow="1" bandRow="1">
                <a:tableStyleId>{F5AB1C69-6EDB-4FF4-983F-18BD219EF322}</a:tableStyleId>
              </a:tblPr>
              <a:tblGrid>
                <a:gridCol w="1728008">
                  <a:extLst>
                    <a:ext uri="{9D8B030D-6E8A-4147-A177-3AD203B41FA5}">
                      <a16:colId xmlns:a16="http://schemas.microsoft.com/office/drawing/2014/main" val="3882422718"/>
                    </a:ext>
                  </a:extLst>
                </a:gridCol>
                <a:gridCol w="3038204">
                  <a:extLst>
                    <a:ext uri="{9D8B030D-6E8A-4147-A177-3AD203B41FA5}">
                      <a16:colId xmlns:a16="http://schemas.microsoft.com/office/drawing/2014/main" val="671928978"/>
                    </a:ext>
                  </a:extLst>
                </a:gridCol>
                <a:gridCol w="3133997">
                  <a:extLst>
                    <a:ext uri="{9D8B030D-6E8A-4147-A177-3AD203B41FA5}">
                      <a16:colId xmlns:a16="http://schemas.microsoft.com/office/drawing/2014/main" val="3834273534"/>
                    </a:ext>
                  </a:extLst>
                </a:gridCol>
              </a:tblGrid>
              <a:tr h="370840">
                <a:tc gridSpan="3">
                  <a:txBody>
                    <a:bodyPr/>
                    <a:lstStyle/>
                    <a:p>
                      <a:pPr algn="ctr" rtl="1"/>
                      <a:r>
                        <a:rPr lang="ar-SA" sz="3600" b="0" kern="1200" dirty="0" smtClean="0">
                          <a:solidFill>
                            <a:srgbClr val="39471D"/>
                          </a:solidFill>
                          <a:latin typeface="+mn-lt"/>
                          <a:ea typeface="+mn-ea"/>
                          <a:cs typeface="DecoType Naskh Variants" pitchFamily="2" charset="-78"/>
                        </a:rPr>
                        <a:t>الجدول </a:t>
                      </a:r>
                      <a:r>
                        <a:rPr lang="en-US" sz="3600" b="0" kern="1200" dirty="0" smtClean="0">
                          <a:solidFill>
                            <a:srgbClr val="39471D"/>
                          </a:solidFill>
                          <a:latin typeface="+mn-lt"/>
                          <a:ea typeface="+mn-ea"/>
                          <a:cs typeface="DecoType Naskh Variants" pitchFamily="2" charset="-78"/>
                        </a:rPr>
                        <a:t>A.1</a:t>
                      </a:r>
                      <a:r>
                        <a:rPr lang="ar-SA" sz="3600" b="0" kern="1200" dirty="0" smtClean="0">
                          <a:solidFill>
                            <a:srgbClr val="39471D"/>
                          </a:solidFill>
                          <a:latin typeface="+mn-lt"/>
                          <a:ea typeface="+mn-ea"/>
                          <a:cs typeface="DecoType Naskh Variants" pitchFamily="2" charset="-78"/>
                        </a:rPr>
                        <a:t> طرق</a:t>
                      </a:r>
                      <a:r>
                        <a:rPr lang="ar-SA" sz="3600" b="0" kern="1200" baseline="0" dirty="0" smtClean="0">
                          <a:solidFill>
                            <a:srgbClr val="39471D"/>
                          </a:solidFill>
                          <a:latin typeface="+mn-lt"/>
                          <a:ea typeface="+mn-ea"/>
                          <a:cs typeface="DecoType Naskh Variants" pitchFamily="2" charset="-78"/>
                        </a:rPr>
                        <a:t> التدقيق</a:t>
                      </a:r>
                      <a:endParaRPr lang="ar-SA" sz="3600" b="0" kern="1200" dirty="0">
                        <a:solidFill>
                          <a:srgbClr val="39471D"/>
                        </a:solidFill>
                        <a:latin typeface="+mn-lt"/>
                        <a:ea typeface="+mn-ea"/>
                        <a:cs typeface="DecoType Naskh Variants" pitchFamily="2" charset="-78"/>
                      </a:endParaRPr>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2392436482"/>
                  </a:ext>
                </a:extLst>
              </a:tr>
              <a:tr h="370840">
                <a:tc>
                  <a:txBody>
                    <a:bodyPr/>
                    <a:lstStyle/>
                    <a:p>
                      <a:pPr algn="ctr" rtl="1"/>
                      <a:r>
                        <a:rPr lang="ar-SA" sz="1600" kern="1200" dirty="0" smtClean="0">
                          <a:solidFill>
                            <a:srgbClr val="39471D"/>
                          </a:solidFill>
                          <a:latin typeface="+mn-lt"/>
                          <a:ea typeface="+mn-ea"/>
                          <a:cs typeface="DecoType Naskh Variants" pitchFamily="2" charset="-78"/>
                        </a:rPr>
                        <a:t>مدى المشاركة بين المدقّق والجهة الخاضعة للتدقيق</a:t>
                      </a:r>
                      <a:endParaRPr lang="ar-SA" sz="1600" kern="1200" dirty="0">
                        <a:solidFill>
                          <a:srgbClr val="39471D"/>
                        </a:solidFill>
                        <a:latin typeface="+mn-lt"/>
                        <a:ea typeface="+mn-ea"/>
                        <a:cs typeface="DecoType Naskh Variants" pitchFamily="2" charset="-78"/>
                      </a:endParaRPr>
                    </a:p>
                  </a:txBody>
                  <a:tcPr anchor="ctr"/>
                </a:tc>
                <a:tc>
                  <a:txBody>
                    <a:bodyPr/>
                    <a:lstStyle/>
                    <a:p>
                      <a:pPr algn="ctr" rtl="1"/>
                      <a:r>
                        <a:rPr lang="ar-SA" sz="1600" kern="1200" dirty="0" smtClean="0">
                          <a:solidFill>
                            <a:srgbClr val="39471D"/>
                          </a:solidFill>
                          <a:latin typeface="+mn-lt"/>
                          <a:ea typeface="+mn-ea"/>
                          <a:cs typeface="DecoType Naskh Variants" pitchFamily="2" charset="-78"/>
                        </a:rPr>
                        <a:t>بالموقع</a:t>
                      </a:r>
                      <a:endParaRPr lang="ar-SA" sz="1600" kern="1200" dirty="0">
                        <a:solidFill>
                          <a:srgbClr val="39471D"/>
                        </a:solidFill>
                        <a:latin typeface="+mn-lt"/>
                        <a:ea typeface="+mn-ea"/>
                        <a:cs typeface="DecoType Naskh Variants" pitchFamily="2" charset="-78"/>
                      </a:endParaRPr>
                    </a:p>
                  </a:txBody>
                  <a:tcPr anchor="ctr"/>
                </a:tc>
                <a:tc>
                  <a:txBody>
                    <a:bodyPr/>
                    <a:lstStyle/>
                    <a:p>
                      <a:pPr algn="ctr" rtl="1"/>
                      <a:r>
                        <a:rPr lang="ar-SA" sz="1600" kern="1200" dirty="0" smtClean="0">
                          <a:solidFill>
                            <a:srgbClr val="39471D"/>
                          </a:solidFill>
                          <a:latin typeface="+mn-lt"/>
                          <a:ea typeface="+mn-ea"/>
                          <a:cs typeface="DecoType Naskh Variants" pitchFamily="2" charset="-78"/>
                        </a:rPr>
                        <a:t>عن بعد</a:t>
                      </a:r>
                      <a:endParaRPr lang="ar-SA" sz="16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1605974701"/>
                  </a:ext>
                </a:extLst>
              </a:tr>
              <a:tr h="370840">
                <a:tc>
                  <a:txBody>
                    <a:bodyPr/>
                    <a:lstStyle/>
                    <a:p>
                      <a:pPr algn="just" rtl="1"/>
                      <a:r>
                        <a:rPr lang="ar-SA" sz="1800" kern="1200" dirty="0" smtClean="0">
                          <a:solidFill>
                            <a:srgbClr val="39471D"/>
                          </a:solidFill>
                          <a:latin typeface="+mn-lt"/>
                          <a:ea typeface="+mn-ea"/>
                          <a:cs typeface="DecoType Naskh Variants" pitchFamily="2" charset="-78"/>
                        </a:rPr>
                        <a:t>التفاعل البشري</a:t>
                      </a:r>
                      <a:endParaRPr lang="ar-SA" sz="1800" kern="1200" dirty="0">
                        <a:solidFill>
                          <a:srgbClr val="39471D"/>
                        </a:solidFill>
                        <a:latin typeface="+mn-lt"/>
                        <a:ea typeface="+mn-ea"/>
                        <a:cs typeface="DecoType Naskh Variants" pitchFamily="2" charset="-78"/>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rgbClr val="39471D"/>
                          </a:solidFill>
                          <a:latin typeface="+mn-lt"/>
                          <a:ea typeface="+mn-ea"/>
                          <a:cs typeface="DecoType Naskh Variants" pitchFamily="2" charset="-78"/>
                        </a:rPr>
                        <a:t>إجراء المقابلات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rgbClr val="39471D"/>
                          </a:solidFill>
                          <a:latin typeface="+mn-lt"/>
                          <a:ea typeface="+mn-ea"/>
                          <a:cs typeface="DecoType Naskh Variants" pitchFamily="2" charset="-78"/>
                        </a:rPr>
                        <a:t>استكمال قوائم التدقيق</a:t>
                      </a:r>
                      <a:r>
                        <a:rPr lang="ar-SA" sz="1800" kern="1200" baseline="0" dirty="0" smtClean="0">
                          <a:solidFill>
                            <a:srgbClr val="39471D"/>
                          </a:solidFill>
                          <a:latin typeface="+mn-lt"/>
                          <a:ea typeface="+mn-ea"/>
                          <a:cs typeface="DecoType Naskh Variants" pitchFamily="2" charset="-78"/>
                        </a:rPr>
                        <a:t> والاستبيانات بمشاركة الجهة الخاضعة  للتدقيق</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baseline="0" dirty="0" smtClean="0">
                          <a:solidFill>
                            <a:srgbClr val="39471D"/>
                          </a:solidFill>
                          <a:latin typeface="+mn-lt"/>
                          <a:ea typeface="+mn-ea"/>
                          <a:cs typeface="DecoType Naskh Variants" pitchFamily="2" charset="-78"/>
                        </a:rPr>
                        <a:t>إجراء التدقيق على المستندات بمشاركة الجهة الخاضعة للتدقيق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baseline="0" dirty="0" smtClean="0">
                          <a:solidFill>
                            <a:srgbClr val="39471D"/>
                          </a:solidFill>
                          <a:latin typeface="+mn-lt"/>
                          <a:ea typeface="+mn-ea"/>
                          <a:cs typeface="DecoType Naskh Variants" pitchFamily="2" charset="-78"/>
                        </a:rPr>
                        <a:t>أخذ العينات</a:t>
                      </a:r>
                    </a:p>
                  </a:txBody>
                  <a:tcPr anchor="ctr"/>
                </a:tc>
                <a:tc>
                  <a:txBody>
                    <a:bodyPr/>
                    <a:lstStyle/>
                    <a:p>
                      <a:pPr algn="r" rtl="1"/>
                      <a:r>
                        <a:rPr lang="ar-SA" sz="1800" kern="1200" dirty="0" smtClean="0">
                          <a:solidFill>
                            <a:srgbClr val="39471D"/>
                          </a:solidFill>
                          <a:latin typeface="+mn-lt"/>
                          <a:ea typeface="+mn-ea"/>
                          <a:cs typeface="DecoType Naskh Variants" pitchFamily="2" charset="-78"/>
                        </a:rPr>
                        <a:t>عبر وسائل التواصل التفاعلية</a:t>
                      </a:r>
                      <a:r>
                        <a:rPr lang="en-US" sz="1800" kern="1200" dirty="0" smtClean="0">
                          <a:solidFill>
                            <a:srgbClr val="39471D"/>
                          </a:solidFill>
                          <a:latin typeface="+mn-lt"/>
                          <a:ea typeface="+mn-ea"/>
                          <a:cs typeface="DecoType Naskh Variants" pitchFamily="2" charset="-78"/>
                        </a:rPr>
                        <a:t>:</a:t>
                      </a:r>
                    </a:p>
                    <a:p>
                      <a:pPr algn="r" rtl="1"/>
                      <a:r>
                        <a:rPr lang="ar-SA" sz="1800" kern="1200" dirty="0" smtClean="0">
                          <a:solidFill>
                            <a:srgbClr val="39471D"/>
                          </a:solidFill>
                          <a:latin typeface="+mn-lt"/>
                          <a:ea typeface="+mn-ea"/>
                          <a:cs typeface="DecoType Naskh Variants" pitchFamily="2" charset="-78"/>
                        </a:rPr>
                        <a:t>-</a:t>
                      </a:r>
                      <a:r>
                        <a:rPr lang="ar-SA" sz="1800" kern="1200" baseline="0" dirty="0" smtClean="0">
                          <a:solidFill>
                            <a:srgbClr val="39471D"/>
                          </a:solidFill>
                          <a:latin typeface="+mn-lt"/>
                          <a:ea typeface="+mn-ea"/>
                          <a:cs typeface="DecoType Naskh Variants" pitchFamily="2" charset="-78"/>
                        </a:rPr>
                        <a:t> إجراء المقابلات</a:t>
                      </a:r>
                      <a:endParaRPr lang="ar-SA" sz="1800" kern="1200" dirty="0" smtClean="0">
                        <a:solidFill>
                          <a:srgbClr val="39471D"/>
                        </a:solidFill>
                        <a:latin typeface="+mn-lt"/>
                        <a:ea typeface="+mn-ea"/>
                        <a:cs typeface="DecoType Naskh Variants" pitchFamily="2" charset="-78"/>
                      </a:endParaRPr>
                    </a:p>
                    <a:p>
                      <a:pPr marL="285750" indent="-285750" algn="just" rtl="1">
                        <a:buFontTx/>
                        <a:buChar char="-"/>
                      </a:pPr>
                      <a:r>
                        <a:rPr lang="ar-SA" sz="1800" kern="1200" dirty="0" smtClean="0">
                          <a:solidFill>
                            <a:srgbClr val="39471D"/>
                          </a:solidFill>
                          <a:latin typeface="+mn-lt"/>
                          <a:ea typeface="+mn-ea"/>
                          <a:cs typeface="DecoType Naskh Variants" pitchFamily="2" charset="-78"/>
                        </a:rPr>
                        <a:t>مراقبة العمل المنجز من خلال أدلة عن بعد</a:t>
                      </a:r>
                    </a:p>
                    <a:p>
                      <a:pPr marL="285750" indent="-285750" algn="just" rtl="1">
                        <a:buFontTx/>
                        <a:buChar char="-"/>
                      </a:pPr>
                      <a:r>
                        <a:rPr lang="ar-SA" sz="1800" kern="1200" dirty="0" smtClean="0">
                          <a:solidFill>
                            <a:srgbClr val="39471D"/>
                          </a:solidFill>
                          <a:latin typeface="+mn-lt"/>
                          <a:ea typeface="+mn-ea"/>
                          <a:cs typeface="DecoType Naskh Variants" pitchFamily="2" charset="-78"/>
                        </a:rPr>
                        <a:t>قوائم الفحص والاستبيانات الكاملة</a:t>
                      </a:r>
                    </a:p>
                    <a:p>
                      <a:pPr marL="285750" indent="-285750" algn="just" rtl="1">
                        <a:buFontTx/>
                        <a:buChar char="-"/>
                      </a:pPr>
                      <a:r>
                        <a:rPr lang="ar-SA" sz="1800" kern="1200" dirty="0" smtClean="0">
                          <a:solidFill>
                            <a:srgbClr val="39471D"/>
                          </a:solidFill>
                          <a:latin typeface="+mn-lt"/>
                          <a:ea typeface="+mn-ea"/>
                          <a:cs typeface="DecoType Naskh Variants" pitchFamily="2" charset="-78"/>
                        </a:rPr>
                        <a:t>إجراء التدقيق على  المستندات بمشاركة الجهة الخاضعة للتدقيق</a:t>
                      </a:r>
                      <a:endParaRPr lang="ar-SA" sz="18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3014970965"/>
                  </a:ext>
                </a:extLst>
              </a:tr>
              <a:tr h="370840">
                <a:tc>
                  <a:txBody>
                    <a:bodyPr/>
                    <a:lstStyle/>
                    <a:p>
                      <a:pPr algn="just" rtl="1"/>
                      <a:r>
                        <a:rPr lang="ar-SA" sz="1800" kern="1200" dirty="0" smtClean="0">
                          <a:solidFill>
                            <a:srgbClr val="39471D"/>
                          </a:solidFill>
                          <a:latin typeface="+mn-lt"/>
                          <a:ea typeface="+mn-ea"/>
                          <a:cs typeface="DecoType Naskh Variants" pitchFamily="2" charset="-78"/>
                        </a:rPr>
                        <a:t>لا يوجد تفاعل بشري</a:t>
                      </a:r>
                      <a:endParaRPr lang="ar-SA" sz="1800" kern="1200" dirty="0">
                        <a:solidFill>
                          <a:srgbClr val="39471D"/>
                        </a:solidFill>
                        <a:latin typeface="+mn-lt"/>
                        <a:ea typeface="+mn-ea"/>
                        <a:cs typeface="DecoType Naskh Variants" pitchFamily="2" charset="-78"/>
                      </a:endParaRPr>
                    </a:p>
                  </a:txBody>
                  <a:tcPr anchor="ctr"/>
                </a:tc>
                <a:tc>
                  <a:txBody>
                    <a:bodyPr/>
                    <a:lstStyle/>
                    <a:p>
                      <a:pPr rtl="1"/>
                      <a:r>
                        <a:rPr lang="ar-SA" sz="1800" kern="1200" dirty="0" smtClean="0">
                          <a:solidFill>
                            <a:srgbClr val="39471D"/>
                          </a:solidFill>
                          <a:latin typeface="+mn-lt"/>
                          <a:ea typeface="+mn-ea"/>
                          <a:cs typeface="DecoType Naskh Variants" pitchFamily="2" charset="-78"/>
                        </a:rPr>
                        <a:t>- إجراء التدقيق على المستندات (على سبيل المثال السجلات )</a:t>
                      </a:r>
                    </a:p>
                    <a:p>
                      <a:pPr rtl="1"/>
                      <a:r>
                        <a:rPr lang="ar-SA" sz="1800" kern="1200" dirty="0" smtClean="0">
                          <a:solidFill>
                            <a:srgbClr val="39471D"/>
                          </a:solidFill>
                          <a:latin typeface="+mn-lt"/>
                          <a:ea typeface="+mn-ea"/>
                          <a:cs typeface="DecoType Naskh Variants" pitchFamily="2" charset="-78"/>
                        </a:rPr>
                        <a:t>- مراقبة العمل المنجز</a:t>
                      </a:r>
                    </a:p>
                    <a:p>
                      <a:pPr rtl="1"/>
                      <a:r>
                        <a:rPr lang="ar-SA" sz="1800" kern="1200" dirty="0" smtClean="0">
                          <a:solidFill>
                            <a:srgbClr val="39471D"/>
                          </a:solidFill>
                          <a:latin typeface="+mn-lt"/>
                          <a:ea typeface="+mn-ea"/>
                          <a:cs typeface="DecoType Naskh Variants" pitchFamily="2" charset="-78"/>
                        </a:rPr>
                        <a:t>- إجراء زيارة ميدانية</a:t>
                      </a:r>
                    </a:p>
                    <a:p>
                      <a:pPr rtl="1"/>
                      <a:r>
                        <a:rPr lang="ar-SA" sz="1800" kern="1200" dirty="0" smtClean="0">
                          <a:solidFill>
                            <a:srgbClr val="39471D"/>
                          </a:solidFill>
                          <a:latin typeface="+mn-lt"/>
                          <a:ea typeface="+mn-ea"/>
                          <a:cs typeface="DecoType Naskh Variants" pitchFamily="2" charset="-78"/>
                        </a:rPr>
                        <a:t>- استكمال قوائم التدقيق</a:t>
                      </a:r>
                    </a:p>
                    <a:p>
                      <a:pPr rtl="1"/>
                      <a:r>
                        <a:rPr lang="ar-SA" sz="1800" kern="1200" dirty="0" smtClean="0">
                          <a:solidFill>
                            <a:srgbClr val="39471D"/>
                          </a:solidFill>
                          <a:latin typeface="+mn-lt"/>
                          <a:ea typeface="+mn-ea"/>
                          <a:cs typeface="DecoType Naskh Variants" pitchFamily="2" charset="-78"/>
                        </a:rPr>
                        <a:t>- أخذ العينات (مثل المنتجات)</a:t>
                      </a:r>
                      <a:endParaRPr lang="ar-SA" sz="1800" kern="1200" dirty="0">
                        <a:solidFill>
                          <a:srgbClr val="39471D"/>
                        </a:solidFill>
                        <a:latin typeface="+mn-lt"/>
                        <a:ea typeface="+mn-ea"/>
                        <a:cs typeface="DecoType Naskh Variants" pitchFamily="2" charset="-78"/>
                      </a:endParaRPr>
                    </a:p>
                  </a:txBody>
                  <a:tcPr anchor="ctr"/>
                </a:tc>
                <a:tc>
                  <a:txBody>
                    <a:bodyPr/>
                    <a:lstStyle/>
                    <a:p>
                      <a:pPr algn="r" rtl="1"/>
                      <a:r>
                        <a:rPr lang="ar-SA" sz="1800" kern="1200" dirty="0" smtClean="0">
                          <a:solidFill>
                            <a:srgbClr val="39471D"/>
                          </a:solidFill>
                          <a:latin typeface="+mn-lt"/>
                          <a:ea typeface="+mn-ea"/>
                          <a:cs typeface="DecoType Naskh Variants" pitchFamily="2" charset="-78"/>
                        </a:rPr>
                        <a:t>- إجراء مراجعة المستندات (مثل السجلات وتحليل البيانات)</a:t>
                      </a:r>
                    </a:p>
                    <a:p>
                      <a:pPr algn="r" rtl="1"/>
                      <a:r>
                        <a:rPr lang="ar-SA" sz="1800" kern="1200" dirty="0" smtClean="0">
                          <a:solidFill>
                            <a:srgbClr val="39471D"/>
                          </a:solidFill>
                          <a:latin typeface="+mn-lt"/>
                          <a:ea typeface="+mn-ea"/>
                          <a:cs typeface="DecoType Naskh Variants" pitchFamily="2" charset="-78"/>
                        </a:rPr>
                        <a:t>- مراقبة الأعمال المنجزة عبر وسائل المراقبة، مع مراعات المتطلبات الاجتماعية والقانونية والتنظيمية</a:t>
                      </a:r>
                    </a:p>
                    <a:p>
                      <a:pPr algn="r" rtl="1"/>
                      <a:r>
                        <a:rPr lang="ar-SA" sz="1800" kern="1200" dirty="0" smtClean="0">
                          <a:solidFill>
                            <a:srgbClr val="39471D"/>
                          </a:solidFill>
                          <a:latin typeface="+mn-lt"/>
                          <a:ea typeface="+mn-ea"/>
                          <a:cs typeface="DecoType Naskh Variants" pitchFamily="2" charset="-78"/>
                        </a:rPr>
                        <a:t>تحليل البيانات</a:t>
                      </a:r>
                      <a:endParaRPr lang="ar-SA" sz="1800" kern="1200" dirty="0">
                        <a:solidFill>
                          <a:srgbClr val="39471D"/>
                        </a:solidFill>
                        <a:latin typeface="+mn-lt"/>
                        <a:ea typeface="+mn-ea"/>
                        <a:cs typeface="DecoType Naskh Variants" pitchFamily="2" charset="-78"/>
                      </a:endParaRPr>
                    </a:p>
                  </a:txBody>
                  <a:tcPr/>
                </a:tc>
                <a:extLst>
                  <a:ext uri="{0D108BD9-81ED-4DB2-BD59-A6C34878D82A}">
                    <a16:rowId xmlns:a16="http://schemas.microsoft.com/office/drawing/2014/main" val="997529149"/>
                  </a:ext>
                </a:extLst>
              </a:tr>
              <a:tr h="370840">
                <a:tc gridSpan="3">
                  <a:txBody>
                    <a:bodyPr/>
                    <a:lstStyle/>
                    <a:p>
                      <a:pPr marL="0" indent="0" algn="just" rtl="1">
                        <a:buFontTx/>
                        <a:buNone/>
                      </a:pPr>
                      <a:r>
                        <a:rPr lang="ar-SA" sz="1600" b="1" u="sng" kern="1200" dirty="0" smtClean="0">
                          <a:solidFill>
                            <a:srgbClr val="39471D"/>
                          </a:solidFill>
                          <a:latin typeface="+mn-lt"/>
                          <a:ea typeface="+mn-ea"/>
                          <a:cs typeface="DecoType Naskh Variants" pitchFamily="2" charset="-78"/>
                        </a:rPr>
                        <a:t>أنشطة التدقيق في الموقع  </a:t>
                      </a:r>
                      <a:r>
                        <a:rPr lang="ar-SA" sz="1600" kern="1200" dirty="0" smtClean="0">
                          <a:solidFill>
                            <a:srgbClr val="39471D"/>
                          </a:solidFill>
                          <a:latin typeface="+mn-lt"/>
                          <a:ea typeface="+mn-ea"/>
                          <a:cs typeface="DecoType Naskh Variants" pitchFamily="2" charset="-78"/>
                        </a:rPr>
                        <a:t>يتم تنفيذها في موقع الجهة الخاضعة للتدقيق. </a:t>
                      </a:r>
                    </a:p>
                    <a:p>
                      <a:pPr marL="0" indent="0" algn="just" rtl="1">
                        <a:buFontTx/>
                        <a:buNone/>
                      </a:pPr>
                      <a:r>
                        <a:rPr lang="ar-SA" sz="1600" b="1" u="sng" kern="1200" dirty="0" smtClean="0">
                          <a:solidFill>
                            <a:srgbClr val="39471D"/>
                          </a:solidFill>
                          <a:latin typeface="+mn-lt"/>
                          <a:ea typeface="+mn-ea"/>
                          <a:cs typeface="DecoType Naskh Variants" pitchFamily="2" charset="-78"/>
                        </a:rPr>
                        <a:t>أنشطة التدقيق عن بعد </a:t>
                      </a:r>
                      <a:r>
                        <a:rPr lang="ar-SA" sz="1600" kern="1200" dirty="0" smtClean="0">
                          <a:solidFill>
                            <a:srgbClr val="39471D"/>
                          </a:solidFill>
                          <a:latin typeface="+mn-lt"/>
                          <a:ea typeface="+mn-ea"/>
                          <a:cs typeface="DecoType Naskh Variants" pitchFamily="2" charset="-78"/>
                        </a:rPr>
                        <a:t>يتم تنفيذ في أي مكان آخر غير موقع الجهة الخاضعة للتدقيق، بغض النظر عن المسافة.</a:t>
                      </a:r>
                    </a:p>
                    <a:p>
                      <a:pPr algn="just" rtl="1"/>
                      <a:r>
                        <a:rPr lang="ar-SA" sz="1600" b="1" u="sng" kern="1200" dirty="0" smtClean="0">
                          <a:solidFill>
                            <a:srgbClr val="39471D"/>
                          </a:solidFill>
                          <a:latin typeface="+mn-lt"/>
                          <a:ea typeface="+mn-ea"/>
                          <a:cs typeface="DecoType Naskh Variants" pitchFamily="2" charset="-78"/>
                        </a:rPr>
                        <a:t>أنشطة التدقيق التفاعلية </a:t>
                      </a:r>
                      <a:r>
                        <a:rPr lang="ar-SA" sz="1600" kern="1200" dirty="0" smtClean="0">
                          <a:solidFill>
                            <a:srgbClr val="39471D"/>
                          </a:solidFill>
                          <a:latin typeface="+mn-lt"/>
                          <a:ea typeface="+mn-ea"/>
                          <a:cs typeface="DecoType Naskh Variants" pitchFamily="2" charset="-78"/>
                        </a:rPr>
                        <a:t>تتضمن التفاعل بين موظفي الجهة الخاضعة للتدقيق وفريق التدقيق. </a:t>
                      </a:r>
                    </a:p>
                    <a:p>
                      <a:pPr algn="just" rtl="1"/>
                      <a:r>
                        <a:rPr lang="ar-SA" sz="1600" b="1" u="sng" kern="1200" dirty="0" smtClean="0">
                          <a:solidFill>
                            <a:srgbClr val="39471D"/>
                          </a:solidFill>
                          <a:latin typeface="+mn-lt"/>
                          <a:ea typeface="+mn-ea"/>
                          <a:cs typeface="DecoType Naskh Variants" pitchFamily="2" charset="-78"/>
                        </a:rPr>
                        <a:t>أنشطة التدقيق غير التفاعلية  </a:t>
                      </a:r>
                      <a:r>
                        <a:rPr lang="ar-SA" sz="1600" kern="1200" dirty="0" smtClean="0">
                          <a:solidFill>
                            <a:srgbClr val="39471D"/>
                          </a:solidFill>
                          <a:latin typeface="+mn-lt"/>
                          <a:ea typeface="+mn-ea"/>
                          <a:cs typeface="DecoType Naskh Variants" pitchFamily="2" charset="-78"/>
                        </a:rPr>
                        <a:t>لا تتضمن أي تفاعل بشري مع الأفراد الذين يمثلون الجهة الخاضعة للتدقيق ولكنها تتضمن التفاعل مع المعدات والمرافق والوثائق.</a:t>
                      </a:r>
                      <a:endParaRPr lang="ar-SA" sz="1600" kern="1200" dirty="0">
                        <a:solidFill>
                          <a:srgbClr val="39471D"/>
                        </a:solidFill>
                        <a:latin typeface="+mn-lt"/>
                        <a:ea typeface="+mn-ea"/>
                        <a:cs typeface="DecoType Naskh Variants" pitchFamily="2" charset="-78"/>
                      </a:endParaRPr>
                    </a:p>
                  </a:txBody>
                  <a:tcPr/>
                </a:tc>
                <a:tc hMerge="1">
                  <a:txBody>
                    <a:bodyPr/>
                    <a:lstStyle/>
                    <a:p>
                      <a:pPr marL="0" algn="just" defTabSz="914400" rtl="1" eaLnBrk="1" latinLnBrk="0" hangingPunct="1"/>
                      <a:endParaRPr lang="ar-SA" sz="1800" kern="1200" dirty="0">
                        <a:solidFill>
                          <a:srgbClr val="39471D"/>
                        </a:solidFill>
                        <a:latin typeface="+mn-lt"/>
                        <a:ea typeface="+mn-ea"/>
                        <a:cs typeface="DecoType Naskh Variants" pitchFamily="2" charset="-78"/>
                      </a:endParaRPr>
                    </a:p>
                  </a:txBody>
                  <a:tcPr anchor="ctr"/>
                </a:tc>
                <a:tc hMerge="1">
                  <a:txBody>
                    <a:bodyPr/>
                    <a:lstStyle/>
                    <a:p>
                      <a:pPr marL="0" algn="ctr" defTabSz="914400" rtl="1" eaLnBrk="1" latinLnBrk="0" hangingPunct="1"/>
                      <a:endParaRPr lang="ar-SA" sz="1800" kern="1200" dirty="0">
                        <a:solidFill>
                          <a:srgbClr val="39471D"/>
                        </a:solidFill>
                        <a:latin typeface="+mn-lt"/>
                        <a:ea typeface="+mn-ea"/>
                        <a:cs typeface="DecoType Naskh Variants" pitchFamily="2" charset="-78"/>
                      </a:endParaRPr>
                    </a:p>
                  </a:txBody>
                  <a:tcPr anchor="ctr"/>
                </a:tc>
                <a:extLst>
                  <a:ext uri="{0D108BD9-81ED-4DB2-BD59-A6C34878D82A}">
                    <a16:rowId xmlns:a16="http://schemas.microsoft.com/office/drawing/2014/main" val="1204478134"/>
                  </a:ext>
                </a:extLst>
              </a:tr>
            </a:tbl>
          </a:graphicData>
        </a:graphic>
      </p:graphicFrame>
      <p:pic>
        <p:nvPicPr>
          <p:cNvPr id="9" name="صورة 8"/>
          <p:cNvPicPr>
            <a:picLocks noChangeAspect="1"/>
          </p:cNvPicPr>
          <p:nvPr/>
        </p:nvPicPr>
        <p:blipFill>
          <a:blip r:embed="rId3"/>
          <a:stretch>
            <a:fillRect/>
          </a:stretch>
        </p:blipFill>
        <p:spPr>
          <a:xfrm>
            <a:off x="381000" y="9921665"/>
            <a:ext cx="7829550" cy="4981575"/>
          </a:xfrm>
          <a:prstGeom prst="rect">
            <a:avLst/>
          </a:prstGeom>
        </p:spPr>
      </p:pic>
    </p:spTree>
    <p:extLst>
      <p:ext uri="{BB962C8B-B14F-4D97-AF65-F5344CB8AC3E}">
        <p14:creationId xmlns:p14="http://schemas.microsoft.com/office/powerpoint/2010/main" val="3878562185"/>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8" name="مستطيل 7"/>
          <p:cNvSpPr/>
          <p:nvPr/>
        </p:nvSpPr>
        <p:spPr>
          <a:xfrm>
            <a:off x="1" y="1615619"/>
            <a:ext cx="7900208" cy="4401205"/>
          </a:xfrm>
          <a:prstGeom prst="rect">
            <a:avLst/>
          </a:prstGeom>
        </p:spPr>
        <p:txBody>
          <a:bodyPr wrap="square">
            <a:spAutoFit/>
          </a:bodyPr>
          <a:lstStyle/>
          <a:p>
            <a:pPr algn="just"/>
            <a:r>
              <a:rPr lang="ar-SA" sz="3000" dirty="0">
                <a:solidFill>
                  <a:srgbClr val="39471D"/>
                </a:solidFill>
                <a:cs typeface="DecoType Naskh Variants" pitchFamily="2" charset="-78"/>
              </a:rPr>
              <a:t>تظل مسؤولية التطبيق </a:t>
            </a:r>
            <a:r>
              <a:rPr lang="ar-SA" sz="3000" dirty="0" smtClean="0">
                <a:solidFill>
                  <a:srgbClr val="39471D"/>
                </a:solidFill>
                <a:cs typeface="DecoType Naskh Variants" pitchFamily="2" charset="-78"/>
              </a:rPr>
              <a:t>الفعّال </a:t>
            </a:r>
            <a:r>
              <a:rPr lang="ar-SA" sz="3000" dirty="0">
                <a:solidFill>
                  <a:srgbClr val="39471D"/>
                </a:solidFill>
                <a:cs typeface="DecoType Naskh Variants" pitchFamily="2" charset="-78"/>
              </a:rPr>
              <a:t>لأساليب التدقيق لأي عملية تدقيق معينة في مرحلة التخطيط تقع على عاتق الفرد (الأفراد) الذي يدير برنامج التدقيق أو قائد فريق التدقيق</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يتحمل قائد فريق التدقيق </a:t>
            </a:r>
            <a:r>
              <a:rPr lang="ar-SA" sz="3000" dirty="0" smtClean="0">
                <a:solidFill>
                  <a:srgbClr val="39471D"/>
                </a:solidFill>
                <a:cs typeface="DecoType Naskh Variants" pitchFamily="2" charset="-78"/>
              </a:rPr>
              <a:t>المسؤولية </a:t>
            </a:r>
            <a:r>
              <a:rPr lang="ar-SA" sz="3000" dirty="0">
                <a:solidFill>
                  <a:srgbClr val="39471D"/>
                </a:solidFill>
                <a:cs typeface="DecoType Naskh Variants" pitchFamily="2" charset="-78"/>
              </a:rPr>
              <a:t>عن إجراء أنشطة التدقيق</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يمكن </a:t>
            </a:r>
            <a:r>
              <a:rPr lang="ar-SA" sz="3000" dirty="0">
                <a:solidFill>
                  <a:srgbClr val="39471D"/>
                </a:solidFill>
                <a:cs typeface="DecoType Naskh Variants" pitchFamily="2" charset="-78"/>
              </a:rPr>
              <a:t>أن تعتمد جدوى أنشطة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عن بعد على عدة عوامل </a:t>
            </a:r>
            <a:r>
              <a:rPr lang="ar-SA" sz="3000" dirty="0" smtClean="0">
                <a:solidFill>
                  <a:srgbClr val="39471D"/>
                </a:solidFill>
                <a:cs typeface="DecoType Naskh Variants" pitchFamily="2" charset="-78"/>
              </a:rPr>
              <a:t>مثل(</a:t>
            </a:r>
            <a:r>
              <a:rPr lang="ar-SA" sz="2000" i="1" dirty="0" smtClean="0">
                <a:solidFill>
                  <a:srgbClr val="39471D"/>
                </a:solidFill>
                <a:cs typeface="DecoType Naskh Variants" pitchFamily="2" charset="-78"/>
              </a:rPr>
              <a:t>مستوى </a:t>
            </a:r>
            <a:r>
              <a:rPr lang="ar-SA" sz="2000" i="1" dirty="0">
                <a:solidFill>
                  <a:srgbClr val="39471D"/>
                </a:solidFill>
                <a:cs typeface="DecoType Naskh Variants" pitchFamily="2" charset="-78"/>
              </a:rPr>
              <a:t>المخاطرة لتحقيق أهداف المراجعة</a:t>
            </a:r>
            <a:r>
              <a:rPr lang="ar-SA" sz="2000" i="1" dirty="0" smtClean="0">
                <a:solidFill>
                  <a:srgbClr val="39471D"/>
                </a:solidFill>
                <a:cs typeface="DecoType Naskh Variants" pitchFamily="2" charset="-78"/>
              </a:rPr>
              <a:t>، </a:t>
            </a:r>
            <a:r>
              <a:rPr lang="ar-SA" sz="2000" i="1" dirty="0">
                <a:solidFill>
                  <a:srgbClr val="39471D"/>
                </a:solidFill>
                <a:cs typeface="DecoType Naskh Variants" pitchFamily="2" charset="-78"/>
              </a:rPr>
              <a:t>ومستوى الثقة بين </a:t>
            </a:r>
            <a:r>
              <a:rPr lang="ar-SA" sz="2000" i="1" dirty="0" smtClean="0">
                <a:solidFill>
                  <a:srgbClr val="39471D"/>
                </a:solidFill>
                <a:cs typeface="DecoType Naskh Variants" pitchFamily="2" charset="-78"/>
              </a:rPr>
              <a:t>المدقّق </a:t>
            </a:r>
            <a:r>
              <a:rPr lang="ar-SA" sz="2000" i="1" dirty="0">
                <a:solidFill>
                  <a:srgbClr val="39471D"/>
                </a:solidFill>
                <a:cs typeface="DecoType Naskh Variants" pitchFamily="2" charset="-78"/>
              </a:rPr>
              <a:t>وموظفي الجهة الخاضعة للتدقيق</a:t>
            </a:r>
            <a:r>
              <a:rPr lang="ar-SA" sz="2000" i="1" dirty="0" smtClean="0">
                <a:solidFill>
                  <a:srgbClr val="39471D"/>
                </a:solidFill>
                <a:cs typeface="DecoType Naskh Variants" pitchFamily="2" charset="-78"/>
              </a:rPr>
              <a:t>، </a:t>
            </a:r>
            <a:r>
              <a:rPr lang="ar-SA" sz="2000" i="1" dirty="0">
                <a:solidFill>
                  <a:srgbClr val="39471D"/>
                </a:solidFill>
                <a:cs typeface="DecoType Naskh Variants" pitchFamily="2" charset="-78"/>
              </a:rPr>
              <a:t>والمتطلبات </a:t>
            </a:r>
            <a:r>
              <a:rPr lang="ar-SA" sz="2000" i="1" dirty="0" smtClean="0">
                <a:solidFill>
                  <a:srgbClr val="39471D"/>
                </a:solidFill>
                <a:cs typeface="DecoType Naskh Variants" pitchFamily="2" charset="-78"/>
              </a:rPr>
              <a:t>التنظيمية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على </a:t>
            </a:r>
            <a:r>
              <a:rPr lang="ar-SA" sz="3000" dirty="0">
                <a:solidFill>
                  <a:srgbClr val="39471D"/>
                </a:solidFill>
                <a:cs typeface="DecoType Naskh Variants" pitchFamily="2" charset="-78"/>
              </a:rPr>
              <a:t>مستوى برنامج التدقيق،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التأكد من أن استخدام التطبيق عن بعد وفي الموقع لطرق </a:t>
            </a:r>
            <a:r>
              <a:rPr lang="ar-SA" sz="3000" dirty="0" smtClean="0">
                <a:solidFill>
                  <a:srgbClr val="39471D"/>
                </a:solidFill>
                <a:cs typeface="DecoType Naskh Variants" pitchFamily="2" charset="-78"/>
              </a:rPr>
              <a:t>تدقيق مناسبة ومتوازنة، </a:t>
            </a:r>
            <a:r>
              <a:rPr lang="ar-SA" sz="3000" dirty="0">
                <a:solidFill>
                  <a:srgbClr val="39471D"/>
                </a:solidFill>
                <a:cs typeface="DecoType Naskh Variants" pitchFamily="2" charset="-78"/>
              </a:rPr>
              <a:t>من أجل ضمان تحقيق أهداف برنامج التدقيق بشكل مرض.</a:t>
            </a:r>
          </a:p>
        </p:txBody>
      </p:sp>
      <p:sp>
        <p:nvSpPr>
          <p:cNvPr id="2" name="مستطيل 1"/>
          <p:cNvSpPr/>
          <p:nvPr/>
        </p:nvSpPr>
        <p:spPr>
          <a:xfrm>
            <a:off x="4724400" y="838587"/>
            <a:ext cx="2960568" cy="646331"/>
          </a:xfrm>
          <a:prstGeom prst="rect">
            <a:avLst/>
          </a:prstGeom>
        </p:spPr>
        <p:txBody>
          <a:bodyPr wrap="square">
            <a:spAutoFit/>
          </a:bodyPr>
          <a:lstStyle/>
          <a:p>
            <a:r>
              <a:rPr lang="en-US" sz="3600" dirty="0" smtClean="0">
                <a:solidFill>
                  <a:srgbClr val="39471D"/>
                </a:solidFill>
                <a:cs typeface="DecoType Naskh Variants" pitchFamily="2" charset="-78"/>
              </a:rPr>
              <a:t> A.1</a:t>
            </a:r>
            <a:r>
              <a:rPr lang="ar-SA" sz="3600" dirty="0" smtClean="0">
                <a:solidFill>
                  <a:srgbClr val="39471D"/>
                </a:solidFill>
                <a:cs typeface="DecoType Naskh Variants" pitchFamily="2" charset="-78"/>
              </a:rPr>
              <a:t> طرق التدقيق</a:t>
            </a:r>
            <a:endParaRPr lang="ar-SA" dirty="0"/>
          </a:p>
        </p:txBody>
      </p:sp>
    </p:spTree>
    <p:extLst>
      <p:ext uri="{BB962C8B-B14F-4D97-AF65-F5344CB8AC3E}">
        <p14:creationId xmlns:p14="http://schemas.microsoft.com/office/powerpoint/2010/main" val="4223204633"/>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724400" y="838587"/>
            <a:ext cx="2960567" cy="646331"/>
          </a:xfrm>
          <a:prstGeom prst="rect">
            <a:avLst/>
          </a:prstGeom>
        </p:spPr>
        <p:txBody>
          <a:bodyPr wrap="square">
            <a:spAutoFit/>
          </a:bodyPr>
          <a:lstStyle/>
          <a:p>
            <a:r>
              <a:rPr lang="en-US" sz="3600" dirty="0" smtClean="0">
                <a:solidFill>
                  <a:srgbClr val="39471D"/>
                </a:solidFill>
                <a:cs typeface="DecoType Naskh Variants" pitchFamily="2" charset="-78"/>
              </a:rPr>
              <a:t>A.2</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نهج عملية التدقيق </a:t>
            </a:r>
          </a:p>
        </p:txBody>
      </p:sp>
      <p:sp>
        <p:nvSpPr>
          <p:cNvPr id="11" name="مستطيل 10"/>
          <p:cNvSpPr/>
          <p:nvPr/>
        </p:nvSpPr>
        <p:spPr>
          <a:xfrm>
            <a:off x="33873" y="1920895"/>
            <a:ext cx="7897755" cy="3016210"/>
          </a:xfrm>
          <a:prstGeom prst="rect">
            <a:avLst/>
          </a:prstGeom>
        </p:spPr>
        <p:txBody>
          <a:bodyPr wrap="square">
            <a:spAutoFit/>
          </a:bodyPr>
          <a:lstStyle/>
          <a:p>
            <a:pPr algn="just"/>
            <a:r>
              <a:rPr lang="ar-SA" sz="3000" dirty="0">
                <a:solidFill>
                  <a:srgbClr val="39471D"/>
                </a:solidFill>
                <a:cs typeface="DecoType Naskh Variants" pitchFamily="2" charset="-78"/>
              </a:rPr>
              <a:t>يعد </a:t>
            </a:r>
            <a:r>
              <a:rPr lang="ar-SA" sz="3000" dirty="0">
                <a:solidFill>
                  <a:srgbClr val="39471D"/>
                </a:solidFill>
                <a:cs typeface="DecoType Naskh Variants" pitchFamily="2" charset="-78"/>
              </a:rPr>
              <a:t>استخدام "نهج العملية" متطلبًا لجميع معايير نظام إدارة ISO وفقًا لتوجيهات ISO/IEC، الجزء 1، الملحق SL</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يفهم </a:t>
            </a:r>
            <a:r>
              <a:rPr lang="ar-SA" sz="3000" dirty="0" smtClean="0">
                <a:solidFill>
                  <a:srgbClr val="39471D"/>
                </a:solidFill>
                <a:cs typeface="DecoType Naskh Variants" pitchFamily="2" charset="-78"/>
              </a:rPr>
              <a:t>المدقّقون </a:t>
            </a:r>
            <a:r>
              <a:rPr lang="ar-SA" sz="3000" dirty="0">
                <a:solidFill>
                  <a:srgbClr val="39471D"/>
                </a:solidFill>
                <a:cs typeface="DecoType Naskh Variants" pitchFamily="2" charset="-78"/>
              </a:rPr>
              <a:t>أن تدقيق نظام الإدارة هو تدقيق لعمليات المنظمة وتفاعلاتها فيما يتعلق بمعايير أو أكثر من معايير نظام الإدارة.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يتم </a:t>
            </a:r>
            <a:r>
              <a:rPr lang="ar-SA" sz="3000" dirty="0">
                <a:solidFill>
                  <a:srgbClr val="39471D"/>
                </a:solidFill>
                <a:cs typeface="DecoType Naskh Variants" pitchFamily="2" charset="-78"/>
              </a:rPr>
              <a:t>تحقيق النتائج المتسقة والتي يمكن التنبؤ بها بشكل أكثر فعالية وكفاءة عندما يتم فهم الأنشطة وإدارتها كعمليات مترابطة تعمل كنظام متماسك</a:t>
            </a:r>
            <a:r>
              <a:rPr lang="ar-SA" dirty="0"/>
              <a:t>.</a:t>
            </a:r>
          </a:p>
        </p:txBody>
      </p:sp>
    </p:spTree>
    <p:extLst>
      <p:ext uri="{BB962C8B-B14F-4D97-AF65-F5344CB8AC3E}">
        <p14:creationId xmlns:p14="http://schemas.microsoft.com/office/powerpoint/2010/main" val="417522556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724400" y="838587"/>
            <a:ext cx="2960567" cy="646331"/>
          </a:xfrm>
          <a:prstGeom prst="rect">
            <a:avLst/>
          </a:prstGeom>
        </p:spPr>
        <p:txBody>
          <a:bodyPr wrap="square">
            <a:spAutoFit/>
          </a:bodyPr>
          <a:lstStyle/>
          <a:p>
            <a:r>
              <a:rPr lang="en-US" sz="3600" dirty="0" smtClean="0">
                <a:solidFill>
                  <a:srgbClr val="39471D"/>
                </a:solidFill>
                <a:cs typeface="DecoType Naskh Variants" pitchFamily="2" charset="-78"/>
              </a:rPr>
              <a:t>A.3</a:t>
            </a:r>
            <a:r>
              <a:rPr lang="ar-SA" sz="3600" dirty="0" smtClean="0">
                <a:solidFill>
                  <a:srgbClr val="39471D"/>
                </a:solidFill>
                <a:cs typeface="DecoType Naskh Variants" pitchFamily="2" charset="-78"/>
              </a:rPr>
              <a:t> الحكم المهني</a:t>
            </a:r>
            <a:endParaRPr lang="ar-SA" sz="3600" dirty="0">
              <a:solidFill>
                <a:srgbClr val="39471D"/>
              </a:solidFill>
              <a:cs typeface="DecoType Naskh Variants" pitchFamily="2" charset="-78"/>
            </a:endParaRPr>
          </a:p>
        </p:txBody>
      </p:sp>
      <p:sp>
        <p:nvSpPr>
          <p:cNvPr id="9" name="مستطيل 8"/>
          <p:cNvSpPr/>
          <p:nvPr/>
        </p:nvSpPr>
        <p:spPr>
          <a:xfrm>
            <a:off x="5443" y="1981200"/>
            <a:ext cx="7933869" cy="3477875"/>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على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تطبيق</a:t>
            </a:r>
            <a:r>
              <a:rPr lang="ar-SA" sz="3000" dirty="0">
                <a:solidFill>
                  <a:srgbClr val="39471D"/>
                </a:solidFill>
                <a:cs typeface="DecoType Naskh Variants" pitchFamily="2" charset="-78"/>
              </a:rPr>
              <a:t> الحكم المهني أثناء عملية التدقيق وتجنب التركيز على المتطلبات </a:t>
            </a:r>
            <a:r>
              <a:rPr lang="ar-SA" sz="3000" dirty="0" smtClean="0">
                <a:solidFill>
                  <a:srgbClr val="39471D"/>
                </a:solidFill>
                <a:cs typeface="DecoType Naskh Variants" pitchFamily="2" charset="-78"/>
              </a:rPr>
              <a:t>المحدّدة </a:t>
            </a:r>
            <a:r>
              <a:rPr lang="ar-SA" sz="3000" dirty="0">
                <a:solidFill>
                  <a:srgbClr val="39471D"/>
                </a:solidFill>
                <a:cs typeface="DecoType Naskh Variants" pitchFamily="2" charset="-78"/>
              </a:rPr>
              <a:t>لكل بند من المعيار على حساب تحقيق النتيجة المقصودة من نظام الإدارة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بعض البنود القياسية لنظام إدارة ISO لا تصلح بسهولة للتدقيق من حيث المقارنة بين مجموعة من المعايير ومحتوى الإجراء أو تعليمات العمل</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وفي هذه المواقف، يجب على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استخدام حكمهم المهني لتحديد ما إذا كان قد تم استيفاء القصد من البند.</a:t>
            </a:r>
          </a:p>
        </p:txBody>
      </p:sp>
    </p:spTree>
    <p:extLst>
      <p:ext uri="{BB962C8B-B14F-4D97-AF65-F5344CB8AC3E}">
        <p14:creationId xmlns:p14="http://schemas.microsoft.com/office/powerpoint/2010/main" val="138459599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724400" y="838587"/>
            <a:ext cx="2960567" cy="646331"/>
          </a:xfrm>
          <a:prstGeom prst="rect">
            <a:avLst/>
          </a:prstGeom>
        </p:spPr>
        <p:txBody>
          <a:bodyPr wrap="square">
            <a:spAutoFit/>
          </a:bodyPr>
          <a:lstStyle/>
          <a:p>
            <a:r>
              <a:rPr lang="en-US" sz="3600" dirty="0" smtClean="0">
                <a:solidFill>
                  <a:srgbClr val="39471D"/>
                </a:solidFill>
                <a:cs typeface="DecoType Naskh Variants" pitchFamily="2" charset="-78"/>
              </a:rPr>
              <a:t>A.4</a:t>
            </a:r>
            <a:r>
              <a:rPr lang="ar-SA" sz="3600" dirty="0" smtClean="0">
                <a:solidFill>
                  <a:srgbClr val="39471D"/>
                </a:solidFill>
                <a:cs typeface="DecoType Naskh Variants" pitchFamily="2" charset="-78"/>
              </a:rPr>
              <a:t> نتائج الأداء</a:t>
            </a:r>
            <a:endParaRPr lang="ar-SA" sz="3600" dirty="0">
              <a:solidFill>
                <a:srgbClr val="39471D"/>
              </a:solidFill>
              <a:cs typeface="DecoType Naskh Variants" pitchFamily="2" charset="-78"/>
            </a:endParaRPr>
          </a:p>
        </p:txBody>
      </p:sp>
      <p:sp>
        <p:nvSpPr>
          <p:cNvPr id="12" name="مستطيل 11"/>
          <p:cNvSpPr/>
          <p:nvPr/>
        </p:nvSpPr>
        <p:spPr>
          <a:xfrm>
            <a:off x="5443" y="2001500"/>
            <a:ext cx="7883878" cy="3939540"/>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أن </a:t>
            </a:r>
            <a:r>
              <a:rPr lang="ar-SA" sz="3000" dirty="0" smtClean="0">
                <a:solidFill>
                  <a:srgbClr val="39471D"/>
                </a:solidFill>
                <a:cs typeface="DecoType Naskh Variants" pitchFamily="2" charset="-78"/>
              </a:rPr>
              <a:t>يركّز المدقّقون </a:t>
            </a:r>
            <a:r>
              <a:rPr lang="ar-SA" sz="3000" dirty="0">
                <a:solidFill>
                  <a:srgbClr val="39471D"/>
                </a:solidFill>
                <a:cs typeface="DecoType Naskh Variants" pitchFamily="2" charset="-78"/>
              </a:rPr>
              <a:t>على النتيجة المقصودة من نظام الإدارة طوال عملية التدقيق.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في </a:t>
            </a:r>
            <a:r>
              <a:rPr lang="ar-SA" sz="3000" dirty="0">
                <a:solidFill>
                  <a:srgbClr val="39471D"/>
                </a:solidFill>
                <a:cs typeface="DecoType Naskh Variants" pitchFamily="2" charset="-78"/>
              </a:rPr>
              <a:t>حين أن العمليات وما تحققه من أهمية، فإن نتيجة نظام الإدارة وأدائه هي ما يهم</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ومن المهم أيضًا النظر في مستوى تكامل أنظمة الإدارة المختلفة والنتائج المرجوة منها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يمكن </a:t>
            </a:r>
            <a:r>
              <a:rPr lang="ar-SA" sz="3000" dirty="0">
                <a:solidFill>
                  <a:srgbClr val="39471D"/>
                </a:solidFill>
                <a:cs typeface="DecoType Naskh Variants" pitchFamily="2" charset="-78"/>
              </a:rPr>
              <a:t>أن يكون غياب العملية أو التوثيق مهمًا في منظمة عالية المخاطر أو معقدة ولكنه ليس مهمًا جدًا في المنظمات الأخرى.</a:t>
            </a:r>
          </a:p>
        </p:txBody>
      </p:sp>
    </p:spTree>
    <p:extLst>
      <p:ext uri="{BB962C8B-B14F-4D97-AF65-F5344CB8AC3E}">
        <p14:creationId xmlns:p14="http://schemas.microsoft.com/office/powerpoint/2010/main" val="306252204"/>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343400" y="838587"/>
            <a:ext cx="3341567" cy="646331"/>
          </a:xfrm>
          <a:prstGeom prst="rect">
            <a:avLst/>
          </a:prstGeom>
        </p:spPr>
        <p:txBody>
          <a:bodyPr wrap="square">
            <a:spAutoFit/>
          </a:bodyPr>
          <a:lstStyle/>
          <a:p>
            <a:r>
              <a:rPr lang="en-US" sz="3600" dirty="0" smtClean="0">
                <a:solidFill>
                  <a:srgbClr val="39471D"/>
                </a:solidFill>
                <a:cs typeface="DecoType Naskh Variants" pitchFamily="2" charset="-78"/>
              </a:rPr>
              <a:t>A.5</a:t>
            </a:r>
            <a:r>
              <a:rPr lang="ar-SA" sz="3600" dirty="0" smtClean="0">
                <a:solidFill>
                  <a:srgbClr val="39471D"/>
                </a:solidFill>
                <a:cs typeface="DecoType Naskh Variants" pitchFamily="2" charset="-78"/>
              </a:rPr>
              <a:t> التحقق </a:t>
            </a:r>
            <a:r>
              <a:rPr lang="ar-SA" sz="3600" dirty="0">
                <a:solidFill>
                  <a:srgbClr val="39471D"/>
                </a:solidFill>
                <a:cs typeface="DecoType Naskh Variants" pitchFamily="2" charset="-78"/>
              </a:rPr>
              <a:t>من </a:t>
            </a:r>
            <a:r>
              <a:rPr lang="ar-SA" sz="3600" dirty="0" smtClean="0">
                <a:solidFill>
                  <a:srgbClr val="39471D"/>
                </a:solidFill>
                <a:cs typeface="DecoType Naskh Variants" pitchFamily="2" charset="-78"/>
              </a:rPr>
              <a:t>المعلومات</a:t>
            </a:r>
            <a:endParaRPr lang="ar-SA" sz="3600" dirty="0">
              <a:solidFill>
                <a:srgbClr val="39471D"/>
              </a:solidFill>
              <a:cs typeface="DecoType Naskh Variants" pitchFamily="2" charset="-78"/>
            </a:endParaRPr>
          </a:p>
        </p:txBody>
      </p:sp>
      <p:sp>
        <p:nvSpPr>
          <p:cNvPr id="11" name="مستطيل 10"/>
          <p:cNvSpPr/>
          <p:nvPr/>
        </p:nvSpPr>
        <p:spPr>
          <a:xfrm>
            <a:off x="0" y="2165760"/>
            <a:ext cx="7900207" cy="3323987"/>
          </a:xfrm>
          <a:prstGeom prst="rect">
            <a:avLst/>
          </a:prstGeom>
        </p:spPr>
        <p:txBody>
          <a:bodyPr wrap="square">
            <a:spAutoFit/>
          </a:bodyPr>
          <a:lstStyle/>
          <a:p>
            <a:pPr algn="just"/>
            <a:r>
              <a:rPr lang="ar-SA" sz="3000" dirty="0">
                <a:solidFill>
                  <a:srgbClr val="39471D"/>
                </a:solidFill>
                <a:cs typeface="DecoType Naskh Variants" pitchFamily="2" charset="-78"/>
              </a:rPr>
              <a:t>أدلة </a:t>
            </a:r>
            <a:r>
              <a:rPr lang="ar-SA" sz="3000" dirty="0">
                <a:solidFill>
                  <a:srgbClr val="39471D"/>
                </a:solidFill>
                <a:cs typeface="DecoType Naskh Variants" pitchFamily="2" charset="-78"/>
              </a:rPr>
              <a:t>موضوعية لإثبات استيفاء المتطلبات، مثل</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كامل (جميع المحتوى المتوقع موجود في المعلومات الموثقة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صحيح (المحتوى يتوافق مع مصادر أخرى موثوقة مثل المعايير واللوائح</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متسقة (المعلومات الموثقة متسقة في حد ذاتها ومع الوثائق ذات الصلة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الحالي (المحتوى محدث</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وينبغي </a:t>
            </a:r>
            <a:r>
              <a:rPr lang="ar-SA" sz="3000" dirty="0">
                <a:solidFill>
                  <a:srgbClr val="39471D"/>
                </a:solidFill>
                <a:cs typeface="DecoType Naskh Variants" pitchFamily="2" charset="-78"/>
              </a:rPr>
              <a:t>أيضًا النظر فيما إذا كانت المعلومات التي يتم التحقق منها توفر أدلة موضوعية كافية لإثبات استيفاء المتطلبات.</a:t>
            </a:r>
          </a:p>
        </p:txBody>
      </p:sp>
    </p:spTree>
    <p:extLst>
      <p:ext uri="{BB962C8B-B14F-4D97-AF65-F5344CB8AC3E}">
        <p14:creationId xmlns:p14="http://schemas.microsoft.com/office/powerpoint/2010/main" val="3852409837"/>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343400" y="838587"/>
            <a:ext cx="3341567" cy="646331"/>
          </a:xfrm>
          <a:prstGeom prst="rect">
            <a:avLst/>
          </a:prstGeom>
        </p:spPr>
        <p:txBody>
          <a:bodyPr wrap="square">
            <a:spAutoFit/>
          </a:bodyPr>
          <a:lstStyle/>
          <a:p>
            <a:r>
              <a:rPr lang="en-US" sz="3600" dirty="0" smtClean="0">
                <a:solidFill>
                  <a:srgbClr val="A6C36B"/>
                </a:solidFill>
                <a:cs typeface="DecoType Naskh Variants" pitchFamily="2" charset="-78"/>
              </a:rPr>
              <a:t>A.5</a:t>
            </a:r>
            <a:r>
              <a:rPr lang="ar-SA" sz="3600" dirty="0" smtClean="0">
                <a:solidFill>
                  <a:srgbClr val="A6C36B"/>
                </a:solidFill>
                <a:cs typeface="DecoType Naskh Variants" pitchFamily="2" charset="-78"/>
              </a:rPr>
              <a:t> التحقق </a:t>
            </a:r>
            <a:r>
              <a:rPr lang="ar-SA" sz="3600" dirty="0">
                <a:solidFill>
                  <a:srgbClr val="A6C36B"/>
                </a:solidFill>
                <a:cs typeface="DecoType Naskh Variants" pitchFamily="2" charset="-78"/>
              </a:rPr>
              <a:t>من </a:t>
            </a:r>
            <a:r>
              <a:rPr lang="ar-SA" sz="3600" dirty="0" smtClean="0">
                <a:solidFill>
                  <a:srgbClr val="A6C36B"/>
                </a:solidFill>
                <a:cs typeface="DecoType Naskh Variants" pitchFamily="2" charset="-78"/>
              </a:rPr>
              <a:t>المعلومات</a:t>
            </a:r>
            <a:endParaRPr lang="ar-SA" sz="3600" dirty="0">
              <a:solidFill>
                <a:srgbClr val="A6C36B"/>
              </a:solidFill>
              <a:cs typeface="DecoType Naskh Variants" pitchFamily="2" charset="-78"/>
            </a:endParaRPr>
          </a:p>
        </p:txBody>
      </p:sp>
      <p:sp>
        <p:nvSpPr>
          <p:cNvPr id="9" name="مستطيل 8"/>
          <p:cNvSpPr/>
          <p:nvPr/>
        </p:nvSpPr>
        <p:spPr>
          <a:xfrm>
            <a:off x="5443" y="1925597"/>
            <a:ext cx="7894765" cy="2400657"/>
          </a:xfrm>
          <a:prstGeom prst="rect">
            <a:avLst/>
          </a:prstGeom>
        </p:spPr>
        <p:txBody>
          <a:bodyPr wrap="square">
            <a:spAutoFit/>
          </a:bodyPr>
          <a:lstStyle/>
          <a:p>
            <a:pPr algn="just"/>
            <a:r>
              <a:rPr lang="ar-SA" sz="3000" dirty="0">
                <a:solidFill>
                  <a:srgbClr val="39471D"/>
                </a:solidFill>
                <a:cs typeface="DecoType Naskh Variants" pitchFamily="2" charset="-78"/>
              </a:rPr>
              <a:t> إذا </a:t>
            </a:r>
            <a:r>
              <a:rPr lang="ar-SA" sz="3000" dirty="0">
                <a:solidFill>
                  <a:srgbClr val="39471D"/>
                </a:solidFill>
                <a:cs typeface="DecoType Naskh Variants" pitchFamily="2" charset="-78"/>
              </a:rPr>
              <a:t>تم تقديم المعلومات بطريقة غير متوقعة (على سبيل المثال من قبل أفراد مختلفين أو وسائل إعلام بديلة)، فيجب تقييم سلامة الأدلة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هناك </a:t>
            </a:r>
            <a:r>
              <a:rPr lang="ar-SA" sz="3000" dirty="0">
                <a:solidFill>
                  <a:srgbClr val="39471D"/>
                </a:solidFill>
                <a:cs typeface="DecoType Naskh Variants" pitchFamily="2" charset="-78"/>
              </a:rPr>
              <a:t>حاجة إلى رعاية خاصة لأمن المعلومات بسبب اللوائح المعمول بها بشأن حماية البيانات (لا سيما المعلومات التي تقع خارج نطاق التدقيق، ولكنها موجودة أيضًا في الوثيقة).</a:t>
            </a:r>
          </a:p>
        </p:txBody>
      </p:sp>
    </p:spTree>
    <p:extLst>
      <p:ext uri="{BB962C8B-B14F-4D97-AF65-F5344CB8AC3E}">
        <p14:creationId xmlns:p14="http://schemas.microsoft.com/office/powerpoint/2010/main" val="1137371940"/>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39471D"/>
                </a:solidFill>
                <a:cs typeface="DecoType Naskh Variants" pitchFamily="2" charset="-78"/>
              </a:rPr>
              <a:t>A.6</a:t>
            </a:r>
            <a:r>
              <a:rPr lang="ar-SA" sz="3600" dirty="0" smtClean="0">
                <a:solidFill>
                  <a:srgbClr val="39471D"/>
                </a:solidFill>
                <a:cs typeface="DecoType Naskh Variants" pitchFamily="2" charset="-78"/>
              </a:rPr>
              <a:t> أخذ العينات</a:t>
            </a:r>
            <a:endParaRPr lang="ar-SA" sz="3600" dirty="0">
              <a:solidFill>
                <a:srgbClr val="39471D"/>
              </a:solidFill>
              <a:cs typeface="DecoType Naskh Variants" pitchFamily="2" charset="-78"/>
            </a:endParaRPr>
          </a:p>
        </p:txBody>
      </p:sp>
      <p:sp>
        <p:nvSpPr>
          <p:cNvPr id="12" name="مستطيل 11"/>
          <p:cNvSpPr/>
          <p:nvPr/>
        </p:nvSpPr>
        <p:spPr>
          <a:xfrm>
            <a:off x="5443" y="2274838"/>
            <a:ext cx="7894764" cy="3323987"/>
          </a:xfrm>
          <a:prstGeom prst="rect">
            <a:avLst/>
          </a:prstGeom>
        </p:spPr>
        <p:txBody>
          <a:bodyPr wrap="square">
            <a:spAutoFit/>
          </a:bodyPr>
          <a:lstStyle/>
          <a:p>
            <a:pPr algn="just"/>
            <a:r>
              <a:rPr lang="ar-SA" sz="3000" dirty="0">
                <a:solidFill>
                  <a:srgbClr val="39471D"/>
                </a:solidFill>
                <a:cs typeface="DecoType Naskh Variants" pitchFamily="2" charset="-78"/>
              </a:rPr>
              <a:t>يتم </a:t>
            </a:r>
            <a:r>
              <a:rPr lang="ar-SA" sz="3000" dirty="0">
                <a:solidFill>
                  <a:srgbClr val="39471D"/>
                </a:solidFill>
                <a:cs typeface="DecoType Naskh Variants" pitchFamily="2" charset="-78"/>
              </a:rPr>
              <a:t>أخذ عينات التدقيق عندما لا يكون من العملي أو </a:t>
            </a:r>
            <a:r>
              <a:rPr lang="ar-SA" sz="3000" dirty="0" smtClean="0">
                <a:solidFill>
                  <a:srgbClr val="39471D"/>
                </a:solidFill>
                <a:cs typeface="DecoType Naskh Variants" pitchFamily="2" charset="-78"/>
              </a:rPr>
              <a:t>الفعّال </a:t>
            </a:r>
            <a:r>
              <a:rPr lang="ar-SA" sz="3000" dirty="0">
                <a:solidFill>
                  <a:srgbClr val="39471D"/>
                </a:solidFill>
                <a:cs typeface="DecoType Naskh Variants" pitchFamily="2" charset="-78"/>
              </a:rPr>
              <a:t>من حيث التكلفة فحص جميع المعلومات المتاحة أثناء التدقيق، على سبيل المثال. السجلات كثيرة جدًا أو متناثرة جغرافيًا بدرجة لا </a:t>
            </a:r>
            <a:r>
              <a:rPr lang="ar-SA" sz="3000" dirty="0" smtClean="0">
                <a:solidFill>
                  <a:srgbClr val="39471D"/>
                </a:solidFill>
                <a:cs typeface="DecoType Naskh Variants" pitchFamily="2" charset="-78"/>
              </a:rPr>
              <a:t>تبرّر </a:t>
            </a:r>
            <a:r>
              <a:rPr lang="ar-SA" sz="3000" dirty="0">
                <a:solidFill>
                  <a:srgbClr val="39471D"/>
                </a:solidFill>
                <a:cs typeface="DecoType Naskh Variants" pitchFamily="2" charset="-78"/>
              </a:rPr>
              <a:t>فحص كل عنصر في المجتمع</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إن تدقيق العينات لعدد كبير من السكان هو عملية اختيار أقل من 100% من العناصر ضمن إجمالي مجموعة البيانات المتاحة (السكان) للحصول على الأدلة وتقييمها حول بعض خصائص هؤلاء السكان، من أجل تكوين استنتاج يتعلق بالسكان.</a:t>
            </a:r>
          </a:p>
        </p:txBody>
      </p:sp>
      <p:sp>
        <p:nvSpPr>
          <p:cNvPr id="11" name="مستطيل 10"/>
          <p:cNvSpPr/>
          <p:nvPr/>
        </p:nvSpPr>
        <p:spPr>
          <a:xfrm>
            <a:off x="4174030" y="1513225"/>
            <a:ext cx="3036767" cy="646331"/>
          </a:xfrm>
          <a:prstGeom prst="rect">
            <a:avLst/>
          </a:prstGeom>
        </p:spPr>
        <p:txBody>
          <a:bodyPr wrap="square">
            <a:spAutoFit/>
          </a:bodyPr>
          <a:lstStyle/>
          <a:p>
            <a:r>
              <a:rPr lang="en-US" sz="3600" dirty="0" smtClean="0">
                <a:solidFill>
                  <a:srgbClr val="39471D"/>
                </a:solidFill>
                <a:cs typeface="DecoType Naskh Variants" pitchFamily="2" charset="-78"/>
              </a:rPr>
              <a:t>A.6.1</a:t>
            </a:r>
            <a:r>
              <a:rPr lang="ar-SA" sz="3600" dirty="0" smtClean="0">
                <a:solidFill>
                  <a:srgbClr val="39471D"/>
                </a:solidFill>
                <a:cs typeface="DecoType Naskh Variants" pitchFamily="2" charset="-78"/>
              </a:rPr>
              <a:t> عام</a:t>
            </a:r>
            <a:endParaRPr lang="ar-SA" sz="3600" dirty="0">
              <a:solidFill>
                <a:srgbClr val="39471D"/>
              </a:solidFill>
              <a:cs typeface="DecoType Naskh Variants" pitchFamily="2" charset="-78"/>
            </a:endParaRPr>
          </a:p>
        </p:txBody>
      </p:sp>
    </p:spTree>
    <p:extLst>
      <p:ext uri="{BB962C8B-B14F-4D97-AF65-F5344CB8AC3E}">
        <p14:creationId xmlns:p14="http://schemas.microsoft.com/office/powerpoint/2010/main" val="29555605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4174030" y="1513225"/>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A.6.1</a:t>
            </a:r>
            <a:r>
              <a:rPr lang="ar-SA" sz="3600" dirty="0" smtClean="0">
                <a:solidFill>
                  <a:srgbClr val="A6C36B"/>
                </a:solidFill>
                <a:cs typeface="DecoType Naskh Variants" pitchFamily="2" charset="-78"/>
              </a:rPr>
              <a:t> عام</a:t>
            </a:r>
            <a:endParaRPr lang="ar-SA" sz="3600" dirty="0">
              <a:solidFill>
                <a:srgbClr val="A6C36B"/>
              </a:solidFill>
              <a:cs typeface="DecoType Naskh Variants" pitchFamily="2" charset="-78"/>
            </a:endParaRPr>
          </a:p>
        </p:txBody>
      </p:sp>
      <p:sp>
        <p:nvSpPr>
          <p:cNvPr id="13" name="مستطيل 12"/>
          <p:cNvSpPr/>
          <p:nvPr/>
        </p:nvSpPr>
        <p:spPr>
          <a:xfrm>
            <a:off x="5444" y="2285723"/>
            <a:ext cx="7972970" cy="3323987"/>
          </a:xfrm>
          <a:prstGeom prst="rect">
            <a:avLst/>
          </a:prstGeom>
        </p:spPr>
        <p:txBody>
          <a:bodyPr wrap="square">
            <a:spAutoFit/>
          </a:bodyPr>
          <a:lstStyle/>
          <a:p>
            <a:pPr algn="just"/>
            <a:r>
              <a:rPr lang="ar-SA" sz="3000" dirty="0">
                <a:solidFill>
                  <a:srgbClr val="39471D"/>
                </a:solidFill>
                <a:cs typeface="DecoType Naskh Variants" pitchFamily="2" charset="-78"/>
              </a:rPr>
              <a:t>الهدف </a:t>
            </a:r>
            <a:r>
              <a:rPr lang="ar-SA" sz="3000" dirty="0">
                <a:solidFill>
                  <a:srgbClr val="39471D"/>
                </a:solidFill>
                <a:cs typeface="DecoType Naskh Variants" pitchFamily="2" charset="-78"/>
              </a:rPr>
              <a:t>من أخذ عينات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هو توفير المعلومات </a:t>
            </a:r>
            <a:r>
              <a:rPr lang="ar-SA" sz="3000" dirty="0" smtClean="0">
                <a:solidFill>
                  <a:srgbClr val="39471D"/>
                </a:solidFill>
                <a:cs typeface="DecoType Naskh Variants" pitchFamily="2" charset="-78"/>
              </a:rPr>
              <a:t>للمدقّق </a:t>
            </a:r>
            <a:r>
              <a:rPr lang="ar-SA" sz="3000" dirty="0">
                <a:solidFill>
                  <a:srgbClr val="39471D"/>
                </a:solidFill>
                <a:cs typeface="DecoType Naskh Variants" pitchFamily="2" charset="-78"/>
              </a:rPr>
              <a:t>ليكون لديه ثقة في أن أهداف المراجعة يمكن أو سيتم تحقيقها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الخطر </a:t>
            </a:r>
            <a:r>
              <a:rPr lang="ar-SA" sz="3000" dirty="0">
                <a:solidFill>
                  <a:srgbClr val="39471D"/>
                </a:solidFill>
                <a:cs typeface="DecoType Naskh Variants" pitchFamily="2" charset="-78"/>
              </a:rPr>
              <a:t>المرتبط بأخذ العينات هو أن العينات قد لا تمثل المجتمع الذي تم اختيارها منه. </a:t>
            </a:r>
            <a:r>
              <a:rPr lang="ar-SA" sz="3000" dirty="0">
                <a:solidFill>
                  <a:srgbClr val="39471D"/>
                </a:solidFill>
                <a:cs typeface="DecoType Naskh Variants" pitchFamily="2" charset="-78"/>
              </a:rPr>
              <a:t>ومن ثم، فإن استنتاج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قد يكون متحيزًا ومختلفًا عما يمكن التوصل إليه إذا تم فحص المجتمع بأكمله</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قد تكون هناك مخاطر أخرى اعتمادًا على التباين داخل المجتمع الذي سيتم أخذ عينات منه والطريقة المختارة.</a:t>
            </a:r>
          </a:p>
        </p:txBody>
      </p:sp>
    </p:spTree>
    <p:extLst>
      <p:ext uri="{BB962C8B-B14F-4D97-AF65-F5344CB8AC3E}">
        <p14:creationId xmlns:p14="http://schemas.microsoft.com/office/powerpoint/2010/main" val="1824925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4174030" y="1513225"/>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A.6.1</a:t>
            </a:r>
            <a:r>
              <a:rPr lang="ar-SA" sz="3600" dirty="0" smtClean="0">
                <a:solidFill>
                  <a:srgbClr val="A6C36B"/>
                </a:solidFill>
                <a:cs typeface="DecoType Naskh Variants" pitchFamily="2" charset="-78"/>
              </a:rPr>
              <a:t> عام</a:t>
            </a:r>
            <a:endParaRPr lang="ar-SA" sz="3600" dirty="0">
              <a:solidFill>
                <a:srgbClr val="A6C36B"/>
              </a:solidFill>
              <a:cs typeface="DecoType Naskh Variants" pitchFamily="2" charset="-78"/>
            </a:endParaRPr>
          </a:p>
        </p:txBody>
      </p:sp>
      <p:sp>
        <p:nvSpPr>
          <p:cNvPr id="14" name="مستطيل 13"/>
          <p:cNvSpPr/>
          <p:nvPr/>
        </p:nvSpPr>
        <p:spPr>
          <a:xfrm>
            <a:off x="0" y="2144316"/>
            <a:ext cx="7931628" cy="4401205"/>
          </a:xfrm>
          <a:prstGeom prst="rect">
            <a:avLst/>
          </a:prstGeom>
        </p:spPr>
        <p:txBody>
          <a:bodyPr wrap="square">
            <a:spAutoFit/>
          </a:bodyPr>
          <a:lstStyle/>
          <a:p>
            <a:pPr algn="just"/>
            <a:r>
              <a:rPr lang="ar-SA" sz="3000" dirty="0">
                <a:solidFill>
                  <a:srgbClr val="39471D"/>
                </a:solidFill>
                <a:cs typeface="DecoType Naskh Variants" pitchFamily="2" charset="-78"/>
              </a:rPr>
              <a:t>تتضمن </a:t>
            </a:r>
            <a:r>
              <a:rPr lang="ar-SA" sz="3000" dirty="0">
                <a:solidFill>
                  <a:srgbClr val="39471D"/>
                </a:solidFill>
                <a:cs typeface="DecoType Naskh Variants" pitchFamily="2" charset="-78"/>
              </a:rPr>
              <a:t>أخذ عينات التدقيق عادةً الخطوات التالية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تحديد أهداف أخذ العينات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اختيار نطاق وتكوين السكان الذين سيتم أخذ عينات منهم</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اختيار طريقة أخذ العينات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تحديد حجم العينة التي سيتم أخذها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ه</a:t>
            </a:r>
            <a:r>
              <a:rPr lang="ar-SA" sz="3000" dirty="0">
                <a:solidFill>
                  <a:srgbClr val="39471D"/>
                </a:solidFill>
                <a:cs typeface="DecoType Naskh Variants" pitchFamily="2" charset="-78"/>
              </a:rPr>
              <a:t>) إجراء نشاط أخذ العينات؛</a:t>
            </a:r>
          </a:p>
          <a:p>
            <a:pPr algn="just"/>
            <a:r>
              <a:rPr lang="ar-SA" sz="3000" dirty="0">
                <a:solidFill>
                  <a:srgbClr val="39471D"/>
                </a:solidFill>
                <a:cs typeface="DecoType Naskh Variants" pitchFamily="2" charset="-78"/>
              </a:rPr>
              <a:t>و) تجميع النتائج وتقييمها والإبلاغ عنها وتوثيقها.</a:t>
            </a:r>
          </a:p>
          <a:p>
            <a:pPr algn="just"/>
            <a:r>
              <a:rPr lang="ar-SA" sz="3000" dirty="0">
                <a:solidFill>
                  <a:srgbClr val="39471D"/>
                </a:solidFill>
                <a:cs typeface="DecoType Naskh Variants" pitchFamily="2" charset="-78"/>
              </a:rPr>
              <a:t>عند أخذ العينات،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مراعاة جودة البيانات المتاحة، حيث أن أخذ عينات غير كافية وغير دقيقة من البيانات لن يوفر نتيجة مفيدة.</a:t>
            </a:r>
          </a:p>
        </p:txBody>
      </p:sp>
    </p:spTree>
    <p:extLst>
      <p:ext uri="{BB962C8B-B14F-4D97-AF65-F5344CB8AC3E}">
        <p14:creationId xmlns:p14="http://schemas.microsoft.com/office/powerpoint/2010/main" val="2421629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2" name="مستطيل 1"/>
          <p:cNvSpPr/>
          <p:nvPr/>
        </p:nvSpPr>
        <p:spPr>
          <a:xfrm>
            <a:off x="-5443" y="1593882"/>
            <a:ext cx="7893130" cy="3670236"/>
          </a:xfrm>
          <a:prstGeom prst="rect">
            <a:avLst/>
          </a:prstGeom>
        </p:spPr>
        <p:txBody>
          <a:bodyPr wrap="square">
            <a:spAutoFit/>
          </a:bodyPr>
          <a:lstStyle/>
          <a:p>
            <a:pPr algn="just">
              <a:lnSpc>
                <a:spcPct val="150000"/>
              </a:lnSpc>
            </a:pPr>
            <a:r>
              <a:rPr lang="ar-SA" sz="3100" dirty="0">
                <a:solidFill>
                  <a:srgbClr val="39471D"/>
                </a:solidFill>
                <a:cs typeface="DecoType Naskh Variants" pitchFamily="2" charset="-78"/>
              </a:rPr>
              <a:t>لتبسيط إمكانية قراءة هذه الوثيقة، يُفضل استخدام صيغة المفرد "نظام الإدارة"، ولكن يمكن للقارئ تكييف تنفيذ الإرشادات مع حالته الخاصة.</a:t>
            </a:r>
          </a:p>
          <a:p>
            <a:pPr algn="just">
              <a:lnSpc>
                <a:spcPct val="150000"/>
              </a:lnSpc>
            </a:pPr>
            <a:r>
              <a:rPr lang="ar-SA" sz="3100" dirty="0">
                <a:solidFill>
                  <a:srgbClr val="39471D"/>
                </a:solidFill>
                <a:cs typeface="DecoType Naskh Variants" pitchFamily="2" charset="-78"/>
              </a:rPr>
              <a:t> وينطبق هذا أيضًا على استخدام مصطلحي "الفرد" و"الأفراد" و "المُراجع" و "المُراجعين</a:t>
            </a:r>
            <a:r>
              <a:rPr lang="ar-SA" sz="3100" dirty="0" smtClean="0">
                <a:solidFill>
                  <a:srgbClr val="39471D"/>
                </a:solidFill>
                <a:cs typeface="DecoType Naskh Variants" pitchFamily="2" charset="-78"/>
              </a:rPr>
              <a:t>".</a:t>
            </a:r>
            <a:endParaRPr lang="ar-SA" sz="3100" dirty="0">
              <a:solidFill>
                <a:srgbClr val="39471D"/>
              </a:solidFill>
              <a:cs typeface="DecoType Naskh Variants" pitchFamily="2" charset="-78"/>
            </a:endParaRPr>
          </a:p>
        </p:txBody>
      </p:sp>
    </p:spTree>
    <p:extLst>
      <p:ext uri="{BB962C8B-B14F-4D97-AF65-F5344CB8AC3E}">
        <p14:creationId xmlns:p14="http://schemas.microsoft.com/office/powerpoint/2010/main" val="409704339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4174030" y="1513225"/>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A.6.1</a:t>
            </a:r>
            <a:r>
              <a:rPr lang="ar-SA" sz="3600" dirty="0" smtClean="0">
                <a:solidFill>
                  <a:srgbClr val="A6C36B"/>
                </a:solidFill>
                <a:cs typeface="DecoType Naskh Variants" pitchFamily="2" charset="-78"/>
              </a:rPr>
              <a:t> عام</a:t>
            </a:r>
            <a:endParaRPr lang="ar-SA" sz="3600" dirty="0">
              <a:solidFill>
                <a:srgbClr val="A6C36B"/>
              </a:solidFill>
              <a:cs typeface="DecoType Naskh Variants" pitchFamily="2" charset="-78"/>
            </a:endParaRPr>
          </a:p>
        </p:txBody>
      </p:sp>
      <p:sp>
        <p:nvSpPr>
          <p:cNvPr id="12" name="مستطيل 11"/>
          <p:cNvSpPr/>
          <p:nvPr/>
        </p:nvSpPr>
        <p:spPr>
          <a:xfrm>
            <a:off x="36864" y="2136338"/>
            <a:ext cx="7894764" cy="3323987"/>
          </a:xfrm>
          <a:prstGeom prst="rect">
            <a:avLst/>
          </a:prstGeom>
        </p:spPr>
        <p:txBody>
          <a:bodyPr wrap="square">
            <a:spAutoFit/>
          </a:bodyPr>
          <a:lstStyle/>
          <a:p>
            <a:pPr algn="just"/>
            <a:r>
              <a:rPr lang="ar-SA" sz="3000" dirty="0">
                <a:solidFill>
                  <a:srgbClr val="39471D"/>
                </a:solidFill>
                <a:cs typeface="DecoType Naskh Variants" pitchFamily="2" charset="-78"/>
              </a:rPr>
              <a:t>ينبغي </a:t>
            </a:r>
            <a:r>
              <a:rPr lang="ar-SA" sz="3000" dirty="0">
                <a:solidFill>
                  <a:srgbClr val="39471D"/>
                </a:solidFill>
                <a:cs typeface="DecoType Naskh Variants" pitchFamily="2" charset="-78"/>
              </a:rPr>
              <a:t>أن يعتمد اختيار العينة المناسبة على كل من طريقة أخذ العينات ونوع البيانات المطلوبة، على سبيل المثال. لاستنتاج نمط سلوك معين أو استخلاص استنتاجات عبر مجتمع ما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يمكن </a:t>
            </a:r>
            <a:r>
              <a:rPr lang="ar-SA" sz="3000" dirty="0">
                <a:solidFill>
                  <a:srgbClr val="39471D"/>
                </a:solidFill>
                <a:cs typeface="DecoType Naskh Variants" pitchFamily="2" charset="-78"/>
              </a:rPr>
              <a:t>أن يأخذ الإبلاغ عن العينة المختارة في الاعتبار حجم العينة وطريقة الاختيار والتقديرات التي تم إجراؤها بناءً على العينة ومستوى الثقة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يمكن </a:t>
            </a:r>
            <a:r>
              <a:rPr lang="ar-SA" sz="3000" dirty="0">
                <a:solidFill>
                  <a:srgbClr val="39471D"/>
                </a:solidFill>
                <a:cs typeface="DecoType Naskh Variants" pitchFamily="2" charset="-78"/>
              </a:rPr>
              <a:t>أن تستخدم عمليات التدقيق إما أخذ العينات المبنية على الأحكام (انظر أ.6.2) أو أخذ العينات الإحصائية (انظر أ.6.3).</a:t>
            </a:r>
          </a:p>
        </p:txBody>
      </p:sp>
    </p:spTree>
    <p:extLst>
      <p:ext uri="{BB962C8B-B14F-4D97-AF65-F5344CB8AC3E}">
        <p14:creationId xmlns:p14="http://schemas.microsoft.com/office/powerpoint/2010/main" val="4269881348"/>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A.6.2</a:t>
            </a:r>
            <a:r>
              <a:rPr lang="ar-SA" sz="3600" dirty="0" smtClean="0">
                <a:solidFill>
                  <a:srgbClr val="39471D"/>
                </a:solidFill>
                <a:cs typeface="DecoType Naskh Variants" pitchFamily="2" charset="-78"/>
              </a:rPr>
              <a:t> أخذ </a:t>
            </a:r>
            <a:r>
              <a:rPr lang="ar-SA" sz="3600" dirty="0">
                <a:solidFill>
                  <a:srgbClr val="39471D"/>
                </a:solidFill>
                <a:cs typeface="DecoType Naskh Variants" pitchFamily="2" charset="-78"/>
              </a:rPr>
              <a:t>العينات على أساس </a:t>
            </a:r>
            <a:r>
              <a:rPr lang="ar-SA" sz="3600" dirty="0" smtClean="0">
                <a:solidFill>
                  <a:srgbClr val="39471D"/>
                </a:solidFill>
                <a:cs typeface="DecoType Naskh Variants" pitchFamily="2" charset="-78"/>
              </a:rPr>
              <a:t>الحكم</a:t>
            </a:r>
          </a:p>
        </p:txBody>
      </p:sp>
      <p:sp>
        <p:nvSpPr>
          <p:cNvPr id="13" name="مستطيل 12"/>
          <p:cNvSpPr/>
          <p:nvPr/>
        </p:nvSpPr>
        <p:spPr>
          <a:xfrm>
            <a:off x="24890" y="2257634"/>
            <a:ext cx="7921978" cy="3785652"/>
          </a:xfrm>
          <a:prstGeom prst="rect">
            <a:avLst/>
          </a:prstGeom>
        </p:spPr>
        <p:txBody>
          <a:bodyPr wrap="square">
            <a:spAutoFit/>
          </a:bodyPr>
          <a:lstStyle/>
          <a:p>
            <a:pPr algn="just"/>
            <a:r>
              <a:rPr lang="ar-SA" sz="3000" dirty="0">
                <a:solidFill>
                  <a:srgbClr val="39471D"/>
                </a:solidFill>
                <a:cs typeface="DecoType Naskh Variants" pitchFamily="2" charset="-78"/>
              </a:rPr>
              <a:t>يعتمد </a:t>
            </a:r>
            <a:r>
              <a:rPr lang="ar-SA" sz="3000" dirty="0">
                <a:solidFill>
                  <a:srgbClr val="39471D"/>
                </a:solidFill>
                <a:cs typeface="DecoType Naskh Variants" pitchFamily="2" charset="-78"/>
              </a:rPr>
              <a:t>أخذ العينات على أساس الحكم على كفاءة وخبرة فريق التدقيق (انظر البند 7</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بالنسبة </a:t>
            </a:r>
            <a:r>
              <a:rPr lang="ar-SA" sz="3000" dirty="0">
                <a:solidFill>
                  <a:srgbClr val="39471D"/>
                </a:solidFill>
                <a:cs typeface="DecoType Naskh Variants" pitchFamily="2" charset="-78"/>
              </a:rPr>
              <a:t>لأخذ العينات المبنية على الحكم، يمكن أخذ ما يلي بعين الاعتبار</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خبرة المراجعة السابقة ضمن نطاق المراجعة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مدى تعقيد المتطلبات (بما في ذلك المتطلبات القانونية والتنظيمية) لتحقيق أهداف المراجعة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التعقيد والتفاعل بين عمليات المنظمة وعناصر نظام الإدارة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درجة التغير في </a:t>
            </a:r>
            <a:r>
              <a:rPr lang="ar-SA" sz="3000" dirty="0" smtClean="0">
                <a:solidFill>
                  <a:srgbClr val="39471D"/>
                </a:solidFill>
                <a:cs typeface="DecoType Naskh Variants" pitchFamily="2" charset="-78"/>
              </a:rPr>
              <a:t>التقنيات </a:t>
            </a:r>
            <a:r>
              <a:rPr lang="ar-SA" sz="3000" dirty="0">
                <a:solidFill>
                  <a:srgbClr val="39471D"/>
                </a:solidFill>
                <a:cs typeface="DecoType Naskh Variants" pitchFamily="2" charset="-78"/>
              </a:rPr>
              <a:t>أو العامل البشري أو نظام الإدارة؛</a:t>
            </a:r>
          </a:p>
        </p:txBody>
      </p:sp>
    </p:spTree>
    <p:extLst>
      <p:ext uri="{BB962C8B-B14F-4D97-AF65-F5344CB8AC3E}">
        <p14:creationId xmlns:p14="http://schemas.microsoft.com/office/powerpoint/2010/main" val="3791902430"/>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A.6.2</a:t>
            </a:r>
            <a:r>
              <a:rPr lang="ar-SA" sz="3600" dirty="0" smtClean="0">
                <a:solidFill>
                  <a:srgbClr val="A6C36B"/>
                </a:solidFill>
                <a:cs typeface="DecoType Naskh Variants" pitchFamily="2" charset="-78"/>
              </a:rPr>
              <a:t> أخذ </a:t>
            </a:r>
            <a:r>
              <a:rPr lang="ar-SA" sz="3600" dirty="0">
                <a:solidFill>
                  <a:srgbClr val="A6C36B"/>
                </a:solidFill>
                <a:cs typeface="DecoType Naskh Variants" pitchFamily="2" charset="-78"/>
              </a:rPr>
              <a:t>العينات على أساس </a:t>
            </a:r>
            <a:r>
              <a:rPr lang="ar-SA" sz="3600" dirty="0" smtClean="0">
                <a:solidFill>
                  <a:srgbClr val="A6C36B"/>
                </a:solidFill>
                <a:cs typeface="DecoType Naskh Variants" pitchFamily="2" charset="-78"/>
              </a:rPr>
              <a:t>الحكم</a:t>
            </a:r>
          </a:p>
        </p:txBody>
      </p:sp>
      <p:sp>
        <p:nvSpPr>
          <p:cNvPr id="14" name="مستطيل 13"/>
          <p:cNvSpPr/>
          <p:nvPr/>
        </p:nvSpPr>
        <p:spPr>
          <a:xfrm>
            <a:off x="-86938" y="2676021"/>
            <a:ext cx="7879525" cy="2400657"/>
          </a:xfrm>
          <a:prstGeom prst="rect">
            <a:avLst/>
          </a:prstGeom>
        </p:spPr>
        <p:txBody>
          <a:bodyPr wrap="square">
            <a:spAutoFit/>
          </a:bodyPr>
          <a:lstStyle/>
          <a:p>
            <a:pPr algn="just"/>
            <a:r>
              <a:rPr lang="ar-SA" sz="3000" dirty="0">
                <a:solidFill>
                  <a:srgbClr val="39471D"/>
                </a:solidFill>
                <a:cs typeface="DecoType Naskh Variants" pitchFamily="2" charset="-78"/>
              </a:rPr>
              <a:t>هـ</a:t>
            </a:r>
            <a:r>
              <a:rPr lang="ar-SA" sz="3000" dirty="0">
                <a:solidFill>
                  <a:srgbClr val="39471D"/>
                </a:solidFill>
                <a:cs typeface="DecoType Naskh Variants" pitchFamily="2" charset="-78"/>
              </a:rPr>
              <a:t>) المخاطر والفرص المهمة التي تم تحديدها مسبقًا للتحسين</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و</a:t>
            </a:r>
            <a:r>
              <a:rPr lang="ar-SA" sz="3000" dirty="0">
                <a:solidFill>
                  <a:srgbClr val="39471D"/>
                </a:solidFill>
                <a:cs typeface="DecoType Naskh Variants" pitchFamily="2" charset="-78"/>
              </a:rPr>
              <a:t>) مخرجات مراقبة أنظمة الإدارة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ومن </a:t>
            </a:r>
            <a:r>
              <a:rPr lang="ar-SA" sz="3000" dirty="0">
                <a:solidFill>
                  <a:srgbClr val="39471D"/>
                </a:solidFill>
                <a:cs typeface="DecoType Naskh Variants" pitchFamily="2" charset="-78"/>
              </a:rPr>
              <a:t>عيوب أخذ العينات على أساس الحكم أنه لا يمكن أن يكون هناك تقدير إحصائي لتأثير عدم اليقين في نتائج المراجعة والاستنتاجات التي تم التوصل إليها.</a:t>
            </a:r>
          </a:p>
        </p:txBody>
      </p:sp>
    </p:spTree>
    <p:extLst>
      <p:ext uri="{BB962C8B-B14F-4D97-AF65-F5344CB8AC3E}">
        <p14:creationId xmlns:p14="http://schemas.microsoft.com/office/powerpoint/2010/main" val="2998541140"/>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A.6.3</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أخذ العينات </a:t>
            </a:r>
            <a:r>
              <a:rPr lang="ar-SA" sz="3600" dirty="0" smtClean="0">
                <a:solidFill>
                  <a:srgbClr val="39471D"/>
                </a:solidFill>
                <a:cs typeface="DecoType Naskh Variants" pitchFamily="2" charset="-78"/>
              </a:rPr>
              <a:t>الإحصائية</a:t>
            </a:r>
            <a:endParaRPr lang="ar-SA" sz="3600" dirty="0">
              <a:solidFill>
                <a:srgbClr val="39471D"/>
              </a:solidFill>
              <a:cs typeface="DecoType Naskh Variants" pitchFamily="2" charset="-78"/>
            </a:endParaRPr>
          </a:p>
        </p:txBody>
      </p:sp>
      <p:sp>
        <p:nvSpPr>
          <p:cNvPr id="12" name="مستطيل 11"/>
          <p:cNvSpPr/>
          <p:nvPr/>
        </p:nvSpPr>
        <p:spPr>
          <a:xfrm>
            <a:off x="0" y="2209800"/>
            <a:ext cx="7900208" cy="4247317"/>
          </a:xfrm>
          <a:prstGeom prst="rect">
            <a:avLst/>
          </a:prstGeom>
        </p:spPr>
        <p:txBody>
          <a:bodyPr wrap="square">
            <a:spAutoFit/>
          </a:bodyPr>
          <a:lstStyle/>
          <a:p>
            <a:pPr algn="just"/>
            <a:r>
              <a:rPr lang="ar-SA" sz="3000" dirty="0">
                <a:solidFill>
                  <a:srgbClr val="39471D"/>
                </a:solidFill>
                <a:cs typeface="DecoType Naskh Variants" pitchFamily="2" charset="-78"/>
              </a:rPr>
              <a:t>وإذا </a:t>
            </a:r>
            <a:r>
              <a:rPr lang="ar-SA" sz="3000" dirty="0">
                <a:solidFill>
                  <a:srgbClr val="39471D"/>
                </a:solidFill>
                <a:cs typeface="DecoType Naskh Variants" pitchFamily="2" charset="-78"/>
              </a:rPr>
              <a:t>تم اتخاذ القرار باستخدام العينات الإحصائية، فيجب أن تكون خطة أخذ العينات مبنية على أهداف المراجعة وما هو معروف عن خصائص المجتمع الإجمالي الذي سيتم أخذ العينات منه</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يستخدم </a:t>
            </a:r>
            <a:r>
              <a:rPr lang="ar-SA" sz="3000" dirty="0">
                <a:solidFill>
                  <a:srgbClr val="39471D"/>
                </a:solidFill>
                <a:cs typeface="DecoType Naskh Variants" pitchFamily="2" charset="-78"/>
              </a:rPr>
              <a:t>تصميم العينات الإحصائية عملية اختيار العينة على أساس نظرية الاحتمالات</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يتم استخدام أخذ العينات على أساس السمات عندما يكون هناك نتيجتين محتملتين فقط لكل عينة (على سبيل المثال، صحيح/غير صحيح أو نجاح/فشل). </a:t>
            </a:r>
            <a:r>
              <a:rPr lang="ar-SA" sz="3000" dirty="0">
                <a:solidFill>
                  <a:srgbClr val="39471D"/>
                </a:solidFill>
                <a:cs typeface="DecoType Naskh Variants" pitchFamily="2" charset="-78"/>
              </a:rPr>
              <a:t>يتم استخدام أخذ العينات على أساس متغير عندما تحدث نتائج العينة في نطاق مستمر.</a:t>
            </a:r>
          </a:p>
        </p:txBody>
      </p:sp>
    </p:spTree>
    <p:extLst>
      <p:ext uri="{BB962C8B-B14F-4D97-AF65-F5344CB8AC3E}">
        <p14:creationId xmlns:p14="http://schemas.microsoft.com/office/powerpoint/2010/main" val="668731563"/>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A.6.3</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أخذ العينات </a:t>
            </a:r>
            <a:r>
              <a:rPr lang="ar-SA" sz="3600" dirty="0" smtClean="0">
                <a:solidFill>
                  <a:srgbClr val="A6C36B"/>
                </a:solidFill>
                <a:cs typeface="DecoType Naskh Variants" pitchFamily="2" charset="-78"/>
              </a:rPr>
              <a:t>الإحصائية</a:t>
            </a:r>
            <a:endParaRPr lang="ar-SA" sz="3600" dirty="0">
              <a:solidFill>
                <a:srgbClr val="A6C36B"/>
              </a:solidFill>
              <a:cs typeface="DecoType Naskh Variants" pitchFamily="2" charset="-78"/>
            </a:endParaRPr>
          </a:p>
        </p:txBody>
      </p:sp>
      <p:sp>
        <p:nvSpPr>
          <p:cNvPr id="13" name="مستطيل 12"/>
          <p:cNvSpPr/>
          <p:nvPr/>
        </p:nvSpPr>
        <p:spPr>
          <a:xfrm>
            <a:off x="-5442" y="2333672"/>
            <a:ext cx="7905650" cy="3323987"/>
          </a:xfrm>
          <a:prstGeom prst="rect">
            <a:avLst/>
          </a:prstGeom>
        </p:spPr>
        <p:txBody>
          <a:bodyPr wrap="square">
            <a:spAutoFit/>
          </a:bodyPr>
          <a:lstStyle/>
          <a:p>
            <a:pPr algn="just"/>
            <a:r>
              <a:rPr lang="ar-SA" sz="3000" dirty="0">
                <a:solidFill>
                  <a:srgbClr val="39471D"/>
                </a:solidFill>
                <a:cs typeface="DecoType Naskh Variants" pitchFamily="2" charset="-78"/>
              </a:rPr>
              <a:t>يجب </a:t>
            </a:r>
            <a:r>
              <a:rPr lang="ar-SA" sz="3000" dirty="0">
                <a:solidFill>
                  <a:srgbClr val="39471D"/>
                </a:solidFill>
                <a:cs typeface="DecoType Naskh Variants" pitchFamily="2" charset="-78"/>
              </a:rPr>
              <a:t>أن تأخذ خطة أخذ العينات في الاعتبار ما إذا كانت النتائج التي يتم فحصها من المرجح أن تكون قائمة على السمات أو على أساس المتغيرات</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على سبيل المثال، عند تقييم مدى توافق النماذج المكتملة مع المتطلبات المنصوص عليها في إجراء ما، يمكن استخدام نهج قائم على السمات</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عند دراسة وقوع حوادث تتعلق بسلامة الأغذية أو عدد الخروقات الأمنية، فمن المرجح أن يكون النهج القائم على المتغيرات أكثر ملاءمة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العناصر </a:t>
            </a:r>
            <a:r>
              <a:rPr lang="ar-SA" sz="3000" dirty="0">
                <a:solidFill>
                  <a:srgbClr val="39471D"/>
                </a:solidFill>
                <a:cs typeface="DecoType Naskh Variants" pitchFamily="2" charset="-78"/>
              </a:rPr>
              <a:t>التي يمكن أن تؤثر على خطة أخذ عينات التدقيق هي:</a:t>
            </a:r>
          </a:p>
        </p:txBody>
      </p:sp>
    </p:spTree>
    <p:extLst>
      <p:ext uri="{BB962C8B-B14F-4D97-AF65-F5344CB8AC3E}">
        <p14:creationId xmlns:p14="http://schemas.microsoft.com/office/powerpoint/2010/main" val="1978148962"/>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A.6.3</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أخذ العينات </a:t>
            </a:r>
            <a:r>
              <a:rPr lang="ar-SA" sz="3600" dirty="0" smtClean="0">
                <a:solidFill>
                  <a:srgbClr val="A6C36B"/>
                </a:solidFill>
                <a:cs typeface="DecoType Naskh Variants" pitchFamily="2" charset="-78"/>
              </a:rPr>
              <a:t>الإحصائية</a:t>
            </a:r>
            <a:endParaRPr lang="ar-SA" sz="3600" dirty="0">
              <a:solidFill>
                <a:srgbClr val="A6C36B"/>
              </a:solidFill>
              <a:cs typeface="DecoType Naskh Variants" pitchFamily="2" charset="-78"/>
            </a:endParaRPr>
          </a:p>
        </p:txBody>
      </p:sp>
      <p:sp>
        <p:nvSpPr>
          <p:cNvPr id="14" name="مستطيل 13"/>
          <p:cNvSpPr/>
          <p:nvPr/>
        </p:nvSpPr>
        <p:spPr>
          <a:xfrm>
            <a:off x="5443" y="2057400"/>
            <a:ext cx="7894764" cy="4247317"/>
          </a:xfrm>
          <a:prstGeom prst="rect">
            <a:avLst/>
          </a:prstGeom>
        </p:spPr>
        <p:txBody>
          <a:bodyPr wrap="square">
            <a:spAutoFit/>
          </a:bodyPr>
          <a:lstStyle/>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سياق المنظمة وحجمها وطبيعتها وتعقيدها؛</a:t>
            </a:r>
          </a:p>
          <a:p>
            <a:pPr algn="just"/>
            <a:r>
              <a:rPr lang="ar-SA" sz="3000" dirty="0">
                <a:solidFill>
                  <a:srgbClr val="39471D"/>
                </a:solidFill>
                <a:cs typeface="DecoType Naskh Variants" pitchFamily="2" charset="-78"/>
              </a:rPr>
              <a:t>ب) عدد المراجعين الأكفاء.</a:t>
            </a:r>
          </a:p>
          <a:p>
            <a:pPr algn="just"/>
            <a:r>
              <a:rPr lang="ar-SA" sz="3000" dirty="0">
                <a:solidFill>
                  <a:srgbClr val="39471D"/>
                </a:solidFill>
                <a:cs typeface="DecoType Naskh Variants" pitchFamily="2" charset="-78"/>
              </a:rPr>
              <a:t>ج) تكرار عمليات التدقيق؛</a:t>
            </a:r>
          </a:p>
          <a:p>
            <a:pPr algn="just"/>
            <a:r>
              <a:rPr lang="ar-SA" sz="3000" dirty="0">
                <a:solidFill>
                  <a:srgbClr val="39471D"/>
                </a:solidFill>
                <a:cs typeface="DecoType Naskh Variants" pitchFamily="2" charset="-78"/>
              </a:rPr>
              <a:t>د) وقت التدقيق الفردي؛</a:t>
            </a:r>
          </a:p>
          <a:p>
            <a:pPr algn="just"/>
            <a:r>
              <a:rPr lang="ar-SA" sz="3000" dirty="0">
                <a:solidFill>
                  <a:srgbClr val="39471D"/>
                </a:solidFill>
                <a:cs typeface="DecoType Naskh Variants" pitchFamily="2" charset="-78"/>
              </a:rPr>
              <a:t>هـ) أي مستوى ثقة مطلوب خارجيًا؛</a:t>
            </a:r>
          </a:p>
          <a:p>
            <a:pPr algn="just"/>
            <a:r>
              <a:rPr lang="ar-SA" sz="3000" dirty="0">
                <a:solidFill>
                  <a:srgbClr val="39471D"/>
                </a:solidFill>
                <a:cs typeface="DecoType Naskh Variants" pitchFamily="2" charset="-78"/>
              </a:rPr>
              <a:t>و) وقوع أحداث غير مرغوب فيها و/أو غير متوقعة.</a:t>
            </a:r>
          </a:p>
          <a:p>
            <a:pPr algn="just"/>
            <a:r>
              <a:rPr lang="ar-SA" sz="3000" dirty="0">
                <a:solidFill>
                  <a:srgbClr val="39471D"/>
                </a:solidFill>
                <a:cs typeface="DecoType Naskh Variants" pitchFamily="2" charset="-78"/>
              </a:rPr>
              <a:t>عند تطوير خطة أخذ العينات الإحصائية، فإن مستوى خطر أخذ العينات الذي يكون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على استعداد لقبوله يعتبر من الاعتبارات الهامة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ويُشار إلى هذا غالبًا بمستوى الثقة </a:t>
            </a:r>
            <a:r>
              <a:rPr lang="ar-SA" sz="3000" dirty="0" smtClean="0">
                <a:solidFill>
                  <a:srgbClr val="39471D"/>
                </a:solidFill>
                <a:cs typeface="DecoType Naskh Variants" pitchFamily="2" charset="-78"/>
              </a:rPr>
              <a:t>المقبول.</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920195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A.6.3</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أخذ العينات </a:t>
            </a:r>
            <a:r>
              <a:rPr lang="ar-SA" sz="3600" dirty="0" smtClean="0">
                <a:solidFill>
                  <a:srgbClr val="A6C36B"/>
                </a:solidFill>
                <a:cs typeface="DecoType Naskh Variants" pitchFamily="2" charset="-78"/>
              </a:rPr>
              <a:t>الإحصائية</a:t>
            </a:r>
            <a:endParaRPr lang="ar-SA" sz="3600" dirty="0">
              <a:solidFill>
                <a:srgbClr val="A6C36B"/>
              </a:solidFill>
              <a:cs typeface="DecoType Naskh Variants" pitchFamily="2" charset="-78"/>
            </a:endParaRPr>
          </a:p>
        </p:txBody>
      </p:sp>
      <p:sp>
        <p:nvSpPr>
          <p:cNvPr id="12" name="مستطيل 11"/>
          <p:cNvSpPr/>
          <p:nvPr/>
        </p:nvSpPr>
        <p:spPr>
          <a:xfrm>
            <a:off x="-19900" y="2187863"/>
            <a:ext cx="7920108" cy="3323987"/>
          </a:xfrm>
          <a:prstGeom prst="rect">
            <a:avLst/>
          </a:prstGeom>
        </p:spPr>
        <p:txBody>
          <a:bodyPr wrap="square">
            <a:spAutoFit/>
          </a:bodyPr>
          <a:lstStyle/>
          <a:p>
            <a:pPr algn="just"/>
            <a:r>
              <a:rPr lang="ar-SA" sz="3000" dirty="0">
                <a:solidFill>
                  <a:srgbClr val="39471D"/>
                </a:solidFill>
                <a:cs typeface="DecoType Naskh Variants" pitchFamily="2" charset="-78"/>
              </a:rPr>
              <a:t>على </a:t>
            </a:r>
            <a:r>
              <a:rPr lang="ar-SA" sz="3000" dirty="0">
                <a:solidFill>
                  <a:srgbClr val="39471D"/>
                </a:solidFill>
                <a:cs typeface="DecoType Naskh Variants" pitchFamily="2" charset="-78"/>
              </a:rPr>
              <a:t>سبيل المثال، يقابل خطر أخذ العينات بنسبة 5% مستوى ثقة مقبول يبلغ 95%. ويعني خطر أخذ العينات بنسبة 5% أن المدقق على استعداد لقبول خطر أن 5 من 100 (أو 1 من 20) من العينات التي تم فحصها لن تعكس القيم الفعلية التي يمكن رؤيتها إذا تم فحص المجتمع بأكمله.</a:t>
            </a:r>
          </a:p>
          <a:p>
            <a:pPr algn="just"/>
            <a:r>
              <a:rPr lang="ar-SA" sz="3000" dirty="0">
                <a:solidFill>
                  <a:srgbClr val="39471D"/>
                </a:solidFill>
                <a:cs typeface="DecoType Naskh Variants" pitchFamily="2" charset="-78"/>
              </a:rPr>
              <a:t>عند استخدام العينات الإحصائية، يجب على المدققين توثيق العمل المنجز بشكل مناسب</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15361491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648200" y="838587"/>
            <a:ext cx="3036767" cy="646331"/>
          </a:xfrm>
          <a:prstGeom prst="rect">
            <a:avLst/>
          </a:prstGeom>
        </p:spPr>
        <p:txBody>
          <a:bodyPr wrap="square">
            <a:spAutoFit/>
          </a:bodyPr>
          <a:lstStyle/>
          <a:p>
            <a:r>
              <a:rPr lang="en-US" sz="3600" dirty="0" smtClean="0">
                <a:solidFill>
                  <a:srgbClr val="A6C36B"/>
                </a:solidFill>
                <a:cs typeface="DecoType Naskh Variants" pitchFamily="2" charset="-78"/>
              </a:rPr>
              <a:t>A.6</a:t>
            </a:r>
            <a:r>
              <a:rPr lang="ar-SA" sz="3600" dirty="0" smtClean="0">
                <a:solidFill>
                  <a:srgbClr val="A6C36B"/>
                </a:solidFill>
                <a:cs typeface="DecoType Naskh Variants" pitchFamily="2" charset="-78"/>
              </a:rPr>
              <a:t> أخذ العينات</a:t>
            </a:r>
            <a:endParaRPr lang="ar-SA" sz="3600" dirty="0">
              <a:solidFill>
                <a:srgbClr val="A6C36B"/>
              </a:solidFill>
              <a:cs typeface="DecoType Naskh Variants" pitchFamily="2" charset="-78"/>
            </a:endParaRPr>
          </a:p>
        </p:txBody>
      </p:sp>
      <p:sp>
        <p:nvSpPr>
          <p:cNvPr id="11" name="مستطيل 10"/>
          <p:cNvSpPr/>
          <p:nvPr/>
        </p:nvSpPr>
        <p:spPr>
          <a:xfrm>
            <a:off x="1524000" y="1513225"/>
            <a:ext cx="568679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A.6.3</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أخذ العينات </a:t>
            </a:r>
            <a:r>
              <a:rPr lang="ar-SA" sz="3600" dirty="0" smtClean="0">
                <a:solidFill>
                  <a:srgbClr val="A6C36B"/>
                </a:solidFill>
                <a:cs typeface="DecoType Naskh Variants" pitchFamily="2" charset="-78"/>
              </a:rPr>
              <a:t>الإحصائية</a:t>
            </a:r>
            <a:endParaRPr lang="ar-SA" sz="3600" dirty="0">
              <a:solidFill>
                <a:srgbClr val="A6C36B"/>
              </a:solidFill>
              <a:cs typeface="DecoType Naskh Variants" pitchFamily="2" charset="-78"/>
            </a:endParaRPr>
          </a:p>
        </p:txBody>
      </p:sp>
      <p:sp>
        <p:nvSpPr>
          <p:cNvPr id="12" name="مستطيل 11"/>
          <p:cNvSpPr/>
          <p:nvPr/>
        </p:nvSpPr>
        <p:spPr>
          <a:xfrm>
            <a:off x="-19900" y="2187863"/>
            <a:ext cx="7920108" cy="1938992"/>
          </a:xfrm>
          <a:prstGeom prst="rect">
            <a:avLst/>
          </a:prstGeom>
        </p:spPr>
        <p:txBody>
          <a:bodyPr wrap="square">
            <a:spAutoFit/>
          </a:bodyPr>
          <a:lstStyle/>
          <a:p>
            <a:pPr algn="just"/>
            <a:r>
              <a:rPr lang="ar-SA" sz="3000" dirty="0" smtClean="0">
                <a:solidFill>
                  <a:srgbClr val="39471D"/>
                </a:solidFill>
                <a:cs typeface="DecoType Naskh Variants" pitchFamily="2" charset="-78"/>
              </a:rPr>
              <a:t>وينبغي </a:t>
            </a:r>
            <a:r>
              <a:rPr lang="ar-SA" sz="3000" dirty="0">
                <a:solidFill>
                  <a:srgbClr val="39471D"/>
                </a:solidFill>
                <a:cs typeface="DecoType Naskh Variants" pitchFamily="2" charset="-78"/>
              </a:rPr>
              <a:t>أن يتضمن ذلك وصفًا للمجتمع الذي كان من المقرر أخذ عينات منه، ومعايير أخذ العينات المستخدمة في التقييم (على سبيل المثال، ما هي العينة المقبولة)، والمعايير الإحصائية والأساليب التي تم استخدامها، وعدد العينات التي تم تقييمها والنتائج التي تم الحصول عليها.</a:t>
            </a:r>
          </a:p>
        </p:txBody>
      </p:sp>
    </p:spTree>
    <p:extLst>
      <p:ext uri="{BB962C8B-B14F-4D97-AF65-F5344CB8AC3E}">
        <p14:creationId xmlns:p14="http://schemas.microsoft.com/office/powerpoint/2010/main" val="2587710059"/>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39471D"/>
                </a:solidFill>
                <a:cs typeface="DecoType Naskh Variants" pitchFamily="2" charset="-78"/>
              </a:rPr>
              <a:t>A.7</a:t>
            </a:r>
            <a:r>
              <a:rPr lang="ar-SA" sz="3600" dirty="0" smtClean="0">
                <a:solidFill>
                  <a:srgbClr val="39471D"/>
                </a:solidFill>
                <a:cs typeface="DecoType Naskh Variants" pitchFamily="2" charset="-78"/>
              </a:rPr>
              <a:t> تدقيق </a:t>
            </a:r>
            <a:r>
              <a:rPr lang="ar-SA" sz="3600" dirty="0">
                <a:solidFill>
                  <a:srgbClr val="39471D"/>
                </a:solidFill>
                <a:cs typeface="DecoType Naskh Variants" pitchFamily="2" charset="-78"/>
              </a:rPr>
              <a:t>الامتثال داخل نظام </a:t>
            </a:r>
            <a:r>
              <a:rPr lang="ar-SA" sz="3600" dirty="0" smtClean="0">
                <a:solidFill>
                  <a:srgbClr val="39471D"/>
                </a:solidFill>
                <a:cs typeface="DecoType Naskh Variants" pitchFamily="2" charset="-78"/>
              </a:rPr>
              <a:t>الإدارة</a:t>
            </a:r>
            <a:endParaRPr lang="ar-SA" sz="3600" dirty="0">
              <a:solidFill>
                <a:srgbClr val="39471D"/>
              </a:solidFill>
              <a:cs typeface="DecoType Naskh Variants" pitchFamily="2" charset="-78"/>
            </a:endParaRPr>
          </a:p>
        </p:txBody>
      </p:sp>
      <p:sp>
        <p:nvSpPr>
          <p:cNvPr id="9" name="مستطيل 8"/>
          <p:cNvSpPr/>
          <p:nvPr/>
        </p:nvSpPr>
        <p:spPr>
          <a:xfrm>
            <a:off x="0" y="2136338"/>
            <a:ext cx="7900207" cy="3939540"/>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على فريق التدقيق النظر فيما إذا كان لدى الجهة الخاضعة للتدقيق عمليات </a:t>
            </a:r>
            <a:r>
              <a:rPr lang="ar-SA" sz="3000" dirty="0" smtClean="0">
                <a:solidFill>
                  <a:srgbClr val="39471D"/>
                </a:solidFill>
                <a:cs typeface="DecoType Naskh Variants" pitchFamily="2" charset="-78"/>
              </a:rPr>
              <a:t>فعّالة </a:t>
            </a:r>
            <a:r>
              <a:rPr lang="ar-SA" sz="3000" dirty="0">
                <a:solidFill>
                  <a:srgbClr val="39471D"/>
                </a:solidFill>
                <a:cs typeface="DecoType Naskh Variants" pitchFamily="2" charset="-78"/>
              </a:rPr>
              <a:t>من أجل</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تحديد متطلباتها القانونية والتنظيمية والمتطلبات الأخرى التي تلتزم بها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إدارة أنشطتها ومنتجاتها وخدماتها لتحقيق الامتثال لهذه المتطلبات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تقييم حالة امتثالها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بالإضافة </a:t>
            </a:r>
            <a:r>
              <a:rPr lang="ar-SA" sz="3000" dirty="0">
                <a:solidFill>
                  <a:srgbClr val="39471D"/>
                </a:solidFill>
                <a:cs typeface="DecoType Naskh Variants" pitchFamily="2" charset="-78"/>
              </a:rPr>
              <a:t>إلى الإرشادات العامة الواردة في هذه الوثيقة، عند تقييم العمليات التي نفذتها الجهة الخاضعة للتدقيق لضمان الامتثال للمتطلبات ذات الصلة، يجب على فريق التدقيق مراعاة ما إذا كانت الجهة الخاضعة للتدقيق</a:t>
            </a:r>
            <a:r>
              <a:rPr lang="ar-SA" dirty="0"/>
              <a:t>:</a:t>
            </a:r>
          </a:p>
        </p:txBody>
      </p:sp>
    </p:spTree>
    <p:extLst>
      <p:ext uri="{BB962C8B-B14F-4D97-AF65-F5344CB8AC3E}">
        <p14:creationId xmlns:p14="http://schemas.microsoft.com/office/powerpoint/2010/main" val="118104480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A6C36B"/>
                </a:solidFill>
                <a:cs typeface="DecoType Naskh Variants" pitchFamily="2" charset="-78"/>
              </a:rPr>
              <a:t>A.7</a:t>
            </a:r>
            <a:r>
              <a:rPr lang="ar-SA" sz="3600" dirty="0" smtClean="0">
                <a:solidFill>
                  <a:srgbClr val="A6C36B"/>
                </a:solidFill>
                <a:cs typeface="DecoType Naskh Variants" pitchFamily="2" charset="-78"/>
              </a:rPr>
              <a:t> تدقيق </a:t>
            </a:r>
            <a:r>
              <a:rPr lang="ar-SA" sz="3600" dirty="0">
                <a:solidFill>
                  <a:srgbClr val="A6C36B"/>
                </a:solidFill>
                <a:cs typeface="DecoType Naskh Variants" pitchFamily="2" charset="-78"/>
              </a:rPr>
              <a:t>الامتثال داخل نظام </a:t>
            </a:r>
            <a:r>
              <a:rPr lang="ar-SA" sz="3600" dirty="0" smtClean="0">
                <a:solidFill>
                  <a:srgbClr val="A6C36B"/>
                </a:solidFill>
                <a:cs typeface="DecoType Naskh Variants" pitchFamily="2" charset="-78"/>
              </a:rPr>
              <a:t>الإدارة</a:t>
            </a:r>
            <a:endParaRPr lang="ar-SA" sz="3600" dirty="0">
              <a:solidFill>
                <a:srgbClr val="A6C36B"/>
              </a:solidFill>
              <a:cs typeface="DecoType Naskh Variants" pitchFamily="2" charset="-78"/>
            </a:endParaRPr>
          </a:p>
        </p:txBody>
      </p:sp>
      <p:sp>
        <p:nvSpPr>
          <p:cNvPr id="13" name="مستطيل 12"/>
          <p:cNvSpPr/>
          <p:nvPr/>
        </p:nvSpPr>
        <p:spPr>
          <a:xfrm>
            <a:off x="0" y="1905000"/>
            <a:ext cx="7900207" cy="3785652"/>
          </a:xfrm>
          <a:prstGeom prst="rect">
            <a:avLst/>
          </a:prstGeom>
        </p:spPr>
        <p:txBody>
          <a:bodyPr wrap="square">
            <a:spAutoFit/>
          </a:bodyPr>
          <a:lstStyle/>
          <a:p>
            <a:pPr algn="just"/>
            <a:r>
              <a:rPr lang="ar-SA" sz="3000" dirty="0" smtClean="0">
                <a:solidFill>
                  <a:srgbClr val="39471D"/>
                </a:solidFill>
                <a:cs typeface="DecoType Naskh Variants" pitchFamily="2" charset="-78"/>
              </a:rPr>
              <a:t>1</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لديه عملية </a:t>
            </a:r>
            <a:r>
              <a:rPr lang="ar-SA" sz="3000" dirty="0" smtClean="0">
                <a:solidFill>
                  <a:srgbClr val="39471D"/>
                </a:solidFill>
                <a:cs typeface="DecoType Naskh Variants" pitchFamily="2" charset="-78"/>
              </a:rPr>
              <a:t>فعّالة </a:t>
            </a:r>
            <a:r>
              <a:rPr lang="ar-SA" sz="3000" dirty="0">
                <a:solidFill>
                  <a:srgbClr val="39471D"/>
                </a:solidFill>
                <a:cs typeface="DecoType Naskh Variants" pitchFamily="2" charset="-78"/>
              </a:rPr>
              <a:t>لتحديد التغييرات في متطلبات الامتثال وأخذها في الاعتبار كجزء من إدارة التغيير</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2</a:t>
            </a:r>
            <a:r>
              <a:rPr lang="ar-SA" sz="3000" dirty="0">
                <a:solidFill>
                  <a:srgbClr val="39471D"/>
                </a:solidFill>
                <a:cs typeface="DecoType Naskh Variants" pitchFamily="2" charset="-78"/>
              </a:rPr>
              <a:t>) لديه أفراد أكفاء لإدارة عمليات الامتثال الخاصة به</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3</a:t>
            </a:r>
            <a:r>
              <a:rPr lang="ar-SA" sz="3000" dirty="0">
                <a:solidFill>
                  <a:srgbClr val="39471D"/>
                </a:solidFill>
                <a:cs typeface="DecoType Naskh Variants" pitchFamily="2" charset="-78"/>
              </a:rPr>
              <a:t>) الاحتفاظ بالمعلومات الموثقة المناسبة حول حالة امتثالها وتوفيرها وفقًا لما تطلبه الجهات التنظيمية أو الأطراف المعنية </a:t>
            </a:r>
            <a:r>
              <a:rPr lang="ar-SA" sz="3000" dirty="0">
                <a:solidFill>
                  <a:srgbClr val="39471D"/>
                </a:solidFill>
                <a:cs typeface="DecoType Naskh Variants" pitchFamily="2" charset="-78"/>
              </a:rPr>
              <a:t>الأخرى.</a:t>
            </a:r>
          </a:p>
          <a:p>
            <a:pPr algn="just"/>
            <a:r>
              <a:rPr lang="ar-SA" sz="3000" dirty="0">
                <a:solidFill>
                  <a:srgbClr val="39471D"/>
                </a:solidFill>
                <a:cs typeface="DecoType Naskh Variants" pitchFamily="2" charset="-78"/>
              </a:rPr>
              <a:t>4) </a:t>
            </a:r>
            <a:r>
              <a:rPr lang="ar-SA" sz="3000" dirty="0">
                <a:solidFill>
                  <a:srgbClr val="39471D"/>
                </a:solidFill>
                <a:cs typeface="DecoType Naskh Variants" pitchFamily="2" charset="-78"/>
              </a:rPr>
              <a:t>تضمين متطلبات الامتثال في برنامج التدقيق الداخلي الخاص بها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5</a:t>
            </a:r>
            <a:r>
              <a:rPr lang="ar-SA" sz="3000" dirty="0">
                <a:solidFill>
                  <a:srgbClr val="39471D"/>
                </a:solidFill>
                <a:cs typeface="DecoType Naskh Variants" pitchFamily="2" charset="-78"/>
              </a:rPr>
              <a:t>) يعالج أي حالات عدم امتثال</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6</a:t>
            </a:r>
            <a:r>
              <a:rPr lang="ar-SA" sz="3000" dirty="0">
                <a:solidFill>
                  <a:srgbClr val="39471D"/>
                </a:solidFill>
                <a:cs typeface="DecoType Naskh Variants" pitchFamily="2" charset="-78"/>
              </a:rPr>
              <a:t>) يأخذ في الاعتبار أداء الامتثال في مراجعات الإدارة الخاصة به.</a:t>
            </a:r>
          </a:p>
        </p:txBody>
      </p:sp>
    </p:spTree>
    <p:extLst>
      <p:ext uri="{BB962C8B-B14F-4D97-AF65-F5344CB8AC3E}">
        <p14:creationId xmlns:p14="http://schemas.microsoft.com/office/powerpoint/2010/main" val="2664494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2" name="مستطيل 1"/>
          <p:cNvSpPr/>
          <p:nvPr/>
        </p:nvSpPr>
        <p:spPr>
          <a:xfrm>
            <a:off x="7078" y="2339278"/>
            <a:ext cx="7893130" cy="2179443"/>
          </a:xfrm>
          <a:prstGeom prst="rect">
            <a:avLst/>
          </a:prstGeom>
        </p:spPr>
        <p:txBody>
          <a:bodyPr wrap="square">
            <a:spAutoFit/>
          </a:bodyPr>
          <a:lstStyle/>
          <a:p>
            <a:pPr algn="just">
              <a:lnSpc>
                <a:spcPct val="150000"/>
              </a:lnSpc>
            </a:pPr>
            <a:r>
              <a:rPr lang="ar-SA" sz="3100" dirty="0" smtClean="0">
                <a:solidFill>
                  <a:srgbClr val="39471D"/>
                </a:solidFill>
                <a:cs typeface="DecoType Naskh Variants" pitchFamily="2" charset="-78"/>
              </a:rPr>
              <a:t>تهدف </a:t>
            </a:r>
            <a:r>
              <a:rPr lang="ar-SA" sz="3100" dirty="0">
                <a:solidFill>
                  <a:srgbClr val="39471D"/>
                </a:solidFill>
                <a:cs typeface="DecoType Naskh Variants" pitchFamily="2" charset="-78"/>
              </a:rPr>
              <a:t>هذه الوثيقة إلى تطبيقها على مجموعة واسعة من المستخدمين المحتملين، بما في ذلك المدققين والمؤسسات التي تطبق أنظمة الإدارة والمؤسسات التي تحتاج إلى إجراء عمليات تدقيق على نظام الإدارة لديها، لأسباب تعاقدية أو تنظيمية</a:t>
            </a:r>
            <a:r>
              <a:rPr lang="ar-SA" sz="3100" dirty="0" smtClean="0">
                <a:solidFill>
                  <a:srgbClr val="39471D"/>
                </a:solidFill>
                <a:cs typeface="DecoType Naskh Variants" pitchFamily="2" charset="-78"/>
              </a:rPr>
              <a:t>.</a:t>
            </a:r>
            <a:endParaRPr lang="ar-SA" sz="3100" dirty="0">
              <a:solidFill>
                <a:srgbClr val="39471D"/>
              </a:solidFill>
              <a:cs typeface="DecoType Naskh Variants" pitchFamily="2" charset="-78"/>
            </a:endParaRPr>
          </a:p>
        </p:txBody>
      </p:sp>
    </p:spTree>
    <p:extLst>
      <p:ext uri="{BB962C8B-B14F-4D97-AF65-F5344CB8AC3E}">
        <p14:creationId xmlns:p14="http://schemas.microsoft.com/office/powerpoint/2010/main" val="957686538"/>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39471D"/>
                </a:solidFill>
                <a:cs typeface="DecoType Naskh Variants" pitchFamily="2" charset="-78"/>
              </a:rPr>
              <a:t>A.8</a:t>
            </a:r>
            <a:r>
              <a:rPr lang="ar-SA" sz="3600" dirty="0" smtClean="0">
                <a:solidFill>
                  <a:srgbClr val="39471D"/>
                </a:solidFill>
                <a:cs typeface="DecoType Naskh Variants" pitchFamily="2" charset="-78"/>
              </a:rPr>
              <a:t> سياق التدقيق</a:t>
            </a:r>
            <a:endParaRPr lang="ar-SA" sz="3600" dirty="0">
              <a:solidFill>
                <a:srgbClr val="39471D"/>
              </a:solidFill>
              <a:cs typeface="DecoType Naskh Variants" pitchFamily="2" charset="-78"/>
            </a:endParaRPr>
          </a:p>
        </p:txBody>
      </p:sp>
      <p:sp>
        <p:nvSpPr>
          <p:cNvPr id="12" name="مستطيل 11"/>
          <p:cNvSpPr/>
          <p:nvPr/>
        </p:nvSpPr>
        <p:spPr>
          <a:xfrm>
            <a:off x="1" y="2274838"/>
            <a:ext cx="7931628" cy="3477875"/>
          </a:xfrm>
          <a:prstGeom prst="rect">
            <a:avLst/>
          </a:prstGeom>
        </p:spPr>
        <p:txBody>
          <a:bodyPr wrap="square">
            <a:spAutoFit/>
          </a:bodyPr>
          <a:lstStyle/>
          <a:p>
            <a:pPr algn="just"/>
            <a:r>
              <a:rPr lang="ar-SA" sz="3000" dirty="0">
                <a:solidFill>
                  <a:srgbClr val="39471D"/>
                </a:solidFill>
                <a:cs typeface="DecoType Naskh Variants" pitchFamily="2" charset="-78"/>
              </a:rPr>
              <a:t>تتطلب </a:t>
            </a:r>
            <a:r>
              <a:rPr lang="ar-SA" sz="3000" dirty="0">
                <a:solidFill>
                  <a:srgbClr val="39471D"/>
                </a:solidFill>
                <a:cs typeface="DecoType Naskh Variants" pitchFamily="2" charset="-78"/>
              </a:rPr>
              <a:t>العديد من معايير أنظمة الإدارة من المنظمة تحديد سياقها، بما في ذلك احتياجات وتوقعات الأطراف المعنية ذات الصلة والقضايا الخارجية والداخلية. للقيام بذلك، يمكن للمنظمة استخدام تقنيات مختلفة للتحليل والتخطيط الاستراتيجي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و</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على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التأكد من أنه تم تطوير العمليات المناسبة لذلك واستخدامها بفعالية، بحيث توفر نتائجها أساسًا موثوقًا به لتحديد نطاق نظام الإدارة وتطويره. </a:t>
            </a:r>
            <a:r>
              <a:rPr lang="ar-SA" sz="3000" dirty="0">
                <a:solidFill>
                  <a:srgbClr val="39471D"/>
                </a:solidFill>
                <a:cs typeface="DecoType Naskh Variants" pitchFamily="2" charset="-78"/>
              </a:rPr>
              <a:t>وللقيام بذلك، يجب على المدققين النظر في الأدلة الموضوعية المتعلقة بما يلي:</a:t>
            </a:r>
          </a:p>
        </p:txBody>
      </p:sp>
    </p:spTree>
    <p:extLst>
      <p:ext uri="{BB962C8B-B14F-4D97-AF65-F5344CB8AC3E}">
        <p14:creationId xmlns:p14="http://schemas.microsoft.com/office/powerpoint/2010/main" val="71806744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A6C36B"/>
                </a:solidFill>
                <a:cs typeface="DecoType Naskh Variants" pitchFamily="2" charset="-78"/>
              </a:rPr>
              <a:t>A.8</a:t>
            </a:r>
            <a:r>
              <a:rPr lang="ar-SA" sz="3600" dirty="0" smtClean="0">
                <a:solidFill>
                  <a:srgbClr val="A6C36B"/>
                </a:solidFill>
                <a:cs typeface="DecoType Naskh Variants" pitchFamily="2" charset="-78"/>
              </a:rPr>
              <a:t> سياق التدقيق</a:t>
            </a:r>
            <a:endParaRPr lang="ar-SA" sz="3600" dirty="0">
              <a:solidFill>
                <a:srgbClr val="A6C36B"/>
              </a:solidFill>
              <a:cs typeface="DecoType Naskh Variants" pitchFamily="2" charset="-78"/>
            </a:endParaRPr>
          </a:p>
        </p:txBody>
      </p:sp>
      <p:sp>
        <p:nvSpPr>
          <p:cNvPr id="9" name="مستطيل 8"/>
          <p:cNvSpPr/>
          <p:nvPr/>
        </p:nvSpPr>
        <p:spPr>
          <a:xfrm>
            <a:off x="0" y="1646099"/>
            <a:ext cx="7892311" cy="3785652"/>
          </a:xfrm>
          <a:prstGeom prst="rect">
            <a:avLst/>
          </a:prstGeom>
        </p:spPr>
        <p:txBody>
          <a:bodyPr wrap="square">
            <a:spAutoFit/>
          </a:bodyPr>
          <a:lstStyle/>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العملية (العمليات) أو الطريقة (الطرق) المستخدمة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مدى ملاءمة وكفاءة الأفراد المساهمين في العملية (العمليات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نتائج العملية (العمليات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تطبيق النتائج لتحديد نطاق نظام الإدارة وتطويره</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ه</a:t>
            </a:r>
            <a:r>
              <a:rPr lang="ar-SA" sz="3000" dirty="0">
                <a:solidFill>
                  <a:srgbClr val="39471D"/>
                </a:solidFill>
                <a:cs typeface="DecoType Naskh Variants" pitchFamily="2" charset="-78"/>
              </a:rPr>
              <a:t>) المراجعات الدورية للسياق، حسب الاقتضاء</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يجب </a:t>
            </a:r>
            <a:r>
              <a:rPr lang="ar-SA" sz="3000" dirty="0">
                <a:solidFill>
                  <a:srgbClr val="39471D"/>
                </a:solidFill>
                <a:cs typeface="DecoType Naskh Variants" pitchFamily="2" charset="-78"/>
              </a:rPr>
              <a:t>أن يكون لدى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معرفة وفهم خاصين بالقطاع لأدوات الإدارة التي يمكن </a:t>
            </a:r>
            <a:r>
              <a:rPr lang="ar-SA" sz="3000" dirty="0" smtClean="0">
                <a:solidFill>
                  <a:srgbClr val="39471D"/>
                </a:solidFill>
                <a:cs typeface="DecoType Naskh Variants" pitchFamily="2" charset="-78"/>
              </a:rPr>
              <a:t>للمؤسسات </a:t>
            </a:r>
            <a:r>
              <a:rPr lang="ar-SA" sz="3000" dirty="0">
                <a:solidFill>
                  <a:srgbClr val="39471D"/>
                </a:solidFill>
                <a:cs typeface="DecoType Naskh Variants" pitchFamily="2" charset="-78"/>
              </a:rPr>
              <a:t>استخدامها من أجل إصدار حكم بشأن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العمليات المستخدمة لتحديد السياق.</a:t>
            </a:r>
          </a:p>
        </p:txBody>
      </p:sp>
    </p:spTree>
    <p:extLst>
      <p:ext uri="{BB962C8B-B14F-4D97-AF65-F5344CB8AC3E}">
        <p14:creationId xmlns:p14="http://schemas.microsoft.com/office/powerpoint/2010/main" val="2962923897"/>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39471D"/>
                </a:solidFill>
                <a:cs typeface="DecoType Naskh Variants" pitchFamily="2" charset="-78"/>
              </a:rPr>
              <a:t>A.9</a:t>
            </a:r>
            <a:r>
              <a:rPr lang="ar-SA" sz="3600" dirty="0" smtClean="0">
                <a:solidFill>
                  <a:srgbClr val="39471D"/>
                </a:solidFill>
                <a:cs typeface="DecoType Naskh Variants" pitchFamily="2" charset="-78"/>
              </a:rPr>
              <a:t> قيادة </a:t>
            </a:r>
            <a:r>
              <a:rPr lang="ar-SA" sz="3600" dirty="0">
                <a:solidFill>
                  <a:srgbClr val="39471D"/>
                </a:solidFill>
                <a:cs typeface="DecoType Naskh Variants" pitchFamily="2" charset="-78"/>
              </a:rPr>
              <a:t>التدقيق </a:t>
            </a:r>
            <a:r>
              <a:rPr lang="ar-SA" sz="3600" dirty="0" smtClean="0">
                <a:solidFill>
                  <a:srgbClr val="39471D"/>
                </a:solidFill>
                <a:cs typeface="DecoType Naskh Variants" pitchFamily="2" charset="-78"/>
              </a:rPr>
              <a:t>والالتزام</a:t>
            </a:r>
            <a:endParaRPr lang="ar-SA" sz="3600" dirty="0">
              <a:solidFill>
                <a:srgbClr val="39471D"/>
              </a:solidFill>
              <a:cs typeface="DecoType Naskh Variants" pitchFamily="2" charset="-78"/>
            </a:endParaRPr>
          </a:p>
        </p:txBody>
      </p:sp>
      <p:sp>
        <p:nvSpPr>
          <p:cNvPr id="11" name="مستطيل 10"/>
          <p:cNvSpPr/>
          <p:nvPr/>
        </p:nvSpPr>
        <p:spPr>
          <a:xfrm>
            <a:off x="0" y="2054662"/>
            <a:ext cx="7900207" cy="4093428"/>
          </a:xfrm>
          <a:prstGeom prst="rect">
            <a:avLst/>
          </a:prstGeom>
        </p:spPr>
        <p:txBody>
          <a:bodyPr wrap="square">
            <a:spAutoFit/>
          </a:bodyPr>
          <a:lstStyle/>
          <a:p>
            <a:pPr algn="just"/>
            <a:r>
              <a:rPr lang="ar-SA" sz="3000" dirty="0">
                <a:solidFill>
                  <a:srgbClr val="39471D"/>
                </a:solidFill>
                <a:cs typeface="DecoType Naskh Variants" pitchFamily="2" charset="-78"/>
              </a:rPr>
              <a:t>أدت </a:t>
            </a:r>
            <a:r>
              <a:rPr lang="ar-SA" sz="3000" dirty="0">
                <a:solidFill>
                  <a:srgbClr val="39471D"/>
                </a:solidFill>
                <a:cs typeface="DecoType Naskh Variants" pitchFamily="2" charset="-78"/>
              </a:rPr>
              <a:t>العديد من معايير أنظمة الإدارة إلى زيادة متطلبات الإدارة العليا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تتضمن </a:t>
            </a:r>
            <a:r>
              <a:rPr lang="ar-SA" sz="3000" dirty="0">
                <a:solidFill>
                  <a:srgbClr val="39471D"/>
                </a:solidFill>
                <a:cs typeface="DecoType Naskh Variants" pitchFamily="2" charset="-78"/>
              </a:rPr>
              <a:t>هذه المتطلبات إظهار الالتزام والقيادة من خلال تحمل المسؤولية عن </a:t>
            </a:r>
            <a:r>
              <a:rPr lang="ar-SA" sz="3000" dirty="0" smtClean="0">
                <a:solidFill>
                  <a:srgbClr val="39471D"/>
                </a:solidFill>
                <a:cs typeface="DecoType Naskh Variants" pitchFamily="2" charset="-78"/>
              </a:rPr>
              <a:t>فعّالية </a:t>
            </a:r>
            <a:r>
              <a:rPr lang="ar-SA" sz="3000" dirty="0">
                <a:solidFill>
                  <a:srgbClr val="39471D"/>
                </a:solidFill>
                <a:cs typeface="DecoType Naskh Variants" pitchFamily="2" charset="-78"/>
              </a:rPr>
              <a:t>نظام الإدارة والوفاء بعدد من المسؤوليات</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وتشمل هذه المهام التي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الإدارة العليا القيام بها بنفسها والمهام الأخرى التي يمكن تفويضها</a:t>
            </a:r>
            <a:r>
              <a:rPr lang="ar-SA" sz="3000" dirty="0">
                <a:solidFill>
                  <a:srgbClr val="39471D"/>
                </a:solidFill>
                <a:cs typeface="DecoType Naskh Variants" pitchFamily="2" charset="-78"/>
              </a:rPr>
              <a:t>.</a:t>
            </a: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على </a:t>
            </a:r>
            <a:r>
              <a:rPr lang="ar-SA" sz="3000" dirty="0" smtClean="0">
                <a:solidFill>
                  <a:srgbClr val="39471D"/>
                </a:solidFill>
                <a:cs typeface="DecoType Naskh Variants" pitchFamily="2" charset="-78"/>
              </a:rPr>
              <a:t>المدقّقين </a:t>
            </a:r>
            <a:r>
              <a:rPr lang="ar-SA" sz="3000" dirty="0">
                <a:solidFill>
                  <a:srgbClr val="39471D"/>
                </a:solidFill>
                <a:cs typeface="DecoType Naskh Variants" pitchFamily="2" charset="-78"/>
              </a:rPr>
              <a:t>الحصول على أدلة موضوعية عن درجة مشاركة الإدارة العليا في اتخاذ القرارات المتعلقة بنظام الإدارة وكيفية إظهار الالتزام بضمان </a:t>
            </a:r>
            <a:r>
              <a:rPr lang="ar-SA" sz="3000" dirty="0" smtClean="0">
                <a:solidFill>
                  <a:srgbClr val="39471D"/>
                </a:solidFill>
                <a:cs typeface="DecoType Naskh Variants" pitchFamily="2" charset="-78"/>
              </a:rPr>
              <a:t>فعّاليته</a:t>
            </a:r>
            <a:r>
              <a:rPr lang="ar-SA" sz="3000" dirty="0">
                <a:solidFill>
                  <a:srgbClr val="39471D"/>
                </a:solidFill>
                <a:cs typeface="DecoType Naskh Variants" pitchFamily="2" charset="-78"/>
              </a:rPr>
              <a:t>.</a:t>
            </a:r>
          </a:p>
        </p:txBody>
      </p:sp>
    </p:spTree>
    <p:extLst>
      <p:ext uri="{BB962C8B-B14F-4D97-AF65-F5344CB8AC3E}">
        <p14:creationId xmlns:p14="http://schemas.microsoft.com/office/powerpoint/2010/main" val="3721471153"/>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A6C36B"/>
                </a:solidFill>
                <a:cs typeface="DecoType Naskh Variants" pitchFamily="2" charset="-78"/>
              </a:rPr>
              <a:t>A.9</a:t>
            </a:r>
            <a:r>
              <a:rPr lang="ar-SA" sz="3600" dirty="0" smtClean="0">
                <a:solidFill>
                  <a:srgbClr val="A6C36B"/>
                </a:solidFill>
                <a:cs typeface="DecoType Naskh Variants" pitchFamily="2" charset="-78"/>
              </a:rPr>
              <a:t> قيادة </a:t>
            </a:r>
            <a:r>
              <a:rPr lang="ar-SA" sz="3600" dirty="0">
                <a:solidFill>
                  <a:srgbClr val="A6C36B"/>
                </a:solidFill>
                <a:cs typeface="DecoType Naskh Variants" pitchFamily="2" charset="-78"/>
              </a:rPr>
              <a:t>التدقيق </a:t>
            </a:r>
            <a:r>
              <a:rPr lang="ar-SA" sz="3600" dirty="0" smtClean="0">
                <a:solidFill>
                  <a:srgbClr val="A6C36B"/>
                </a:solidFill>
                <a:cs typeface="DecoType Naskh Variants" pitchFamily="2" charset="-78"/>
              </a:rPr>
              <a:t>والالتزام</a:t>
            </a:r>
            <a:endParaRPr lang="ar-SA" sz="3600" dirty="0">
              <a:solidFill>
                <a:srgbClr val="A6C36B"/>
              </a:solidFill>
              <a:cs typeface="DecoType Naskh Variants" pitchFamily="2" charset="-78"/>
            </a:endParaRPr>
          </a:p>
        </p:txBody>
      </p:sp>
      <p:sp>
        <p:nvSpPr>
          <p:cNvPr id="12" name="مستطيل 11"/>
          <p:cNvSpPr/>
          <p:nvPr/>
        </p:nvSpPr>
        <p:spPr>
          <a:xfrm>
            <a:off x="0" y="1962328"/>
            <a:ext cx="7908094" cy="3477875"/>
          </a:xfrm>
          <a:prstGeom prst="rect">
            <a:avLst/>
          </a:prstGeom>
        </p:spPr>
        <p:txBody>
          <a:bodyPr wrap="square">
            <a:spAutoFit/>
          </a:bodyPr>
          <a:lstStyle/>
          <a:p>
            <a:pPr algn="just"/>
            <a:r>
              <a:rPr lang="ar-SA" sz="3000" dirty="0">
                <a:solidFill>
                  <a:srgbClr val="39471D"/>
                </a:solidFill>
                <a:cs typeface="DecoType Naskh Variants" pitchFamily="2" charset="-78"/>
              </a:rPr>
              <a:t>ويمكن </a:t>
            </a:r>
            <a:r>
              <a:rPr lang="ar-SA" sz="3000" dirty="0">
                <a:solidFill>
                  <a:srgbClr val="39471D"/>
                </a:solidFill>
                <a:cs typeface="DecoType Naskh Variants" pitchFamily="2" charset="-78"/>
              </a:rPr>
              <a:t>تحقيق ذلك من خلال مراجعة نتائج العمليات ذات الصلة (على سبيل المثال السياسات والأهداف والموارد المتاحة والاتصالات من الإدارة العليا) وإجراء مقابلات مع الموظفين لتحديد درجة مشاركة الإدارة العليا</a:t>
            </a:r>
            <a:r>
              <a:rPr lang="ar-SA" sz="3000" dirty="0">
                <a:solidFill>
                  <a:srgbClr val="39471D"/>
                </a:solidFill>
                <a:cs typeface="DecoType Naskh Variants" pitchFamily="2" charset="-78"/>
              </a:rPr>
              <a:t>.</a:t>
            </a:r>
          </a:p>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أن يهدف </a:t>
            </a:r>
            <a:r>
              <a:rPr lang="ar-SA" sz="3000" dirty="0" smtClean="0">
                <a:solidFill>
                  <a:srgbClr val="39471D"/>
                </a:solidFill>
                <a:cs typeface="DecoType Naskh Variants" pitchFamily="2" charset="-78"/>
              </a:rPr>
              <a:t>المدقّقون </a:t>
            </a:r>
            <a:r>
              <a:rPr lang="ar-SA" sz="3000" dirty="0">
                <a:solidFill>
                  <a:srgbClr val="39471D"/>
                </a:solidFill>
                <a:cs typeface="DecoType Naskh Variants" pitchFamily="2" charset="-78"/>
              </a:rPr>
              <a:t>أيضًا إلى إجراء مقابلات مع الإدارة العليا للتأكد من أن لديهم فهمًا كافيًا للقضايا الخاصة بالانضباط ذات الصلة بنظام الإدارة الخاص بهم، جنبًا إلى جنب مع السياق الذي تعمل فيه مؤسستهم، حتى </a:t>
            </a:r>
            <a:r>
              <a:rPr lang="ar-SA" sz="3000" dirty="0" smtClean="0">
                <a:solidFill>
                  <a:srgbClr val="39471D"/>
                </a:solidFill>
                <a:cs typeface="DecoType Naskh Variants" pitchFamily="2" charset="-78"/>
              </a:rPr>
              <a:t>يتمكّنوا </a:t>
            </a:r>
            <a:r>
              <a:rPr lang="ar-SA" sz="3000" dirty="0">
                <a:solidFill>
                  <a:srgbClr val="39471D"/>
                </a:solidFill>
                <a:cs typeface="DecoType Naskh Variants" pitchFamily="2" charset="-78"/>
              </a:rPr>
              <a:t>من ضمان أن نظام الإدارة يحقق النتائج المرجوة. </a:t>
            </a:r>
          </a:p>
        </p:txBody>
      </p:sp>
    </p:spTree>
    <p:extLst>
      <p:ext uri="{BB962C8B-B14F-4D97-AF65-F5344CB8AC3E}">
        <p14:creationId xmlns:p14="http://schemas.microsoft.com/office/powerpoint/2010/main" val="1748567858"/>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A6C36B"/>
                </a:solidFill>
                <a:cs typeface="DecoType Naskh Variants" pitchFamily="2" charset="-78"/>
              </a:rPr>
              <a:t>A.9</a:t>
            </a:r>
            <a:r>
              <a:rPr lang="ar-SA" sz="3600" dirty="0" smtClean="0">
                <a:solidFill>
                  <a:srgbClr val="A6C36B"/>
                </a:solidFill>
                <a:cs typeface="DecoType Naskh Variants" pitchFamily="2" charset="-78"/>
              </a:rPr>
              <a:t> قيادة </a:t>
            </a:r>
            <a:r>
              <a:rPr lang="ar-SA" sz="3600" dirty="0">
                <a:solidFill>
                  <a:srgbClr val="A6C36B"/>
                </a:solidFill>
                <a:cs typeface="DecoType Naskh Variants" pitchFamily="2" charset="-78"/>
              </a:rPr>
              <a:t>التدقيق </a:t>
            </a:r>
            <a:r>
              <a:rPr lang="ar-SA" sz="3600" dirty="0" smtClean="0">
                <a:solidFill>
                  <a:srgbClr val="A6C36B"/>
                </a:solidFill>
                <a:cs typeface="DecoType Naskh Variants" pitchFamily="2" charset="-78"/>
              </a:rPr>
              <a:t>والالتزام</a:t>
            </a:r>
            <a:endParaRPr lang="ar-SA" sz="3600" dirty="0">
              <a:solidFill>
                <a:srgbClr val="A6C36B"/>
              </a:solidFill>
              <a:cs typeface="DecoType Naskh Variants" pitchFamily="2" charset="-78"/>
            </a:endParaRPr>
          </a:p>
        </p:txBody>
      </p:sp>
      <p:sp>
        <p:nvSpPr>
          <p:cNvPr id="9" name="مستطيل 8"/>
          <p:cNvSpPr/>
          <p:nvPr/>
        </p:nvSpPr>
        <p:spPr>
          <a:xfrm>
            <a:off x="5443" y="1948950"/>
            <a:ext cx="7894765" cy="1631216"/>
          </a:xfrm>
          <a:prstGeom prst="rect">
            <a:avLst/>
          </a:prstGeom>
        </p:spPr>
        <p:txBody>
          <a:bodyPr wrap="square">
            <a:spAutoFit/>
          </a:bodyPr>
          <a:lstStyle/>
          <a:p>
            <a:pPr algn="just"/>
            <a:r>
              <a:rPr lang="ar-SA" sz="3000" dirty="0">
                <a:solidFill>
                  <a:srgbClr val="39471D"/>
                </a:solidFill>
                <a:cs typeface="DecoType Naskh Variants" pitchFamily="2" charset="-78"/>
              </a:rPr>
              <a:t>ل</a:t>
            </a:r>
            <a:r>
              <a:rPr lang="ar-SA" sz="3000" dirty="0">
                <a:solidFill>
                  <a:srgbClr val="39471D"/>
                </a:solidFill>
                <a:cs typeface="DecoType Naskh Variants" pitchFamily="2" charset="-78"/>
              </a:rPr>
              <a:t>ا ينبغي </a:t>
            </a:r>
            <a:r>
              <a:rPr lang="ar-SA" sz="3000" dirty="0" smtClean="0">
                <a:solidFill>
                  <a:srgbClr val="39471D"/>
                </a:solidFill>
                <a:cs typeface="DecoType Naskh Variants" pitchFamily="2" charset="-78"/>
              </a:rPr>
              <a:t>للمدقّقين </a:t>
            </a:r>
            <a:r>
              <a:rPr lang="ar-SA" sz="3000" dirty="0">
                <a:solidFill>
                  <a:srgbClr val="39471D"/>
                </a:solidFill>
                <a:cs typeface="DecoType Naskh Variants" pitchFamily="2" charset="-78"/>
              </a:rPr>
              <a:t>التركيز فقط على القيادة على مستوى الإدارة العليا، بل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عليهم أيضًا </a:t>
            </a:r>
            <a:r>
              <a:rPr lang="ar-SA" sz="3000" dirty="0" smtClean="0">
                <a:solidFill>
                  <a:srgbClr val="39471D"/>
                </a:solidFill>
                <a:cs typeface="DecoType Naskh Variants" pitchFamily="2" charset="-78"/>
              </a:rPr>
              <a:t>التدقيق على </a:t>
            </a:r>
            <a:r>
              <a:rPr lang="ar-SA" sz="3000" dirty="0">
                <a:solidFill>
                  <a:srgbClr val="39471D"/>
                </a:solidFill>
                <a:cs typeface="DecoType Naskh Variants" pitchFamily="2" charset="-78"/>
              </a:rPr>
              <a:t>القيادة والالتزام على مستويات الإدارة الأخرى، حسب الاقتضاء.</a:t>
            </a:r>
          </a:p>
        </p:txBody>
      </p:sp>
    </p:spTree>
    <p:extLst>
      <p:ext uri="{BB962C8B-B14F-4D97-AF65-F5344CB8AC3E}">
        <p14:creationId xmlns:p14="http://schemas.microsoft.com/office/powerpoint/2010/main" val="308522719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A.10</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مخاطر وفرص التدقيق</a:t>
            </a:r>
            <a:endParaRPr lang="ar-SA" sz="3600" dirty="0">
              <a:solidFill>
                <a:srgbClr val="39471D"/>
              </a:solidFill>
              <a:cs typeface="DecoType Naskh Variants" pitchFamily="2" charset="-78"/>
            </a:endParaRPr>
          </a:p>
        </p:txBody>
      </p:sp>
      <p:sp>
        <p:nvSpPr>
          <p:cNvPr id="11" name="مستطيل 10"/>
          <p:cNvSpPr/>
          <p:nvPr/>
        </p:nvSpPr>
        <p:spPr>
          <a:xfrm>
            <a:off x="5443" y="1845024"/>
            <a:ext cx="7892311" cy="4247317"/>
          </a:xfrm>
          <a:prstGeom prst="rect">
            <a:avLst/>
          </a:prstGeom>
        </p:spPr>
        <p:txBody>
          <a:bodyPr wrap="square">
            <a:spAutoFit/>
          </a:bodyPr>
          <a:lstStyle/>
          <a:p>
            <a:pPr algn="just"/>
            <a:r>
              <a:rPr lang="ar-SA" sz="3000" dirty="0">
                <a:solidFill>
                  <a:srgbClr val="39471D"/>
                </a:solidFill>
                <a:cs typeface="DecoType Naskh Variants" pitchFamily="2" charset="-78"/>
              </a:rPr>
              <a:t>كجزء </a:t>
            </a:r>
            <a:r>
              <a:rPr lang="ar-SA" sz="3000" dirty="0">
                <a:solidFill>
                  <a:srgbClr val="39471D"/>
                </a:solidFill>
                <a:cs typeface="DecoType Naskh Variants" pitchFamily="2" charset="-78"/>
              </a:rPr>
              <a:t>من مهمة التدقيق الفردي، يمكن تضمين تحديد وإدارة المخاطر والفرص في </a:t>
            </a:r>
            <a:r>
              <a:rPr lang="ar-SA" sz="3000" dirty="0" smtClean="0">
                <a:solidFill>
                  <a:srgbClr val="39471D"/>
                </a:solidFill>
                <a:cs typeface="DecoType Naskh Variants" pitchFamily="2" charset="-78"/>
              </a:rPr>
              <a:t>المؤسسة.</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الأهداف الأساسية لمهمة التدقيق هذه هي</a:t>
            </a:r>
            <a:r>
              <a:rPr lang="ar-SA" sz="3000" dirty="0" smtClean="0">
                <a:solidFill>
                  <a:srgbClr val="39471D"/>
                </a:solidFill>
                <a:cs typeface="DecoType Naskh Variants" pitchFamily="2" charset="-78"/>
              </a:rPr>
              <a:t>:</a:t>
            </a:r>
          </a:p>
          <a:p>
            <a:pPr marL="457200" indent="-457200" algn="just">
              <a:buFont typeface="Wingdings 2" panose="05020102010507070707" pitchFamily="18" charset="2"/>
              <a:buChar char="ï"/>
            </a:pPr>
            <a:r>
              <a:rPr lang="ar-SA" sz="3000" dirty="0" smtClean="0">
                <a:solidFill>
                  <a:srgbClr val="39471D"/>
                </a:solidFill>
                <a:cs typeface="DecoType Naskh Variants" pitchFamily="2" charset="-78"/>
              </a:rPr>
              <a:t>تقديم </a:t>
            </a:r>
            <a:r>
              <a:rPr lang="ar-SA" sz="3000" dirty="0">
                <a:solidFill>
                  <a:srgbClr val="39471D"/>
                </a:solidFill>
                <a:cs typeface="DecoType Naskh Variants" pitchFamily="2" charset="-78"/>
              </a:rPr>
              <a:t>ضمانات بشأن </a:t>
            </a:r>
            <a:r>
              <a:rPr lang="ar-SA" sz="3000" dirty="0" smtClean="0">
                <a:solidFill>
                  <a:srgbClr val="39471D"/>
                </a:solidFill>
                <a:cs typeface="DecoType Naskh Variants" pitchFamily="2" charset="-78"/>
              </a:rPr>
              <a:t>مصداقيّة </a:t>
            </a:r>
            <a:r>
              <a:rPr lang="ar-SA" sz="3000" dirty="0">
                <a:solidFill>
                  <a:srgbClr val="39471D"/>
                </a:solidFill>
                <a:cs typeface="DecoType Naskh Variants" pitchFamily="2" charset="-78"/>
              </a:rPr>
              <a:t>عملية (عمليات) تحديد المخاطر والفرص</a:t>
            </a:r>
            <a:r>
              <a:rPr lang="ar-SA" sz="3000" dirty="0" smtClean="0">
                <a:solidFill>
                  <a:srgbClr val="39471D"/>
                </a:solidFill>
                <a:cs typeface="DecoType Naskh Variants" pitchFamily="2" charset="-78"/>
              </a:rPr>
              <a:t>؛</a:t>
            </a:r>
          </a:p>
          <a:p>
            <a:pPr marL="457200" indent="-457200" algn="just">
              <a:buFont typeface="Wingdings 2" panose="05020102010507070707" pitchFamily="18" charset="2"/>
              <a:buChar char="ï"/>
            </a:pPr>
            <a:r>
              <a:rPr lang="ar-SA" sz="3000" dirty="0" smtClean="0">
                <a:solidFill>
                  <a:srgbClr val="39471D"/>
                </a:solidFill>
                <a:cs typeface="DecoType Naskh Variants" pitchFamily="2" charset="-78"/>
              </a:rPr>
              <a:t>تقديم </a:t>
            </a:r>
            <a:r>
              <a:rPr lang="ar-SA" sz="3000" dirty="0">
                <a:solidFill>
                  <a:srgbClr val="39471D"/>
                </a:solidFill>
                <a:cs typeface="DecoType Naskh Variants" pitchFamily="2" charset="-78"/>
              </a:rPr>
              <a:t>ضمانات بأن المخاطر والفرص يتم تحديدها وإدارتها بشكل صحيح</a:t>
            </a:r>
            <a:r>
              <a:rPr lang="ar-SA" sz="3000" dirty="0" smtClean="0">
                <a:solidFill>
                  <a:srgbClr val="39471D"/>
                </a:solidFill>
                <a:cs typeface="DecoType Naskh Variants" pitchFamily="2" charset="-78"/>
              </a:rPr>
              <a:t>؛</a:t>
            </a:r>
          </a:p>
          <a:p>
            <a:pPr marL="457200" indent="-457200" algn="just">
              <a:buFont typeface="Wingdings 2" panose="05020102010507070707" pitchFamily="18" charset="2"/>
              <a:buChar char="ï"/>
            </a:pPr>
            <a:r>
              <a:rPr lang="ar-SA" sz="3000" dirty="0" smtClean="0">
                <a:solidFill>
                  <a:srgbClr val="39471D"/>
                </a:solidFill>
                <a:cs typeface="DecoType Naskh Variants" pitchFamily="2" charset="-78"/>
              </a:rPr>
              <a:t>مراجعة </a:t>
            </a:r>
            <a:r>
              <a:rPr lang="ar-SA" sz="3000" dirty="0">
                <a:solidFill>
                  <a:srgbClr val="39471D"/>
                </a:solidFill>
                <a:cs typeface="DecoType Naskh Variants" pitchFamily="2" charset="-78"/>
              </a:rPr>
              <a:t>كيفية تعامل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مع المخاطر والفرص </a:t>
            </a:r>
            <a:r>
              <a:rPr lang="ar-SA" sz="3000" dirty="0">
                <a:solidFill>
                  <a:srgbClr val="39471D"/>
                </a:solidFill>
                <a:cs typeface="DecoType Naskh Variants" pitchFamily="2" charset="-78"/>
              </a:rPr>
              <a:t>المحددة.</a:t>
            </a:r>
          </a:p>
          <a:p>
            <a:pPr algn="just"/>
            <a:r>
              <a:rPr lang="ar-SA" sz="3000" dirty="0">
                <a:solidFill>
                  <a:srgbClr val="39471D"/>
                </a:solidFill>
                <a:cs typeface="DecoType Naskh Variants" pitchFamily="2" charset="-78"/>
              </a:rPr>
              <a:t>لا </a:t>
            </a:r>
            <a:r>
              <a:rPr lang="ar-SA" sz="3000" dirty="0">
                <a:solidFill>
                  <a:srgbClr val="39471D"/>
                </a:solidFill>
                <a:cs typeface="DecoType Naskh Variants" pitchFamily="2" charset="-78"/>
              </a:rPr>
              <a:t>ينبغي إجراء تدقيق لنهج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في تحديد المخاطر والفرص كنشاط مستقل.</a:t>
            </a:r>
          </a:p>
        </p:txBody>
      </p:sp>
    </p:spTree>
    <p:extLst>
      <p:ext uri="{BB962C8B-B14F-4D97-AF65-F5344CB8AC3E}">
        <p14:creationId xmlns:p14="http://schemas.microsoft.com/office/powerpoint/2010/main" val="3666887397"/>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A.10</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مخاطر وفرص التدقيق</a:t>
            </a:r>
            <a:endParaRPr lang="ar-SA" sz="3600" dirty="0">
              <a:solidFill>
                <a:srgbClr val="A6C36B"/>
              </a:solidFill>
              <a:cs typeface="DecoType Naskh Variants" pitchFamily="2" charset="-78"/>
            </a:endParaRPr>
          </a:p>
        </p:txBody>
      </p:sp>
      <p:sp>
        <p:nvSpPr>
          <p:cNvPr id="12" name="مستطيل 11"/>
          <p:cNvSpPr/>
          <p:nvPr/>
        </p:nvSpPr>
        <p:spPr>
          <a:xfrm>
            <a:off x="5443" y="1562972"/>
            <a:ext cx="7894764" cy="2092881"/>
          </a:xfrm>
          <a:prstGeom prst="rect">
            <a:avLst/>
          </a:prstGeom>
        </p:spPr>
        <p:txBody>
          <a:bodyPr wrap="square">
            <a:spAutoFit/>
          </a:bodyPr>
          <a:lstStyle/>
          <a:p>
            <a:pPr algn="just"/>
            <a:r>
              <a:rPr lang="ar-SA" sz="3000" dirty="0">
                <a:solidFill>
                  <a:srgbClr val="39471D"/>
                </a:solidFill>
                <a:cs typeface="DecoType Naskh Variants" pitchFamily="2" charset="-78"/>
              </a:rPr>
              <a:t>وينبغي </a:t>
            </a:r>
            <a:r>
              <a:rPr lang="ar-SA" sz="3000" dirty="0">
                <a:solidFill>
                  <a:srgbClr val="39471D"/>
                </a:solidFill>
                <a:cs typeface="DecoType Naskh Variants" pitchFamily="2" charset="-78"/>
              </a:rPr>
              <a:t>أن يكون ضمنيًا أثناء عملية التدقيق الكاملة لنظام الإدارة، بما في ذلك عند إجراء مقابلات مع الإدارة العليا</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التصرف وفقاً للخطوات التالية وجمع الأدلة الموضوعية على النحو التالي</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98314686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A.10</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مخاطر وفرص التدقيق</a:t>
            </a:r>
            <a:endParaRPr lang="ar-SA" sz="3600" dirty="0">
              <a:solidFill>
                <a:srgbClr val="A6C36B"/>
              </a:solidFill>
              <a:cs typeface="DecoType Naskh Variants" pitchFamily="2" charset="-78"/>
            </a:endParaRPr>
          </a:p>
        </p:txBody>
      </p:sp>
      <p:sp>
        <p:nvSpPr>
          <p:cNvPr id="12" name="مستطيل 11"/>
          <p:cNvSpPr/>
          <p:nvPr/>
        </p:nvSpPr>
        <p:spPr>
          <a:xfrm>
            <a:off x="5443" y="1562972"/>
            <a:ext cx="7894764" cy="3323987"/>
          </a:xfrm>
          <a:prstGeom prst="rect">
            <a:avLst/>
          </a:prstGeom>
        </p:spPr>
        <p:txBody>
          <a:bodyPr wrap="square">
            <a:spAutoFit/>
          </a:bodyPr>
          <a:lstStyle/>
          <a:p>
            <a:pPr algn="just"/>
            <a:r>
              <a:rPr lang="ar-SA" sz="3000" dirty="0" smtClean="0">
                <a:solidFill>
                  <a:srgbClr val="39471D"/>
                </a:solidFill>
                <a:cs typeface="DecoType Naskh Variants" pitchFamily="2" charset="-78"/>
              </a:rPr>
              <a:t>أ</a:t>
            </a:r>
            <a:r>
              <a:rPr lang="ar-SA" sz="3000" dirty="0">
                <a:solidFill>
                  <a:srgbClr val="39471D"/>
                </a:solidFill>
                <a:cs typeface="DecoType Naskh Variants" pitchFamily="2" charset="-78"/>
              </a:rPr>
              <a:t>) المدخلات التي تستخدمها المنظمة لتحديد </a:t>
            </a:r>
            <a:r>
              <a:rPr lang="ar-SA" sz="3000" dirty="0" err="1">
                <a:solidFill>
                  <a:srgbClr val="39471D"/>
                </a:solidFill>
                <a:cs typeface="DecoType Naskh Variants" pitchFamily="2" charset="-78"/>
              </a:rPr>
              <a:t>مخاطرها</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وفرصها، والتي قد تشمل</a:t>
            </a:r>
            <a:r>
              <a:rPr lang="ar-SA" sz="3000" dirty="0">
                <a:solidFill>
                  <a:srgbClr val="39471D"/>
                </a:solidFill>
                <a:cs typeface="DecoType Naskh Variants" pitchFamily="2" charset="-78"/>
              </a:rPr>
              <a:t>:</a:t>
            </a:r>
          </a:p>
          <a:p>
            <a:pPr marL="457200" indent="-15875" algn="just">
              <a:buFont typeface="Wingdings" panose="05000000000000000000" pitchFamily="2" charset="2"/>
              <a:buChar char="¯"/>
            </a:pPr>
            <a:r>
              <a:rPr lang="ar-SA" sz="3000" dirty="0" smtClean="0">
                <a:solidFill>
                  <a:srgbClr val="39471D"/>
                </a:solidFill>
                <a:cs typeface="DecoType Naskh Variants" pitchFamily="2" charset="-78"/>
              </a:rPr>
              <a:t>	تحليل </a:t>
            </a:r>
            <a:r>
              <a:rPr lang="ar-SA" sz="3000" dirty="0">
                <a:solidFill>
                  <a:srgbClr val="39471D"/>
                </a:solidFill>
                <a:cs typeface="DecoType Naskh Variants" pitchFamily="2" charset="-78"/>
              </a:rPr>
              <a:t>القضايا الخارجية والداخلية</a:t>
            </a:r>
            <a:r>
              <a:rPr lang="ar-SA" sz="3000" dirty="0">
                <a:solidFill>
                  <a:srgbClr val="39471D"/>
                </a:solidFill>
                <a:cs typeface="DecoType Naskh Variants" pitchFamily="2" charset="-78"/>
              </a:rPr>
              <a:t>.</a:t>
            </a:r>
          </a:p>
          <a:p>
            <a:pPr marL="457200" indent="-15875" algn="just">
              <a:buFont typeface="Wingdings" panose="05000000000000000000" pitchFamily="2" charset="2"/>
              <a:buChar char="¯"/>
            </a:pPr>
            <a:r>
              <a:rPr lang="ar-SA" sz="3000" dirty="0" smtClean="0">
                <a:solidFill>
                  <a:srgbClr val="39471D"/>
                </a:solidFill>
                <a:cs typeface="DecoType Naskh Variants" pitchFamily="2" charset="-78"/>
              </a:rPr>
              <a:t>	الاتجاه </a:t>
            </a:r>
            <a:r>
              <a:rPr lang="ar-SA" sz="3000" dirty="0">
                <a:solidFill>
                  <a:srgbClr val="39471D"/>
                </a:solidFill>
                <a:cs typeface="DecoType Naskh Variants" pitchFamily="2" charset="-78"/>
              </a:rPr>
              <a:t>الاستراتيجي للمنظمة</a:t>
            </a:r>
            <a:r>
              <a:rPr lang="ar-SA" sz="3000" dirty="0">
                <a:solidFill>
                  <a:srgbClr val="39471D"/>
                </a:solidFill>
                <a:cs typeface="DecoType Naskh Variants" pitchFamily="2" charset="-78"/>
              </a:rPr>
              <a:t>؛</a:t>
            </a:r>
          </a:p>
          <a:p>
            <a:pPr marL="457200" indent="-15875"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الأطراف المهتمة، فيما يتعلق بنظام الإدارة الخاص بالانضباط ومتطلباتهم أيضًا</a:t>
            </a:r>
            <a:r>
              <a:rPr lang="ar-SA" sz="3000" dirty="0">
                <a:solidFill>
                  <a:srgbClr val="39471D"/>
                </a:solidFill>
                <a:cs typeface="DecoType Naskh Variants" pitchFamily="2" charset="-78"/>
              </a:rPr>
              <a:t>؛</a:t>
            </a:r>
          </a:p>
          <a:p>
            <a:pPr marL="457200" indent="-15875" algn="just">
              <a:buFont typeface="Wingdings" panose="05000000000000000000" pitchFamily="2" charset="2"/>
              <a:buChar char="¯"/>
            </a:pPr>
            <a:r>
              <a:rPr lang="ar-SA" sz="3000" dirty="0" smtClean="0">
                <a:solidFill>
                  <a:srgbClr val="39471D"/>
                </a:solidFill>
                <a:cs typeface="DecoType Naskh Variants" pitchFamily="2" charset="-78"/>
              </a:rPr>
              <a:t>مصادر </a:t>
            </a:r>
            <a:r>
              <a:rPr lang="ar-SA" sz="3000" dirty="0">
                <a:solidFill>
                  <a:srgbClr val="39471D"/>
                </a:solidFill>
                <a:cs typeface="DecoType Naskh Variants" pitchFamily="2" charset="-78"/>
              </a:rPr>
              <a:t>المخاطر المحتملة مثل الجوانب البيئية، ومخاطر السلامة، وما إلى ذلك.</a:t>
            </a:r>
          </a:p>
        </p:txBody>
      </p:sp>
    </p:spTree>
    <p:extLst>
      <p:ext uri="{BB962C8B-B14F-4D97-AF65-F5344CB8AC3E}">
        <p14:creationId xmlns:p14="http://schemas.microsoft.com/office/powerpoint/2010/main" val="2846965256"/>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A.10</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مخاطر وفرص التدقيق</a:t>
            </a:r>
            <a:endParaRPr lang="ar-SA" sz="3600" dirty="0">
              <a:solidFill>
                <a:srgbClr val="A6C36B"/>
              </a:solidFill>
              <a:cs typeface="DecoType Naskh Variants" pitchFamily="2" charset="-78"/>
            </a:endParaRPr>
          </a:p>
        </p:txBody>
      </p:sp>
      <p:sp>
        <p:nvSpPr>
          <p:cNvPr id="8" name="مستطيل 7"/>
          <p:cNvSpPr/>
          <p:nvPr/>
        </p:nvSpPr>
        <p:spPr>
          <a:xfrm>
            <a:off x="0" y="1981200"/>
            <a:ext cx="7900207" cy="2400657"/>
          </a:xfrm>
          <a:prstGeom prst="rect">
            <a:avLst/>
          </a:prstGeom>
        </p:spPr>
        <p:txBody>
          <a:bodyPr wrap="square">
            <a:spAutoFit/>
          </a:bodyPr>
          <a:lstStyle/>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الطريقة التي يتم من خلالها تقييم المخاطر والفرص، والتي يمكن أن تختلف بين </a:t>
            </a:r>
            <a:r>
              <a:rPr lang="ar-SA" sz="3000" dirty="0" smtClean="0">
                <a:solidFill>
                  <a:srgbClr val="39471D"/>
                </a:solidFill>
                <a:cs typeface="DecoType Naskh Variants" pitchFamily="2" charset="-78"/>
              </a:rPr>
              <a:t>التخصّصات </a:t>
            </a:r>
            <a:r>
              <a:rPr lang="ar-SA" sz="3000" dirty="0">
                <a:solidFill>
                  <a:srgbClr val="39471D"/>
                </a:solidFill>
                <a:cs typeface="DecoType Naskh Variants" pitchFamily="2" charset="-78"/>
              </a:rPr>
              <a:t>والقطاعات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إن </a:t>
            </a:r>
            <a:r>
              <a:rPr lang="ar-SA" sz="3000" dirty="0">
                <a:solidFill>
                  <a:srgbClr val="39471D"/>
                </a:solidFill>
                <a:cs typeface="DecoType Naskh Variants" pitchFamily="2" charset="-78"/>
              </a:rPr>
              <a:t>معالجة </a:t>
            </a:r>
            <a:r>
              <a:rPr lang="ar-SA" sz="3000" dirty="0" smtClean="0">
                <a:solidFill>
                  <a:srgbClr val="39471D"/>
                </a:solidFill>
                <a:cs typeface="DecoType Naskh Variants" pitchFamily="2" charset="-78"/>
              </a:rPr>
              <a:t>المؤسسة </a:t>
            </a:r>
            <a:r>
              <a:rPr lang="ar-SA" sz="3000" dirty="0" err="1">
                <a:solidFill>
                  <a:srgbClr val="39471D"/>
                </a:solidFill>
                <a:cs typeface="DecoType Naskh Variants" pitchFamily="2" charset="-78"/>
              </a:rPr>
              <a:t>لمخاطرها</a:t>
            </a:r>
            <a:r>
              <a:rPr lang="ar-SA" sz="3000" dirty="0">
                <a:solidFill>
                  <a:srgbClr val="39471D"/>
                </a:solidFill>
                <a:cs typeface="DecoType Naskh Variants" pitchFamily="2" charset="-78"/>
              </a:rPr>
              <a:t> وفرصها، بما في ذلك مستوى المخاطر التي ترغب في قبولها وكيفية التحكم فيها، سوف تتطلب تطبيق الحكم المهني من قبل المدقق.</a:t>
            </a:r>
          </a:p>
        </p:txBody>
      </p:sp>
    </p:spTree>
    <p:extLst>
      <p:ext uri="{BB962C8B-B14F-4D97-AF65-F5344CB8AC3E}">
        <p14:creationId xmlns:p14="http://schemas.microsoft.com/office/powerpoint/2010/main" val="344739314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A.11</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دورة الحياة</a:t>
            </a:r>
            <a:endParaRPr lang="ar-SA" sz="3600" dirty="0">
              <a:solidFill>
                <a:srgbClr val="39471D"/>
              </a:solidFill>
              <a:cs typeface="DecoType Naskh Variants" pitchFamily="2" charset="-78"/>
            </a:endParaRPr>
          </a:p>
        </p:txBody>
      </p:sp>
      <p:sp>
        <p:nvSpPr>
          <p:cNvPr id="9" name="مستطيل 8"/>
          <p:cNvSpPr/>
          <p:nvPr/>
        </p:nvSpPr>
        <p:spPr>
          <a:xfrm>
            <a:off x="33873" y="2094632"/>
            <a:ext cx="7897755" cy="4401205"/>
          </a:xfrm>
          <a:prstGeom prst="rect">
            <a:avLst/>
          </a:prstGeom>
        </p:spPr>
        <p:txBody>
          <a:bodyPr wrap="square">
            <a:spAutoFit/>
          </a:bodyPr>
          <a:lstStyle/>
          <a:p>
            <a:pPr algn="just"/>
            <a:r>
              <a:rPr lang="ar-SA" sz="3000" dirty="0">
                <a:solidFill>
                  <a:srgbClr val="39471D"/>
                </a:solidFill>
                <a:cs typeface="DecoType Naskh Variants" pitchFamily="2" charset="-78"/>
              </a:rPr>
              <a:t>تتطلب </a:t>
            </a:r>
            <a:r>
              <a:rPr lang="ar-SA" sz="3000" dirty="0">
                <a:solidFill>
                  <a:srgbClr val="39471D"/>
                </a:solidFill>
                <a:cs typeface="DecoType Naskh Variants" pitchFamily="2" charset="-78"/>
              </a:rPr>
              <a:t>بعض أنظمة الإدارة الخاصة بالانضباط تطبيق منظور دورة الحياة على منتجاتها وخدماتها</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a:t>
            </a:r>
            <a:r>
              <a:rPr lang="ar-SA" sz="4000" dirty="0">
                <a:solidFill>
                  <a:srgbClr val="39471D"/>
                </a:solidFill>
                <a:cs typeface="DecoType Naskh Variants" pitchFamily="2" charset="-78"/>
              </a:rPr>
              <a:t>يجب </a:t>
            </a:r>
            <a:r>
              <a:rPr lang="ar-SA" sz="3000" dirty="0">
                <a:solidFill>
                  <a:srgbClr val="39471D"/>
                </a:solidFill>
                <a:cs typeface="DecoType Naskh Variants" pitchFamily="2" charset="-78"/>
              </a:rPr>
              <a:t>ألا يعتبر </a:t>
            </a:r>
            <a:r>
              <a:rPr lang="ar-SA" sz="3000" dirty="0" smtClean="0">
                <a:solidFill>
                  <a:srgbClr val="39471D"/>
                </a:solidFill>
                <a:cs typeface="DecoType Naskh Variants" pitchFamily="2" charset="-78"/>
              </a:rPr>
              <a:t>المدقّقون </a:t>
            </a:r>
            <a:r>
              <a:rPr lang="ar-SA" sz="3000" dirty="0">
                <a:solidFill>
                  <a:srgbClr val="39471D"/>
                </a:solidFill>
                <a:cs typeface="DecoType Naskh Variants" pitchFamily="2" charset="-78"/>
              </a:rPr>
              <a:t>هذا شرطًا لاعتماد نهج دورة الحياة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يتضمن منظور دورة الحياة النظر في السيطرة والتأثير الذي تمارسه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على مراحل دورة حياة المنتج والخدمة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تشمل مراحل دورة الحياة الحصول على المواد الخام والتصميم والإنتاج والنقل/التسليم والاستخدام ومعالجة نهاية العمر والتخلص النهائي</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يمكّن هذا النهج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من تحديد المجالات التي يمكنها، عند النظر في نطاقها، تقليل تأثيرها على البيئة مع إضافة قيمة إلى </a:t>
            </a:r>
            <a:r>
              <a:rPr lang="ar-SA" sz="3000" dirty="0" smtClean="0">
                <a:solidFill>
                  <a:srgbClr val="39471D"/>
                </a:solidFill>
                <a:cs typeface="DecoType Naskh Variants" pitchFamily="2" charset="-78"/>
              </a:rPr>
              <a:t>المؤسسة.</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257047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2" name="مستطيل 1"/>
          <p:cNvSpPr/>
          <p:nvPr/>
        </p:nvSpPr>
        <p:spPr>
          <a:xfrm>
            <a:off x="7078" y="1566952"/>
            <a:ext cx="7893130" cy="3724096"/>
          </a:xfrm>
          <a:prstGeom prst="rect">
            <a:avLst/>
          </a:prstGeom>
        </p:spPr>
        <p:txBody>
          <a:bodyPr wrap="square">
            <a:spAutoFit/>
          </a:bodyPr>
          <a:lstStyle/>
          <a:p>
            <a:pPr algn="just">
              <a:lnSpc>
                <a:spcPct val="150000"/>
              </a:lnSpc>
            </a:pPr>
            <a:r>
              <a:rPr lang="ar-SA" sz="3200" dirty="0" smtClean="0">
                <a:solidFill>
                  <a:srgbClr val="39471D"/>
                </a:solidFill>
                <a:cs typeface="DecoType Naskh Variants" pitchFamily="2" charset="-78"/>
              </a:rPr>
              <a:t>ومع </a:t>
            </a:r>
            <a:r>
              <a:rPr lang="ar-SA" sz="3200" dirty="0">
                <a:solidFill>
                  <a:srgbClr val="39471D"/>
                </a:solidFill>
                <a:cs typeface="DecoType Naskh Variants" pitchFamily="2" charset="-78"/>
              </a:rPr>
              <a:t>ذلك، يمكن لمستخدمي هذه الوثيقة تطبيق هذه الإرشادات في تطوير متطلباتهم المتعلقة بالتدقيق.</a:t>
            </a:r>
          </a:p>
          <a:p>
            <a:pPr algn="just">
              <a:lnSpc>
                <a:spcPct val="150000"/>
              </a:lnSpc>
            </a:pPr>
            <a:r>
              <a:rPr lang="ar-SA" sz="3200" dirty="0">
                <a:solidFill>
                  <a:srgbClr val="39471D"/>
                </a:solidFill>
                <a:cs typeface="DecoType Naskh Variants" pitchFamily="2" charset="-78"/>
              </a:rPr>
              <a:t>يمكن أيضًا استخدام الإرشادات الواردة في هذه الوثيقة لغرض الإعلان الذاتي ويمكن أن تكون مفيدة للمؤسسات المشاركة في تدريب المدققين أو شهادات الموظفين.</a:t>
            </a:r>
          </a:p>
        </p:txBody>
      </p:sp>
    </p:spTree>
    <p:extLst>
      <p:ext uri="{BB962C8B-B14F-4D97-AF65-F5344CB8AC3E}">
        <p14:creationId xmlns:p14="http://schemas.microsoft.com/office/powerpoint/2010/main" val="1991375767"/>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A.11</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دورة الحياة</a:t>
            </a:r>
            <a:endParaRPr lang="ar-SA" sz="3600" dirty="0">
              <a:solidFill>
                <a:srgbClr val="A6C36B"/>
              </a:solidFill>
              <a:cs typeface="DecoType Naskh Variants" pitchFamily="2" charset="-78"/>
            </a:endParaRPr>
          </a:p>
        </p:txBody>
      </p:sp>
      <p:sp>
        <p:nvSpPr>
          <p:cNvPr id="12" name="مستطيل 11"/>
          <p:cNvSpPr/>
          <p:nvPr/>
        </p:nvSpPr>
        <p:spPr>
          <a:xfrm>
            <a:off x="31421" y="1828800"/>
            <a:ext cx="7900207" cy="4555093"/>
          </a:xfrm>
          <a:prstGeom prst="rect">
            <a:avLst/>
          </a:prstGeom>
        </p:spPr>
        <p:txBody>
          <a:bodyPr wrap="square">
            <a:spAutoFit/>
          </a:bodyPr>
          <a:lstStyle/>
          <a:p>
            <a:pPr algn="just"/>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على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استخدام حكمه المهني فيما يتعلق بكيفية تطبيق المنظمة لمنظور دورة الحياة من حيث استراتيجيتها و</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عمر المنتج أو الخدمة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تأثير </a:t>
            </a:r>
            <a:r>
              <a:rPr lang="ar-SA" sz="3000" dirty="0" smtClean="0">
                <a:solidFill>
                  <a:srgbClr val="39471D"/>
                </a:solidFill>
                <a:cs typeface="DecoType Naskh Variants" pitchFamily="2" charset="-78"/>
              </a:rPr>
              <a:t>المؤسسة </a:t>
            </a:r>
            <a:r>
              <a:rPr lang="ar-SA" sz="3000" dirty="0">
                <a:solidFill>
                  <a:srgbClr val="39471D"/>
                </a:solidFill>
                <a:cs typeface="DecoType Naskh Variants" pitchFamily="2" charset="-78"/>
              </a:rPr>
              <a:t>على سلسلة التوريد</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طول سلسلة التوريد</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التعقيد </a:t>
            </a:r>
            <a:r>
              <a:rPr lang="ar-SA" sz="3000" dirty="0" smtClean="0">
                <a:solidFill>
                  <a:srgbClr val="39471D"/>
                </a:solidFill>
                <a:cs typeface="DecoType Naskh Variants" pitchFamily="2" charset="-78"/>
              </a:rPr>
              <a:t>التقني </a:t>
            </a:r>
            <a:r>
              <a:rPr lang="ar-SA" sz="3000" dirty="0">
                <a:solidFill>
                  <a:srgbClr val="39471D"/>
                </a:solidFill>
                <a:cs typeface="DecoType Naskh Variants" pitchFamily="2" charset="-78"/>
              </a:rPr>
              <a:t>للمنتج</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إذا </a:t>
            </a:r>
            <a:r>
              <a:rPr lang="ar-SA" sz="3000" dirty="0">
                <a:solidFill>
                  <a:srgbClr val="39471D"/>
                </a:solidFill>
                <a:cs typeface="DecoType Naskh Variants" pitchFamily="2" charset="-78"/>
              </a:rPr>
              <a:t>قامت </a:t>
            </a:r>
            <a:r>
              <a:rPr lang="ar-SA" sz="3000" dirty="0" smtClean="0">
                <a:solidFill>
                  <a:srgbClr val="39471D"/>
                </a:solidFill>
                <a:cs typeface="DecoType Naskh Variants" pitchFamily="2" charset="-78"/>
              </a:rPr>
              <a:t>مؤسسة </a:t>
            </a:r>
            <a:r>
              <a:rPr lang="ar-SA" sz="3000" dirty="0">
                <a:solidFill>
                  <a:srgbClr val="39471D"/>
                </a:solidFill>
                <a:cs typeface="DecoType Naskh Variants" pitchFamily="2" charset="-78"/>
              </a:rPr>
              <a:t>ما بدمج العديد من أنظمة الإدارة في نظام إدارة واحد لتلبية احتياجاتها الخاصة، </a:t>
            </a:r>
            <a:r>
              <a:rPr lang="ar-SA" sz="4000" dirty="0">
                <a:solidFill>
                  <a:srgbClr val="39471D"/>
                </a:solidFill>
                <a:cs typeface="DecoType Naskh Variants" pitchFamily="2" charset="-78"/>
              </a:rPr>
              <a:t>فيجب</a:t>
            </a:r>
            <a:r>
              <a:rPr lang="ar-SA" sz="3000" dirty="0">
                <a:solidFill>
                  <a:srgbClr val="39471D"/>
                </a:solidFill>
                <a:cs typeface="DecoType Naskh Variants" pitchFamily="2" charset="-78"/>
              </a:rPr>
              <a:t> على المدقق النظر بعناية في أي تداخل فيما يتعلق بالنظر في دورة الحياة.</a:t>
            </a:r>
          </a:p>
        </p:txBody>
      </p:sp>
    </p:spTree>
    <p:extLst>
      <p:ext uri="{BB962C8B-B14F-4D97-AF65-F5344CB8AC3E}">
        <p14:creationId xmlns:p14="http://schemas.microsoft.com/office/powerpoint/2010/main" val="4049296182"/>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A.12</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تدقيق سلسلة التوريد</a:t>
            </a:r>
            <a:endParaRPr lang="ar-SA" sz="3600" dirty="0">
              <a:solidFill>
                <a:srgbClr val="39471D"/>
              </a:solidFill>
              <a:cs typeface="DecoType Naskh Variants" pitchFamily="2" charset="-78"/>
            </a:endParaRPr>
          </a:p>
        </p:txBody>
      </p:sp>
      <p:sp>
        <p:nvSpPr>
          <p:cNvPr id="11" name="مستطيل 10"/>
          <p:cNvSpPr/>
          <p:nvPr/>
        </p:nvSpPr>
        <p:spPr>
          <a:xfrm>
            <a:off x="0" y="2096458"/>
            <a:ext cx="7896767" cy="2554545"/>
          </a:xfrm>
          <a:prstGeom prst="rect">
            <a:avLst/>
          </a:prstGeom>
        </p:spPr>
        <p:txBody>
          <a:bodyPr wrap="square">
            <a:spAutoFit/>
          </a:bodyPr>
          <a:lstStyle/>
          <a:p>
            <a:pPr algn="just"/>
            <a:r>
              <a:rPr lang="ar-SA" sz="3000" dirty="0">
                <a:solidFill>
                  <a:srgbClr val="39471D"/>
                </a:solidFill>
                <a:cs typeface="DecoType Naskh Variants" pitchFamily="2" charset="-78"/>
              </a:rPr>
              <a:t>قد </a:t>
            </a:r>
            <a:r>
              <a:rPr lang="ar-SA" sz="3000" dirty="0">
                <a:solidFill>
                  <a:srgbClr val="39471D"/>
                </a:solidFill>
                <a:cs typeface="DecoType Naskh Variants" pitchFamily="2" charset="-78"/>
              </a:rPr>
              <a:t>تكون هناك حاجة لمراجعة سلسلة التوريد وفقًا لمتطلبات محددة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تطوير برنامج تدقيق الموردين مع معايير التدقيق المعمول بها لنوع الموردين </a:t>
            </a:r>
            <a:r>
              <a:rPr lang="ar-SA" sz="3000" dirty="0" smtClean="0">
                <a:solidFill>
                  <a:srgbClr val="39471D"/>
                </a:solidFill>
                <a:cs typeface="DecoType Naskh Variants" pitchFamily="2" charset="-78"/>
              </a:rPr>
              <a:t>ومقدّمي </a:t>
            </a:r>
            <a:r>
              <a:rPr lang="ar-SA" sz="3000" dirty="0">
                <a:solidFill>
                  <a:srgbClr val="39471D"/>
                </a:solidFill>
                <a:cs typeface="DecoType Naskh Variants" pitchFamily="2" charset="-78"/>
              </a:rPr>
              <a:t>الخدمات الخارجيين.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يمكن </a:t>
            </a:r>
            <a:r>
              <a:rPr lang="ar-SA" sz="3000" dirty="0">
                <a:solidFill>
                  <a:srgbClr val="39471D"/>
                </a:solidFill>
                <a:cs typeface="DecoType Naskh Variants" pitchFamily="2" charset="-78"/>
              </a:rPr>
              <a:t>أن يختلف نطاق تدقيق سلسلة التوريد، على سبيل المثال. </a:t>
            </a:r>
            <a:r>
              <a:rPr lang="ar-SA" sz="3000" dirty="0">
                <a:solidFill>
                  <a:srgbClr val="39471D"/>
                </a:solidFill>
                <a:cs typeface="DecoType Naskh Variants" pitchFamily="2" charset="-78"/>
              </a:rPr>
              <a:t>تدقيق نظام الإدارة الكامل، تدقيق العملية الواحدة، تدقيق المنتج، تدقيق التكوين.</a:t>
            </a:r>
          </a:p>
        </p:txBody>
      </p:sp>
    </p:spTree>
    <p:extLst>
      <p:ext uri="{BB962C8B-B14F-4D97-AF65-F5344CB8AC3E}">
        <p14:creationId xmlns:p14="http://schemas.microsoft.com/office/powerpoint/2010/main" val="159917345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39471D"/>
                </a:solidFill>
                <a:cs typeface="DecoType Naskh Variants" pitchFamily="2" charset="-78"/>
              </a:rPr>
              <a:t>A.13</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إعداد وثائق عمل التدقيق</a:t>
            </a:r>
            <a:endParaRPr lang="ar-SA" sz="3600" dirty="0">
              <a:solidFill>
                <a:srgbClr val="39471D"/>
              </a:solidFill>
              <a:cs typeface="DecoType Naskh Variants" pitchFamily="2" charset="-78"/>
            </a:endParaRPr>
          </a:p>
        </p:txBody>
      </p:sp>
      <p:sp>
        <p:nvSpPr>
          <p:cNvPr id="9" name="مستطيل 8"/>
          <p:cNvSpPr/>
          <p:nvPr/>
        </p:nvSpPr>
        <p:spPr>
          <a:xfrm>
            <a:off x="14523" y="1936790"/>
            <a:ext cx="7917105" cy="3016210"/>
          </a:xfrm>
          <a:prstGeom prst="rect">
            <a:avLst/>
          </a:prstGeom>
        </p:spPr>
        <p:txBody>
          <a:bodyPr wrap="square">
            <a:spAutoFit/>
          </a:bodyPr>
          <a:lstStyle/>
          <a:p>
            <a:r>
              <a:rPr lang="ar-SA" sz="3000" dirty="0">
                <a:solidFill>
                  <a:srgbClr val="39471D"/>
                </a:solidFill>
                <a:cs typeface="DecoType Naskh Variants" pitchFamily="2" charset="-78"/>
              </a:rPr>
              <a:t>عند </a:t>
            </a:r>
            <a:r>
              <a:rPr lang="ar-SA" sz="3000" dirty="0">
                <a:solidFill>
                  <a:srgbClr val="39471D"/>
                </a:solidFill>
                <a:cs typeface="DecoType Naskh Variants" pitchFamily="2" charset="-78"/>
              </a:rPr>
              <a:t>إعداد وثائق عمل التدقيق،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على فريق التدقيق النظر في الأسئلة الواردة أدناه لكل وثيقة</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ما هو سجل التدقيق الذي سيتم إنشاؤه باستخدام مستند العمل هذا</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ما هو نشاط التدقيق المرتبط بوثيقة العمل هذه</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من سيكون مستخدم وثيقة العمل هذه</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ما هي المعلومات اللازمة لإعداد وثيقة العمل هذه</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712785234"/>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39471D"/>
                </a:solidFill>
                <a:cs typeface="DecoType Naskh Variants" pitchFamily="2" charset="-78"/>
              </a:rPr>
              <a:t>A.13</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إعداد وثائق عمل التدقيق</a:t>
            </a:r>
            <a:endParaRPr lang="ar-SA" sz="3600" dirty="0">
              <a:solidFill>
                <a:srgbClr val="39471D"/>
              </a:solidFill>
              <a:cs typeface="DecoType Naskh Variants" pitchFamily="2" charset="-78"/>
            </a:endParaRPr>
          </a:p>
        </p:txBody>
      </p:sp>
      <p:sp>
        <p:nvSpPr>
          <p:cNvPr id="9" name="مستطيل 8"/>
          <p:cNvSpPr/>
          <p:nvPr/>
        </p:nvSpPr>
        <p:spPr>
          <a:xfrm>
            <a:off x="14523" y="1947208"/>
            <a:ext cx="7917105" cy="1938992"/>
          </a:xfrm>
          <a:prstGeom prst="rect">
            <a:avLst/>
          </a:prstGeom>
        </p:spPr>
        <p:txBody>
          <a:bodyPr wrap="square">
            <a:spAutoFit/>
          </a:bodyPr>
          <a:lstStyle/>
          <a:p>
            <a:r>
              <a:rPr lang="ar-SA" sz="3000" dirty="0" smtClean="0">
                <a:solidFill>
                  <a:srgbClr val="39471D"/>
                </a:solidFill>
                <a:cs typeface="DecoType Naskh Variants" pitchFamily="2" charset="-78"/>
              </a:rPr>
              <a:t>بالنسبة </a:t>
            </a:r>
            <a:r>
              <a:rPr lang="ar-SA" sz="3000" dirty="0">
                <a:solidFill>
                  <a:srgbClr val="39471D"/>
                </a:solidFill>
                <a:cs typeface="DecoType Naskh Variants" pitchFamily="2" charset="-78"/>
              </a:rPr>
              <a:t>لعمليات التدقيق </a:t>
            </a:r>
            <a:r>
              <a:rPr lang="ar-SA" sz="3000" dirty="0" smtClean="0">
                <a:solidFill>
                  <a:srgbClr val="39471D"/>
                </a:solidFill>
                <a:cs typeface="DecoType Naskh Variants" pitchFamily="2" charset="-78"/>
              </a:rPr>
              <a:t>المجمّعة</a:t>
            </a:r>
            <a:r>
              <a:rPr lang="ar-SA" sz="3000" dirty="0">
                <a:solidFill>
                  <a:srgbClr val="39471D"/>
                </a:solidFill>
                <a:cs typeface="DecoType Naskh Variants" pitchFamily="2" charset="-78"/>
              </a:rPr>
              <a:t>، ينبغي تطوير وثائق العمل لتجنب ازدواجية أنشطة التدقيق من خلال</a:t>
            </a:r>
            <a:r>
              <a:rPr lang="ar-SA" sz="3000" dirty="0">
                <a:solidFill>
                  <a:srgbClr val="39471D"/>
                </a:solidFill>
                <a:cs typeface="DecoType Naskh Variants" pitchFamily="2" charset="-78"/>
              </a:rPr>
              <a:t>:</a:t>
            </a:r>
          </a:p>
          <a:p>
            <a:pPr marL="457200" indent="-15875">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تجميع المتطلبات المتشابهة من معايير مختلفة</a:t>
            </a:r>
            <a:r>
              <a:rPr lang="ar-SA" sz="3000" dirty="0">
                <a:solidFill>
                  <a:srgbClr val="39471D"/>
                </a:solidFill>
                <a:cs typeface="DecoType Naskh Variants" pitchFamily="2" charset="-78"/>
              </a:rPr>
              <a:t>؛</a:t>
            </a:r>
          </a:p>
          <a:p>
            <a:pPr marL="457200" indent="-15875">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تنسيق محتوى قوائم المراجعة والاستبيانات ذات الصلة.</a:t>
            </a:r>
          </a:p>
        </p:txBody>
      </p:sp>
    </p:spTree>
    <p:extLst>
      <p:ext uri="{BB962C8B-B14F-4D97-AF65-F5344CB8AC3E}">
        <p14:creationId xmlns:p14="http://schemas.microsoft.com/office/powerpoint/2010/main" val="2670903831"/>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r>
              <a:rPr lang="en-US" sz="3600" dirty="0" smtClean="0">
                <a:solidFill>
                  <a:srgbClr val="A6C36B"/>
                </a:solidFill>
                <a:cs typeface="DecoType Naskh Variants" pitchFamily="2" charset="-78"/>
              </a:rPr>
              <a:t>A.13</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إعداد وثائق عمل التدقيق</a:t>
            </a:r>
            <a:endParaRPr lang="ar-SA" sz="3600" dirty="0">
              <a:solidFill>
                <a:srgbClr val="A6C36B"/>
              </a:solidFill>
              <a:cs typeface="DecoType Naskh Variants" pitchFamily="2" charset="-78"/>
            </a:endParaRPr>
          </a:p>
        </p:txBody>
      </p:sp>
      <p:sp>
        <p:nvSpPr>
          <p:cNvPr id="11" name="مستطيل 10"/>
          <p:cNvSpPr/>
          <p:nvPr/>
        </p:nvSpPr>
        <p:spPr>
          <a:xfrm>
            <a:off x="14523" y="1763987"/>
            <a:ext cx="7917105" cy="1169551"/>
          </a:xfrm>
          <a:prstGeom prst="rect">
            <a:avLst/>
          </a:prstGeom>
        </p:spPr>
        <p:txBody>
          <a:bodyPr wrap="square">
            <a:spAutoFit/>
          </a:bodyPr>
          <a:lstStyle/>
          <a:p>
            <a:pPr algn="just"/>
            <a:r>
              <a:rPr lang="ar-SA" sz="4000"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تكون وثائق عمل التدقيق كافية لمعالجة جميع عناصر نظام الإدارة ضمن نطاق التدقيق ويمكن تقديمها في أي وسيلة </a:t>
            </a:r>
            <a:r>
              <a:rPr lang="ar-SA" sz="3000" dirty="0" smtClean="0">
                <a:solidFill>
                  <a:srgbClr val="39471D"/>
                </a:solidFill>
                <a:cs typeface="DecoType Naskh Variants" pitchFamily="2" charset="-78"/>
              </a:rPr>
              <a:t>من وسائل </a:t>
            </a:r>
            <a:r>
              <a:rPr lang="ar-SA" sz="3000" dirty="0">
                <a:solidFill>
                  <a:srgbClr val="39471D"/>
                </a:solidFill>
                <a:cs typeface="DecoType Naskh Variants" pitchFamily="2" charset="-78"/>
              </a:rPr>
              <a:t>قنوات التواصل.</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2306775902"/>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A.14</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اختيار مصادر المعلومات</a:t>
            </a:r>
            <a:endParaRPr lang="ar-SA" sz="3600" dirty="0">
              <a:solidFill>
                <a:srgbClr val="39471D"/>
              </a:solidFill>
              <a:cs typeface="DecoType Naskh Variants" pitchFamily="2" charset="-78"/>
            </a:endParaRPr>
          </a:p>
        </p:txBody>
      </p:sp>
      <p:sp>
        <p:nvSpPr>
          <p:cNvPr id="12" name="مستطيل 11"/>
          <p:cNvSpPr/>
          <p:nvPr/>
        </p:nvSpPr>
        <p:spPr>
          <a:xfrm>
            <a:off x="5444" y="1735387"/>
            <a:ext cx="7894764" cy="4247317"/>
          </a:xfrm>
          <a:prstGeom prst="rect">
            <a:avLst/>
          </a:prstGeom>
        </p:spPr>
        <p:txBody>
          <a:bodyPr wrap="square">
            <a:spAutoFit/>
          </a:bodyPr>
          <a:lstStyle/>
          <a:p>
            <a:pPr algn="just"/>
            <a:r>
              <a:rPr lang="ar-SA" sz="3000" dirty="0">
                <a:solidFill>
                  <a:srgbClr val="39471D"/>
                </a:solidFill>
                <a:cs typeface="DecoType Naskh Variants" pitchFamily="2" charset="-78"/>
              </a:rPr>
              <a:t>قد </a:t>
            </a:r>
            <a:r>
              <a:rPr lang="ar-SA" sz="3000" dirty="0">
                <a:solidFill>
                  <a:srgbClr val="39471D"/>
                </a:solidFill>
                <a:cs typeface="DecoType Naskh Variants" pitchFamily="2" charset="-78"/>
              </a:rPr>
              <a:t>تختلف مصادر المعلومات المختارة وفقًا لنطاق </a:t>
            </a:r>
            <a:r>
              <a:rPr lang="ar-SA" sz="3000" dirty="0" smtClean="0">
                <a:solidFill>
                  <a:srgbClr val="39471D"/>
                </a:solidFill>
                <a:cs typeface="DecoType Naskh Variants" pitchFamily="2" charset="-78"/>
              </a:rPr>
              <a:t>التدقيق وتعقيده </a:t>
            </a:r>
            <a:r>
              <a:rPr lang="ar-SA" sz="3000" dirty="0">
                <a:solidFill>
                  <a:srgbClr val="39471D"/>
                </a:solidFill>
                <a:cs typeface="DecoType Naskh Variants" pitchFamily="2" charset="-78"/>
              </a:rPr>
              <a:t>وقد تشمل ما يلي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مقابلات مع الموظفين والأفراد الآخرين</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ملاحظة الأنشطة وبيئة العمل وظروفه المحيطة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المعلومات الموثقة، مثل السياسات والأهداف والخطط والإجراءات والمعايير والتعليمات والتراخيص والتصاريح والمواصفات والرسومات والعقود والأوامر</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السجلات، مثل سجلات التفتيش، ومحاضر الاجتماعات، وتقارير التدقيق، وسجلات برنامج المراقبة ونتائج القياسات</a:t>
            </a:r>
            <a:r>
              <a:rPr lang="ar-SA" sz="3000" dirty="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هـ) </a:t>
            </a:r>
            <a:r>
              <a:rPr lang="ar-SA" sz="3000" dirty="0">
                <a:solidFill>
                  <a:srgbClr val="39471D"/>
                </a:solidFill>
                <a:cs typeface="DecoType Naskh Variants" pitchFamily="2" charset="-78"/>
              </a:rPr>
              <a:t>ملخصات البيانات والتحليلات ومؤشرات الأداء؛</a:t>
            </a:r>
          </a:p>
        </p:txBody>
      </p:sp>
    </p:spTree>
    <p:extLst>
      <p:ext uri="{BB962C8B-B14F-4D97-AF65-F5344CB8AC3E}">
        <p14:creationId xmlns:p14="http://schemas.microsoft.com/office/powerpoint/2010/main" val="110529764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A.15</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زيارة موقع الجهة الخاضعة للتدقيق</a:t>
            </a:r>
            <a:endParaRPr lang="ar-SA" sz="3600" dirty="0">
              <a:solidFill>
                <a:srgbClr val="39471D"/>
              </a:solidFill>
              <a:cs typeface="DecoType Naskh Variants" pitchFamily="2" charset="-78"/>
            </a:endParaRPr>
          </a:p>
        </p:txBody>
      </p:sp>
      <p:sp>
        <p:nvSpPr>
          <p:cNvPr id="11" name="مستطيل 10"/>
          <p:cNvSpPr/>
          <p:nvPr/>
        </p:nvSpPr>
        <p:spPr>
          <a:xfrm>
            <a:off x="5443" y="1966135"/>
            <a:ext cx="7894764" cy="4247317"/>
          </a:xfrm>
          <a:prstGeom prst="rect">
            <a:avLst/>
          </a:prstGeom>
        </p:spPr>
        <p:txBody>
          <a:bodyPr wrap="square">
            <a:spAutoFit/>
          </a:bodyPr>
          <a:lstStyle/>
          <a:p>
            <a:pPr algn="just"/>
            <a:r>
              <a:rPr lang="ar-SA" sz="3000" dirty="0">
                <a:solidFill>
                  <a:srgbClr val="39471D"/>
                </a:solidFill>
                <a:cs typeface="DecoType Naskh Variants" pitchFamily="2" charset="-78"/>
              </a:rPr>
              <a:t>صحة </a:t>
            </a:r>
            <a:r>
              <a:rPr lang="ar-SA" sz="3000" dirty="0">
                <a:solidFill>
                  <a:srgbClr val="39471D"/>
                </a:solidFill>
                <a:cs typeface="DecoType Naskh Variants" pitchFamily="2" charset="-78"/>
              </a:rPr>
              <a:t>وسلامة فريق التدقيق أثناء الزيارة، ينبغي مراعاة ما يلي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التخطيط للزيارة</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ضمان </a:t>
            </a:r>
            <a:r>
              <a:rPr lang="ar-SA" sz="3000" dirty="0">
                <a:solidFill>
                  <a:srgbClr val="39471D"/>
                </a:solidFill>
                <a:cs typeface="DecoType Naskh Variants" pitchFamily="2" charset="-78"/>
              </a:rPr>
              <a:t>الإذن والوصول إلى تلك الأجزاء من موقع الجهة الخاضعة للتدقيق، والتي سيتم زيارتها وفقًا لنطاق التدقيق</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توفير </a:t>
            </a:r>
            <a:r>
              <a:rPr lang="ar-SA" sz="3000" dirty="0">
                <a:solidFill>
                  <a:srgbClr val="39471D"/>
                </a:solidFill>
                <a:cs typeface="DecoType Naskh Variants" pitchFamily="2" charset="-78"/>
              </a:rPr>
              <a:t>معلومات كافية </a:t>
            </a:r>
            <a:r>
              <a:rPr lang="ar-SA" sz="3000" dirty="0" smtClean="0">
                <a:solidFill>
                  <a:srgbClr val="39471D"/>
                </a:solidFill>
                <a:cs typeface="DecoType Naskh Variants" pitchFamily="2" charset="-78"/>
              </a:rPr>
              <a:t>للمدقّقين </a:t>
            </a:r>
            <a:r>
              <a:rPr lang="ar-SA" sz="3000" dirty="0">
                <a:solidFill>
                  <a:srgbClr val="39471D"/>
                </a:solidFill>
                <a:cs typeface="DecoType Naskh Variants" pitchFamily="2" charset="-78"/>
              </a:rPr>
              <a:t>حول مسائل الأمن والصحة (مثل الحجر الصحي) والصحة والسلامة المهنية والمعايير الثقافية وساعات العمل للزيارة بما في ذلك التطعيمات والتصاريح المطلوبة </a:t>
            </a:r>
            <a:r>
              <a:rPr lang="ar-SA" sz="3000" dirty="0" err="1">
                <a:solidFill>
                  <a:srgbClr val="39471D"/>
                </a:solidFill>
                <a:cs typeface="DecoType Naskh Variants" pitchFamily="2" charset="-78"/>
              </a:rPr>
              <a:t>و</a:t>
            </a:r>
            <a:r>
              <a:rPr lang="ar-SA" sz="3000" dirty="0" err="1">
                <a:solidFill>
                  <a:srgbClr val="39471D"/>
                </a:solidFill>
                <a:cs typeface="DecoType Naskh Variants" pitchFamily="2" charset="-78"/>
              </a:rPr>
              <a:t>الموصى</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بها، إن أمكن</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التأكد مع الجهة الخاضعة للتدقيق من أن أي معدات حماية شخصية مطلوبة ستكون متاحة لفريق التدقيق، إن أمكن؛</a:t>
            </a:r>
          </a:p>
        </p:txBody>
      </p:sp>
    </p:spTree>
    <p:extLst>
      <p:ext uri="{BB962C8B-B14F-4D97-AF65-F5344CB8AC3E}">
        <p14:creationId xmlns:p14="http://schemas.microsoft.com/office/powerpoint/2010/main" val="383331617"/>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A.15</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زيارة موقع الجهة الخاضعة للتدقيق</a:t>
            </a:r>
            <a:endParaRPr lang="ar-SA" sz="3600" dirty="0">
              <a:solidFill>
                <a:srgbClr val="A6C36B"/>
              </a:solidFill>
              <a:cs typeface="DecoType Naskh Variants" pitchFamily="2" charset="-78"/>
            </a:endParaRPr>
          </a:p>
        </p:txBody>
      </p:sp>
      <p:sp>
        <p:nvSpPr>
          <p:cNvPr id="13" name="مستطيل 12"/>
          <p:cNvSpPr/>
          <p:nvPr/>
        </p:nvSpPr>
        <p:spPr>
          <a:xfrm>
            <a:off x="5443" y="1997839"/>
            <a:ext cx="7894763" cy="3139321"/>
          </a:xfrm>
          <a:prstGeom prst="rect">
            <a:avLst/>
          </a:prstGeom>
        </p:spPr>
        <p:txBody>
          <a:bodyPr wrap="square">
            <a:spAutoFit/>
          </a:bodyPr>
          <a:lstStyle/>
          <a:p>
            <a:pPr algn="just"/>
            <a:endParaRPr lang="ar-SA" dirty="0"/>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التأكد </a:t>
            </a:r>
            <a:r>
              <a:rPr lang="ar-SA" sz="3000" dirty="0">
                <a:solidFill>
                  <a:srgbClr val="39471D"/>
                </a:solidFill>
                <a:cs typeface="DecoType Naskh Variants" pitchFamily="2" charset="-78"/>
              </a:rPr>
              <a:t>من الترتيبات مع الجهة الخاضعة للتدقيق فيما يتعلق باستخدام الأجهزة المحمولة والكاميرات بما في ذلك تسجيل المعلومات مثل الصور الفوتوغرافية للمواقع والمعدات، ونسخ الشاشة أو نسخ المستندات، ومقاطع الفيديو للأنشطة والمقابلات، مع مراعاة مسائل الأمن والسرية</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باستثناء عمليات التدقيق </a:t>
            </a:r>
            <a:r>
              <a:rPr lang="ar-SA" sz="3000" dirty="0" smtClean="0">
                <a:solidFill>
                  <a:srgbClr val="39471D"/>
                </a:solidFill>
                <a:cs typeface="DecoType Naskh Variants" pitchFamily="2" charset="-78"/>
              </a:rPr>
              <a:t>المخصّصة </a:t>
            </a:r>
            <a:r>
              <a:rPr lang="ar-SA" sz="3000" dirty="0">
                <a:solidFill>
                  <a:srgbClr val="39471D"/>
                </a:solidFill>
                <a:cs typeface="DecoType Naskh Variants" pitchFamily="2" charset="-78"/>
              </a:rPr>
              <a:t>غير المجدولة، تأكد من أن الموظفين الذين تتم زيارتهم سيتم إبلاغهم بأهداف التدقيق ونطاقه.</a:t>
            </a:r>
          </a:p>
        </p:txBody>
      </p:sp>
    </p:spTree>
    <p:extLst>
      <p:ext uri="{BB962C8B-B14F-4D97-AF65-F5344CB8AC3E}">
        <p14:creationId xmlns:p14="http://schemas.microsoft.com/office/powerpoint/2010/main" val="2201346362"/>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A.15</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زيارة موقع الجهة الخاضعة للتدقيق</a:t>
            </a:r>
            <a:endParaRPr lang="ar-SA" sz="3600" dirty="0">
              <a:solidFill>
                <a:srgbClr val="A6C36B"/>
              </a:solidFill>
              <a:cs typeface="DecoType Naskh Variants" pitchFamily="2" charset="-78"/>
            </a:endParaRPr>
          </a:p>
        </p:txBody>
      </p:sp>
      <p:sp>
        <p:nvSpPr>
          <p:cNvPr id="9" name="مستطيل 8"/>
          <p:cNvSpPr/>
          <p:nvPr/>
        </p:nvSpPr>
        <p:spPr>
          <a:xfrm>
            <a:off x="36864" y="1466468"/>
            <a:ext cx="7894764" cy="4708981"/>
          </a:xfrm>
          <a:prstGeom prst="rect">
            <a:avLst/>
          </a:prstGeom>
        </p:spPr>
        <p:txBody>
          <a:bodyPr wrap="square">
            <a:spAutoFit/>
          </a:bodyPr>
          <a:lstStyle/>
          <a:p>
            <a:r>
              <a:rPr lang="ar-SA" sz="3000" dirty="0">
                <a:solidFill>
                  <a:srgbClr val="39471D"/>
                </a:solidFill>
                <a:cs typeface="DecoType Naskh Variants" pitchFamily="2" charset="-78"/>
              </a:rPr>
              <a:t>ب) الأنشطة في الموقع:</a:t>
            </a:r>
          </a:p>
          <a:p>
            <a:pPr marL="457200" indent="-457200">
              <a:buFont typeface="Wingdings" panose="05000000000000000000" pitchFamily="2" charset="2"/>
              <a:buChar char="¯"/>
            </a:pPr>
            <a:r>
              <a:rPr lang="ar-SA" sz="3000" dirty="0">
                <a:solidFill>
                  <a:srgbClr val="39471D"/>
                </a:solidFill>
                <a:cs typeface="DecoType Naskh Variants" pitchFamily="2" charset="-78"/>
              </a:rPr>
              <a:t> تجنب </a:t>
            </a:r>
            <a:r>
              <a:rPr lang="ar-SA" sz="3000" dirty="0">
                <a:solidFill>
                  <a:srgbClr val="39471D"/>
                </a:solidFill>
                <a:cs typeface="DecoType Naskh Variants" pitchFamily="2" charset="-78"/>
              </a:rPr>
              <a:t>أي إزعاج غير ضروري للعمليات التشغيلية؛</a:t>
            </a:r>
          </a:p>
          <a:p>
            <a:pPr marL="457200" indent="-457200">
              <a:buFont typeface="Wingdings" panose="05000000000000000000" pitchFamily="2" charset="2"/>
              <a:buChar char="¯"/>
            </a:pP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التأكد من أن فريق التدقيق يستخدم معدات الوقاية الشخصية بشكل صحيح (إن أمكن)؛</a:t>
            </a:r>
          </a:p>
          <a:p>
            <a:pPr marL="457200" indent="-457200">
              <a:buFont typeface="Wingdings" panose="05000000000000000000" pitchFamily="2" charset="2"/>
              <a:buChar char="¯"/>
            </a:pP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التأكد من إبلاغ إجراءات الطوارئ (مثل مخارج الطوارئ ونقاط التجمع)؛</a:t>
            </a:r>
          </a:p>
          <a:p>
            <a:pPr marL="457200" indent="-457200">
              <a:buFont typeface="Wingdings" panose="05000000000000000000" pitchFamily="2" charset="2"/>
              <a:buChar char="¯"/>
            </a:pP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جدولة الاتصالات لتقليل التعطيل</a:t>
            </a:r>
            <a:r>
              <a:rPr lang="ar-SA" sz="3000" dirty="0">
                <a:solidFill>
                  <a:srgbClr val="39471D"/>
                </a:solidFill>
                <a:cs typeface="DecoType Naskh Variants" pitchFamily="2" charset="-78"/>
              </a:rPr>
              <a:t>؛</a:t>
            </a:r>
          </a:p>
          <a:p>
            <a:pPr marL="457200" indent="-457200">
              <a:buFont typeface="Wingdings" panose="05000000000000000000" pitchFamily="2" charset="2"/>
              <a:buChar char="¯"/>
            </a:pPr>
            <a:r>
              <a:rPr lang="ar-SA" sz="3000" dirty="0">
                <a:solidFill>
                  <a:srgbClr val="39471D"/>
                </a:solidFill>
                <a:cs typeface="DecoType Naskh Variants" pitchFamily="2" charset="-78"/>
              </a:rPr>
              <a:t>تكييف </a:t>
            </a:r>
            <a:r>
              <a:rPr lang="ar-SA" sz="3000" dirty="0">
                <a:solidFill>
                  <a:srgbClr val="39471D"/>
                </a:solidFill>
                <a:cs typeface="DecoType Naskh Variants" pitchFamily="2" charset="-78"/>
              </a:rPr>
              <a:t>حجم فريق التدقيق وعدد المرشدين والمراقبين وفقًا لنطاق التدقيق، لتجنب التدخل في العمليات التشغيلية قدر الإمكان؛</a:t>
            </a:r>
          </a:p>
          <a:p>
            <a:pPr marL="457200" indent="-457200">
              <a:buFont typeface="Wingdings" panose="05000000000000000000" pitchFamily="2" charset="2"/>
              <a:buChar char="¯"/>
            </a:pP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لا تلمس أو تتلاعب بأية معدات، ما لم يسمح بذلك صراحة، حتى لو كانت مختصة أو مرخصة؛</a:t>
            </a:r>
          </a:p>
        </p:txBody>
      </p:sp>
    </p:spTree>
    <p:extLst>
      <p:ext uri="{BB962C8B-B14F-4D97-AF65-F5344CB8AC3E}">
        <p14:creationId xmlns:p14="http://schemas.microsoft.com/office/powerpoint/2010/main" val="3047094942"/>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A.15</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زيارة موقع الجهة الخاضعة للتدقيق</a:t>
            </a:r>
            <a:endParaRPr lang="ar-SA" sz="3600" dirty="0">
              <a:solidFill>
                <a:srgbClr val="A6C36B"/>
              </a:solidFill>
              <a:cs typeface="DecoType Naskh Variants" pitchFamily="2" charset="-78"/>
            </a:endParaRPr>
          </a:p>
        </p:txBody>
      </p:sp>
      <p:sp>
        <p:nvSpPr>
          <p:cNvPr id="11" name="مستطيل 10"/>
          <p:cNvSpPr/>
          <p:nvPr/>
        </p:nvSpPr>
        <p:spPr>
          <a:xfrm>
            <a:off x="31421" y="1968284"/>
            <a:ext cx="7900207" cy="3785652"/>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في </a:t>
            </a:r>
            <a:r>
              <a:rPr lang="ar-SA" sz="3000" dirty="0">
                <a:solidFill>
                  <a:srgbClr val="39471D"/>
                </a:solidFill>
                <a:cs typeface="DecoType Naskh Variants" pitchFamily="2" charset="-78"/>
              </a:rPr>
              <a:t>حالة وقوع حادث أثناء الزيارة الميدانية، يجب على قائد فريق المراجعة مراجعة الوضع مع الجهة الخاضعة للتدقيق، وإذا لزم الأمر، مع عميل المراجعة والتوصل إلى اتفاق بشأن ما إذا كان ينبغي مقاطعة المراجعة أو إعادة جدولتها أو استمرارها</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في </a:t>
            </a:r>
            <a:r>
              <a:rPr lang="ar-SA" sz="3000" dirty="0">
                <a:solidFill>
                  <a:srgbClr val="39471D"/>
                </a:solidFill>
                <a:cs typeface="DecoType Naskh Variants" pitchFamily="2" charset="-78"/>
              </a:rPr>
              <a:t>حالة أخذ نسخ من المستندات في أي وسيلة إعلامية، اطلب الإذن مقدمًا وفكر في مسائل السرية والأمن</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عند </a:t>
            </a:r>
            <a:r>
              <a:rPr lang="ar-SA" sz="3000" dirty="0">
                <a:solidFill>
                  <a:srgbClr val="39471D"/>
                </a:solidFill>
                <a:cs typeface="DecoType Naskh Variants" pitchFamily="2" charset="-78"/>
              </a:rPr>
              <a:t>تدوين الملاحظات، تجنب جمع المعلومات الشخصية ما لم تكن ذلك مطلوبًا بموجب أهداف التدقيق أو معايير التدقيق</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739159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7077" y="2305615"/>
            <a:ext cx="7900207" cy="2246769"/>
          </a:xfrm>
          <a:prstGeom prst="rect">
            <a:avLst/>
          </a:prstGeom>
        </p:spPr>
        <p:txBody>
          <a:bodyPr wrap="square">
            <a:spAutoFit/>
          </a:bodyPr>
          <a:lstStyle/>
          <a:p>
            <a:pPr algn="just">
              <a:lnSpc>
                <a:spcPct val="150000"/>
              </a:lnSpc>
            </a:pPr>
            <a:r>
              <a:rPr lang="ar-SA" sz="3200" dirty="0">
                <a:solidFill>
                  <a:srgbClr val="39471D"/>
                </a:solidFill>
                <a:cs typeface="DecoType Naskh Variants" pitchFamily="2" charset="-78"/>
              </a:rPr>
              <a:t>تهدف الإرشادات الواردة في هذه الوثيقة إلى أن تكون مرنة. كما هو موضح في نقاط مختلفة في هذه الوثيقة، يمكن أن يختلف استخدام هذه الإرشادات بناءً على حجم ومستوى نضج نظام إدارة </a:t>
            </a:r>
            <a:r>
              <a:rPr lang="ar-SA" sz="3200" dirty="0" smtClean="0">
                <a:solidFill>
                  <a:srgbClr val="39471D"/>
                </a:solidFill>
                <a:cs typeface="DecoType Naskh Variants" pitchFamily="2" charset="-78"/>
              </a:rPr>
              <a:t>المؤسسة.</a:t>
            </a:r>
            <a:endParaRPr lang="ar-SA" sz="3200" dirty="0">
              <a:solidFill>
                <a:srgbClr val="39471D"/>
              </a:solidFill>
              <a:cs typeface="DecoType Naskh Variants" pitchFamily="2" charset="-78"/>
            </a:endParaRPr>
          </a:p>
        </p:txBody>
      </p:sp>
    </p:spTree>
    <p:extLst>
      <p:ext uri="{BB962C8B-B14F-4D97-AF65-F5344CB8AC3E}">
        <p14:creationId xmlns:p14="http://schemas.microsoft.com/office/powerpoint/2010/main" val="3733728692"/>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A.15</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زيارة موقع الجهة الخاضعة للتدقيق</a:t>
            </a:r>
            <a:endParaRPr lang="ar-SA" sz="3600" dirty="0">
              <a:solidFill>
                <a:srgbClr val="A6C36B"/>
              </a:solidFill>
              <a:cs typeface="DecoType Naskh Variants" pitchFamily="2" charset="-78"/>
            </a:endParaRPr>
          </a:p>
        </p:txBody>
      </p:sp>
      <p:sp>
        <p:nvSpPr>
          <p:cNvPr id="11" name="مستطيل 10"/>
          <p:cNvSpPr/>
          <p:nvPr/>
        </p:nvSpPr>
        <p:spPr>
          <a:xfrm>
            <a:off x="1" y="1951672"/>
            <a:ext cx="7900207" cy="4247317"/>
          </a:xfrm>
          <a:prstGeom prst="rect">
            <a:avLst/>
          </a:prstGeom>
        </p:spPr>
        <p:txBody>
          <a:bodyPr wrap="square">
            <a:spAutoFit/>
          </a:bodyPr>
          <a:lstStyle/>
          <a:p>
            <a:pPr algn="just"/>
            <a:r>
              <a:rPr lang="ar-SA" sz="3000" dirty="0" smtClean="0">
                <a:solidFill>
                  <a:srgbClr val="39471D"/>
                </a:solidFill>
                <a:cs typeface="DecoType Naskh Variants" pitchFamily="2" charset="-78"/>
              </a:rPr>
              <a:t>ج</a:t>
            </a:r>
            <a:r>
              <a:rPr lang="ar-SA" sz="3000" dirty="0">
                <a:solidFill>
                  <a:srgbClr val="39471D"/>
                </a:solidFill>
                <a:cs typeface="DecoType Naskh Variants" pitchFamily="2" charset="-78"/>
              </a:rPr>
              <a:t>) أنشطة التدقيق الافتراضية</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التأكد </a:t>
            </a:r>
            <a:r>
              <a:rPr lang="ar-SA" sz="3000" dirty="0">
                <a:solidFill>
                  <a:srgbClr val="39471D"/>
                </a:solidFill>
                <a:cs typeface="DecoType Naskh Variants" pitchFamily="2" charset="-78"/>
              </a:rPr>
              <a:t>من أن فريق التدقيق يستخدم بروتوكولات الوصول عن بعد المتفق عليها بما في ذلك الأجهزة والبرامج المطلوبة وما إلى ذلك</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في حالة التقاط نسخ من مستند من أي نوع، اطلب الإذن </a:t>
            </a:r>
            <a:r>
              <a:rPr lang="ar-SA" sz="3000" dirty="0" smtClean="0">
                <a:solidFill>
                  <a:srgbClr val="39471D"/>
                </a:solidFill>
                <a:cs typeface="DecoType Naskh Variants" pitchFamily="2" charset="-78"/>
              </a:rPr>
              <a:t>مقدّمًا </a:t>
            </a:r>
            <a:r>
              <a:rPr lang="ar-SA" sz="3000" dirty="0">
                <a:solidFill>
                  <a:srgbClr val="39471D"/>
                </a:solidFill>
                <a:cs typeface="DecoType Naskh Variants" pitchFamily="2" charset="-78"/>
              </a:rPr>
              <a:t>وخذ في الاعتبار مسائل السرية والأمن وتجنب تسجيل الأفراد دون إذنهم</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في حالة وقوع حادث أثناء الوصول عن بعد، يجب على قائد فريق التدقيق مراجعة الموقف مع الجهة الخاضعة للتدقيق، وإذا لزم الأمر، مع عميل التدقيق والتوصل إلى اتفاق بشأن ما إذا كان ينبغي مقاطعة التدقيق أو إعادة جدولته أو استمراره</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3492946312"/>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A.15</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زيارة موقع الجهة الخاضعة للتدقيق</a:t>
            </a:r>
            <a:endParaRPr lang="ar-SA" sz="3600" dirty="0">
              <a:solidFill>
                <a:srgbClr val="A6C36B"/>
              </a:solidFill>
              <a:cs typeface="DecoType Naskh Variants" pitchFamily="2" charset="-78"/>
            </a:endParaRPr>
          </a:p>
        </p:txBody>
      </p:sp>
      <p:sp>
        <p:nvSpPr>
          <p:cNvPr id="8" name="مستطيل 7"/>
          <p:cNvSpPr/>
          <p:nvPr/>
        </p:nvSpPr>
        <p:spPr>
          <a:xfrm>
            <a:off x="5444" y="1768899"/>
            <a:ext cx="7889320" cy="1938992"/>
          </a:xfrm>
          <a:prstGeom prst="rect">
            <a:avLst/>
          </a:prstGeom>
        </p:spPr>
        <p:txBody>
          <a:bodyPr wrap="square">
            <a:spAutoFit/>
          </a:bodyPr>
          <a:lstStyle/>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 استخدام </a:t>
            </a:r>
            <a:r>
              <a:rPr lang="ar-SA" sz="3000" dirty="0">
                <a:solidFill>
                  <a:srgbClr val="39471D"/>
                </a:solidFill>
                <a:cs typeface="DecoType Naskh Variants" pitchFamily="2" charset="-78"/>
              </a:rPr>
              <a:t>مخططات الطوابق/الرسوم البيانية للموقع البعيد كمرجع</a:t>
            </a:r>
            <a:r>
              <a:rPr lang="ar-SA" sz="3000" dirty="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الحفاظ </a:t>
            </a:r>
            <a:r>
              <a:rPr lang="ar-SA" sz="3000" dirty="0">
                <a:solidFill>
                  <a:srgbClr val="39471D"/>
                </a:solidFill>
                <a:cs typeface="DecoType Naskh Variants" pitchFamily="2" charset="-78"/>
              </a:rPr>
              <a:t>على احترام الخصوصية أثناء فترات </a:t>
            </a:r>
            <a:r>
              <a:rPr lang="ar-SA" sz="3000" dirty="0" smtClean="0">
                <a:solidFill>
                  <a:srgbClr val="39471D"/>
                </a:solidFill>
                <a:cs typeface="DecoType Naskh Variants" pitchFamily="2" charset="-78"/>
              </a:rPr>
              <a:t>التدقيق.</a:t>
            </a:r>
            <a:endParaRPr lang="ar-SA" sz="3000" dirty="0">
              <a:solidFill>
                <a:srgbClr val="39471D"/>
              </a:solidFill>
              <a:cs typeface="DecoType Naskh Variants" pitchFamily="2" charset="-78"/>
            </a:endParaRPr>
          </a:p>
          <a:p>
            <a:pPr marL="457200" indent="-457200" algn="just">
              <a:buFont typeface="Wingdings" panose="05000000000000000000" pitchFamily="2" charset="2"/>
              <a:buChar char="¯"/>
            </a:pPr>
            <a:r>
              <a:rPr lang="ar-SA" sz="3000" dirty="0">
                <a:solidFill>
                  <a:srgbClr val="39471D"/>
                </a:solidFill>
                <a:cs typeface="DecoType Naskh Variants" pitchFamily="2" charset="-78"/>
              </a:rPr>
              <a:t>ويجب </a:t>
            </a:r>
            <a:r>
              <a:rPr lang="ar-SA" sz="3000" dirty="0">
                <a:solidFill>
                  <a:srgbClr val="39471D"/>
                </a:solidFill>
                <a:cs typeface="DecoType Naskh Variants" pitchFamily="2" charset="-78"/>
              </a:rPr>
              <a:t>النظر في التخلص من المعلومات وأدلة المراجعة، بغض النظر عن نوع الوسائط، في وقت لاحق، بمجرد انتهاء الحاجة إلى الاحتفاظ بها.</a:t>
            </a:r>
          </a:p>
        </p:txBody>
      </p:sp>
    </p:spTree>
    <p:extLst>
      <p:ext uri="{BB962C8B-B14F-4D97-AF65-F5344CB8AC3E}">
        <p14:creationId xmlns:p14="http://schemas.microsoft.com/office/powerpoint/2010/main" val="2590456846"/>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A.16</a:t>
            </a:r>
            <a:r>
              <a:rPr lang="ar-SA" sz="3600" dirty="0" smtClean="0">
                <a:solidFill>
                  <a:srgbClr val="39471D"/>
                </a:solidFill>
                <a:cs typeface="DecoType Naskh Variants" pitchFamily="2" charset="-78"/>
              </a:rPr>
              <a:t> تدقيق </a:t>
            </a:r>
            <a:r>
              <a:rPr lang="ar-SA" sz="3600" dirty="0">
                <a:solidFill>
                  <a:srgbClr val="39471D"/>
                </a:solidFill>
                <a:cs typeface="DecoType Naskh Variants" pitchFamily="2" charset="-78"/>
              </a:rPr>
              <a:t>الأنشطة والمواقع </a:t>
            </a:r>
            <a:r>
              <a:rPr lang="ar-SA" sz="3600" dirty="0" smtClean="0">
                <a:solidFill>
                  <a:srgbClr val="39471D"/>
                </a:solidFill>
                <a:cs typeface="DecoType Naskh Variants" pitchFamily="2" charset="-78"/>
              </a:rPr>
              <a:t>الافتراضية</a:t>
            </a:r>
            <a:endParaRPr lang="ar-SA" sz="3600" dirty="0">
              <a:solidFill>
                <a:srgbClr val="39471D"/>
              </a:solidFill>
              <a:cs typeface="DecoType Naskh Variants" pitchFamily="2" charset="-78"/>
            </a:endParaRPr>
          </a:p>
        </p:txBody>
      </p:sp>
      <p:sp>
        <p:nvSpPr>
          <p:cNvPr id="9" name="مستطيل 8"/>
          <p:cNvSpPr/>
          <p:nvPr/>
        </p:nvSpPr>
        <p:spPr>
          <a:xfrm>
            <a:off x="5443" y="1710996"/>
            <a:ext cx="7892312" cy="1938992"/>
          </a:xfrm>
          <a:prstGeom prst="rect">
            <a:avLst/>
          </a:prstGeom>
        </p:spPr>
        <p:txBody>
          <a:bodyPr wrap="square">
            <a:spAutoFit/>
          </a:bodyPr>
          <a:lstStyle/>
          <a:p>
            <a:pPr algn="just"/>
            <a:r>
              <a:rPr lang="ar-SA" sz="3000" dirty="0">
                <a:solidFill>
                  <a:srgbClr val="39471D"/>
                </a:solidFill>
                <a:cs typeface="DecoType Naskh Variants" pitchFamily="2" charset="-78"/>
              </a:rPr>
              <a:t>يتم </a:t>
            </a:r>
            <a:r>
              <a:rPr lang="ar-SA" sz="3000" dirty="0">
                <a:solidFill>
                  <a:srgbClr val="39471D"/>
                </a:solidFill>
                <a:cs typeface="DecoType Naskh Variants" pitchFamily="2" charset="-78"/>
              </a:rPr>
              <a:t>إجراء عمليات التدقيق الافتراضية عندما تقوم مؤسسة ما بعمل أو </a:t>
            </a:r>
            <a:r>
              <a:rPr lang="ar-SA" sz="3000" dirty="0" smtClean="0">
                <a:solidFill>
                  <a:srgbClr val="39471D"/>
                </a:solidFill>
                <a:cs typeface="DecoType Naskh Variants" pitchFamily="2" charset="-78"/>
              </a:rPr>
              <a:t>تقدّم </a:t>
            </a:r>
            <a:r>
              <a:rPr lang="ar-SA" sz="3000" dirty="0">
                <a:solidFill>
                  <a:srgbClr val="39471D"/>
                </a:solidFill>
                <a:cs typeface="DecoType Naskh Variants" pitchFamily="2" charset="-78"/>
              </a:rPr>
              <a:t>خدمة باستخدام بيئة عبر الإنترنت تسمح للأشخاص بغض النظر عن مواقعهم الفعلية بتنفيذ العمليات (على سبيل المثال، الشبكة الداخلية للشركة، "سحابة الحوسبة</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2803650731"/>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A.16</a:t>
            </a:r>
            <a:r>
              <a:rPr lang="ar-SA" sz="3600" dirty="0" smtClean="0">
                <a:solidFill>
                  <a:srgbClr val="A6C36B"/>
                </a:solidFill>
                <a:cs typeface="DecoType Naskh Variants" pitchFamily="2" charset="-78"/>
              </a:rPr>
              <a:t> تدقيق </a:t>
            </a:r>
            <a:r>
              <a:rPr lang="ar-SA" sz="3600" dirty="0">
                <a:solidFill>
                  <a:srgbClr val="A6C36B"/>
                </a:solidFill>
                <a:cs typeface="DecoType Naskh Variants" pitchFamily="2" charset="-78"/>
              </a:rPr>
              <a:t>الأنشطة والمواقع </a:t>
            </a:r>
            <a:r>
              <a:rPr lang="ar-SA" sz="3600" dirty="0" smtClean="0">
                <a:solidFill>
                  <a:srgbClr val="A6C36B"/>
                </a:solidFill>
                <a:cs typeface="DecoType Naskh Variants" pitchFamily="2" charset="-78"/>
              </a:rPr>
              <a:t>الافتراضية</a:t>
            </a:r>
            <a:endParaRPr lang="ar-SA" sz="3600" dirty="0">
              <a:solidFill>
                <a:srgbClr val="A6C36B"/>
              </a:solidFill>
              <a:cs typeface="DecoType Naskh Variants" pitchFamily="2" charset="-78"/>
            </a:endParaRPr>
          </a:p>
        </p:txBody>
      </p:sp>
      <p:sp>
        <p:nvSpPr>
          <p:cNvPr id="9" name="مستطيل 8"/>
          <p:cNvSpPr/>
          <p:nvPr/>
        </p:nvSpPr>
        <p:spPr>
          <a:xfrm>
            <a:off x="5443" y="1710996"/>
            <a:ext cx="7892312"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يُشار </a:t>
            </a:r>
            <a:r>
              <a:rPr lang="ar-SA" sz="3000" dirty="0">
                <a:solidFill>
                  <a:srgbClr val="39471D"/>
                </a:solidFill>
                <a:cs typeface="DecoType Naskh Variants" pitchFamily="2" charset="-78"/>
              </a:rPr>
              <a:t>أحيانًا إلى تدقيق الموقع الافتراضي على أنه تدقيق افتراضي</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تشير عمليات التدقيق عن بعد إلى استخدام </a:t>
            </a:r>
            <a:r>
              <a:rPr lang="ar-SA" sz="3000" dirty="0" smtClean="0">
                <a:solidFill>
                  <a:srgbClr val="39471D"/>
                </a:solidFill>
                <a:cs typeface="DecoType Naskh Variants" pitchFamily="2" charset="-78"/>
              </a:rPr>
              <a:t>التقنية </a:t>
            </a:r>
            <a:r>
              <a:rPr lang="ar-SA" sz="3000" dirty="0">
                <a:solidFill>
                  <a:srgbClr val="39471D"/>
                </a:solidFill>
                <a:cs typeface="DecoType Naskh Variants" pitchFamily="2" charset="-78"/>
              </a:rPr>
              <a:t>لجمع المعلومات، وإجراء مقابلة مع الشخص الخاضع للتدقيق، وما إلى ذلك عندما تكون الأساليب "وجهاً لوجه" غير ممكنة أو مرغوبة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يتبع </a:t>
            </a:r>
            <a:r>
              <a:rPr lang="ar-SA" sz="3000" dirty="0">
                <a:solidFill>
                  <a:srgbClr val="39471D"/>
                </a:solidFill>
                <a:cs typeface="DecoType Naskh Variants" pitchFamily="2" charset="-78"/>
              </a:rPr>
              <a:t>التدقيق الافتراضي عملية التدقيق القياسية أثناء استخدام </a:t>
            </a:r>
            <a:r>
              <a:rPr lang="ar-SA" sz="3000" dirty="0" smtClean="0">
                <a:solidFill>
                  <a:srgbClr val="39471D"/>
                </a:solidFill>
                <a:cs typeface="DecoType Naskh Variants" pitchFamily="2" charset="-78"/>
              </a:rPr>
              <a:t>التقنية </a:t>
            </a:r>
            <a:r>
              <a:rPr lang="ar-SA" sz="3000" dirty="0">
                <a:solidFill>
                  <a:srgbClr val="39471D"/>
                </a:solidFill>
                <a:cs typeface="DecoType Naskh Variants" pitchFamily="2" charset="-78"/>
              </a:rPr>
              <a:t>للتحقق من الأدلة </a:t>
            </a:r>
            <a:r>
              <a:rPr lang="ar-SA" sz="3000" dirty="0" smtClean="0">
                <a:solidFill>
                  <a:srgbClr val="39471D"/>
                </a:solidFill>
                <a:cs typeface="DecoType Naskh Variants" pitchFamily="2" charset="-78"/>
              </a:rPr>
              <a:t>الموضوعية.</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799300892"/>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A.16</a:t>
            </a:r>
            <a:r>
              <a:rPr lang="ar-SA" sz="3600" dirty="0" smtClean="0">
                <a:solidFill>
                  <a:srgbClr val="A6C36B"/>
                </a:solidFill>
                <a:cs typeface="DecoType Naskh Variants" pitchFamily="2" charset="-78"/>
              </a:rPr>
              <a:t> تدقيق </a:t>
            </a:r>
            <a:r>
              <a:rPr lang="ar-SA" sz="3600" dirty="0">
                <a:solidFill>
                  <a:srgbClr val="A6C36B"/>
                </a:solidFill>
                <a:cs typeface="DecoType Naskh Variants" pitchFamily="2" charset="-78"/>
              </a:rPr>
              <a:t>الأنشطة والمواقع </a:t>
            </a:r>
            <a:r>
              <a:rPr lang="ar-SA" sz="3600" dirty="0" smtClean="0">
                <a:solidFill>
                  <a:srgbClr val="A6C36B"/>
                </a:solidFill>
                <a:cs typeface="DecoType Naskh Variants" pitchFamily="2" charset="-78"/>
              </a:rPr>
              <a:t>الافتراضية</a:t>
            </a:r>
            <a:endParaRPr lang="ar-SA" sz="3600" dirty="0">
              <a:solidFill>
                <a:srgbClr val="A6C36B"/>
              </a:solidFill>
              <a:cs typeface="DecoType Naskh Variants" pitchFamily="2" charset="-78"/>
            </a:endParaRPr>
          </a:p>
        </p:txBody>
      </p:sp>
      <p:sp>
        <p:nvSpPr>
          <p:cNvPr id="8" name="مستطيل 7"/>
          <p:cNvSpPr/>
          <p:nvPr/>
        </p:nvSpPr>
        <p:spPr>
          <a:xfrm>
            <a:off x="31421" y="1524000"/>
            <a:ext cx="7900207" cy="4247317"/>
          </a:xfrm>
          <a:prstGeom prst="rect">
            <a:avLst/>
          </a:prstGeom>
        </p:spPr>
        <p:txBody>
          <a:bodyPr wrap="square">
            <a:spAutoFit/>
          </a:bodyPr>
          <a:lstStyle/>
          <a:p>
            <a:pPr algn="just"/>
            <a:r>
              <a:rPr lang="ar-SA" sz="3000" dirty="0">
                <a:solidFill>
                  <a:srgbClr val="39471D"/>
                </a:solidFill>
                <a:cs typeface="DecoType Naskh Variants" pitchFamily="2" charset="-78"/>
              </a:rPr>
              <a:t>يجب </a:t>
            </a:r>
            <a:r>
              <a:rPr lang="ar-SA" sz="3000" dirty="0">
                <a:solidFill>
                  <a:srgbClr val="39471D"/>
                </a:solidFill>
                <a:cs typeface="DecoType Naskh Variants" pitchFamily="2" charset="-78"/>
              </a:rPr>
              <a:t>على الجهة الخاضعة للتدقيق وفريق التدقيق التأكد من المتطلبات التقنية المناسبة لعمليات التدقيق الافتراضية والتي يمكن أن تشمل ما يلي</a:t>
            </a:r>
            <a:r>
              <a:rPr lang="ar-SA" sz="3000" dirty="0">
                <a:solidFill>
                  <a:srgbClr val="39471D"/>
                </a:solidFill>
                <a:cs typeface="DecoType Naskh Variants" pitchFamily="2" charset="-78"/>
              </a:rPr>
              <a:t>:</a:t>
            </a:r>
          </a:p>
          <a:p>
            <a:pPr algn="just"/>
            <a:endParaRPr lang="ar-SA" sz="3000" dirty="0">
              <a:solidFill>
                <a:srgbClr val="39471D"/>
              </a:solidFill>
              <a:cs typeface="DecoType Naskh Variants" pitchFamily="2" charset="-78"/>
            </a:endParaRP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التأكد </a:t>
            </a:r>
            <a:r>
              <a:rPr lang="ar-SA" sz="3000" dirty="0">
                <a:solidFill>
                  <a:srgbClr val="39471D"/>
                </a:solidFill>
                <a:cs typeface="DecoType Naskh Variants" pitchFamily="2" charset="-78"/>
              </a:rPr>
              <a:t>من أن فريق التدقيق يستخدم بروتوكولات الوصول عن بعد المتفق عليها، بما في ذلك الأجهزة والبرامج المطلوبة وما إلى ذلك</a:t>
            </a:r>
            <a:r>
              <a:rPr lang="ar-SA" sz="3000" dirty="0">
                <a:solidFill>
                  <a:srgbClr val="39471D"/>
                </a:solidFill>
                <a:cs typeface="DecoType Naskh Variants" pitchFamily="2" charset="-78"/>
              </a:rPr>
              <a:t>؛</a:t>
            </a:r>
          </a:p>
          <a:p>
            <a:pPr algn="just"/>
            <a:endParaRPr lang="ar-SA" sz="3000" dirty="0">
              <a:solidFill>
                <a:srgbClr val="39471D"/>
              </a:solidFill>
              <a:cs typeface="DecoType Naskh Variants" pitchFamily="2" charset="-78"/>
            </a:endParaRP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إجراء </a:t>
            </a:r>
            <a:r>
              <a:rPr lang="ar-SA" sz="3000" dirty="0">
                <a:solidFill>
                  <a:srgbClr val="39471D"/>
                </a:solidFill>
                <a:cs typeface="DecoType Naskh Variants" pitchFamily="2" charset="-78"/>
              </a:rPr>
              <a:t>فحوصات فنية قبل التدقيق لحل المشكلات الفنية؛- التأكد من توفر خطط الطوارئ وإبلاغها (مثل انقطاع الوصول، واستخدام التكنولوجيا البديلة)، بما في ذلك توفير وقت إضافي للتدقيق إذا لزم الأمر</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744077726"/>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A.16</a:t>
            </a:r>
            <a:r>
              <a:rPr lang="ar-SA" sz="3600" dirty="0" smtClean="0">
                <a:solidFill>
                  <a:srgbClr val="A6C36B"/>
                </a:solidFill>
                <a:cs typeface="DecoType Naskh Variants" pitchFamily="2" charset="-78"/>
              </a:rPr>
              <a:t> تدقيق </a:t>
            </a:r>
            <a:r>
              <a:rPr lang="ar-SA" sz="3600" dirty="0">
                <a:solidFill>
                  <a:srgbClr val="A6C36B"/>
                </a:solidFill>
                <a:cs typeface="DecoType Naskh Variants" pitchFamily="2" charset="-78"/>
              </a:rPr>
              <a:t>الأنشطة والمواقع </a:t>
            </a:r>
            <a:r>
              <a:rPr lang="ar-SA" sz="3600" dirty="0" smtClean="0">
                <a:solidFill>
                  <a:srgbClr val="A6C36B"/>
                </a:solidFill>
                <a:cs typeface="DecoType Naskh Variants" pitchFamily="2" charset="-78"/>
              </a:rPr>
              <a:t>الافتراضية</a:t>
            </a:r>
            <a:endParaRPr lang="ar-SA" sz="3600" dirty="0">
              <a:solidFill>
                <a:srgbClr val="A6C36B"/>
              </a:solidFill>
              <a:cs typeface="DecoType Naskh Variants" pitchFamily="2" charset="-78"/>
            </a:endParaRPr>
          </a:p>
        </p:txBody>
      </p:sp>
      <p:sp>
        <p:nvSpPr>
          <p:cNvPr id="8" name="مستطيل 7"/>
          <p:cNvSpPr/>
          <p:nvPr/>
        </p:nvSpPr>
        <p:spPr>
          <a:xfrm>
            <a:off x="5443" y="1615619"/>
            <a:ext cx="7894765" cy="2862322"/>
          </a:xfrm>
          <a:prstGeom prst="rect">
            <a:avLst/>
          </a:prstGeom>
        </p:spPr>
        <p:txBody>
          <a:bodyPr wrap="square">
            <a:spAutoFit/>
          </a:bodyPr>
          <a:lstStyle/>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أن تشمل </a:t>
            </a:r>
            <a:r>
              <a:rPr lang="ar-SA" sz="3000" dirty="0" smtClean="0">
                <a:solidFill>
                  <a:srgbClr val="39471D"/>
                </a:solidFill>
                <a:cs typeface="DecoType Naskh Variants" pitchFamily="2" charset="-78"/>
              </a:rPr>
              <a:t>كفاءة  المدقّق </a:t>
            </a:r>
            <a:r>
              <a:rPr lang="ar-SA" sz="3000" dirty="0">
                <a:solidFill>
                  <a:srgbClr val="39471D"/>
                </a:solidFill>
                <a:cs typeface="DecoType Naskh Variants" pitchFamily="2" charset="-78"/>
              </a:rPr>
              <a:t>ما يلي</a:t>
            </a:r>
            <a:r>
              <a:rPr lang="ar-SA" sz="3000" dirty="0" smtClean="0">
                <a:solidFill>
                  <a:srgbClr val="39471D"/>
                </a:solidFill>
                <a:cs typeface="DecoType Naskh Variants" pitchFamily="2" charset="-78"/>
              </a:rPr>
              <a:t>:</a:t>
            </a:r>
          </a:p>
          <a:p>
            <a:pPr marL="457200" indent="-457200" algn="just">
              <a:buFont typeface="Wingdings" panose="05000000000000000000" pitchFamily="2" charset="2"/>
              <a:buChar char="¯"/>
            </a:pPr>
            <a:r>
              <a:rPr lang="ar-SA" sz="3000" dirty="0" smtClean="0">
                <a:solidFill>
                  <a:srgbClr val="39471D"/>
                </a:solidFill>
                <a:cs typeface="DecoType Naskh Variants" pitchFamily="2" charset="-78"/>
              </a:rPr>
              <a:t>المهارات </a:t>
            </a:r>
            <a:r>
              <a:rPr lang="ar-SA" sz="3000" dirty="0">
                <a:solidFill>
                  <a:srgbClr val="39471D"/>
                </a:solidFill>
                <a:cs typeface="DecoType Naskh Variants" pitchFamily="2" charset="-78"/>
              </a:rPr>
              <a:t>الفنية لاستخدام المعدات الإلكترونية المناسبة وغيرها من </a:t>
            </a:r>
            <a:r>
              <a:rPr lang="ar-SA" sz="3000" dirty="0" smtClean="0">
                <a:solidFill>
                  <a:srgbClr val="39471D"/>
                </a:solidFill>
                <a:cs typeface="DecoType Naskh Variants" pitchFamily="2" charset="-78"/>
              </a:rPr>
              <a:t>التقنيات </a:t>
            </a:r>
            <a:r>
              <a:rPr lang="ar-SA" sz="3000" dirty="0">
                <a:solidFill>
                  <a:srgbClr val="39471D"/>
                </a:solidFill>
                <a:cs typeface="DecoType Naskh Variants" pitchFamily="2" charset="-78"/>
              </a:rPr>
              <a:t>أثناء التدقيق؛</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خبرة في تسهيل الاجتماعات افتراضيًا لإجراء التدقيق عن بعد.</a:t>
            </a:r>
          </a:p>
          <a:p>
            <a:pPr marL="457200" indent="-457200" algn="just">
              <a:buFont typeface="Wingdings" panose="05000000000000000000" pitchFamily="2" charset="2"/>
              <a:buChar char="¯"/>
            </a:pPr>
            <a:r>
              <a:rPr lang="ar-SA" sz="3000" dirty="0">
                <a:solidFill>
                  <a:srgbClr val="39471D"/>
                </a:solidFill>
                <a:cs typeface="DecoType Naskh Variants" pitchFamily="2" charset="-78"/>
              </a:rPr>
              <a:t>عند إجراء الاجتماع الافتتاحي أو التدقيق افتراضيًا، يجب على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مراعاة العناصر التالية</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1895315278"/>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A.16</a:t>
            </a:r>
            <a:r>
              <a:rPr lang="ar-SA" sz="3600" dirty="0" smtClean="0">
                <a:solidFill>
                  <a:srgbClr val="A6C36B"/>
                </a:solidFill>
                <a:cs typeface="DecoType Naskh Variants" pitchFamily="2" charset="-78"/>
              </a:rPr>
              <a:t> تدقيق </a:t>
            </a:r>
            <a:r>
              <a:rPr lang="ar-SA" sz="3600" dirty="0">
                <a:solidFill>
                  <a:srgbClr val="A6C36B"/>
                </a:solidFill>
                <a:cs typeface="DecoType Naskh Variants" pitchFamily="2" charset="-78"/>
              </a:rPr>
              <a:t>الأنشطة والمواقع </a:t>
            </a:r>
            <a:r>
              <a:rPr lang="ar-SA" sz="3600" dirty="0" smtClean="0">
                <a:solidFill>
                  <a:srgbClr val="A6C36B"/>
                </a:solidFill>
                <a:cs typeface="DecoType Naskh Variants" pitchFamily="2" charset="-78"/>
              </a:rPr>
              <a:t>الافتراضية</a:t>
            </a:r>
            <a:endParaRPr lang="ar-SA" sz="3600" dirty="0">
              <a:solidFill>
                <a:srgbClr val="A6C36B"/>
              </a:solidFill>
              <a:cs typeface="DecoType Naskh Variants" pitchFamily="2" charset="-78"/>
            </a:endParaRPr>
          </a:p>
        </p:txBody>
      </p:sp>
      <p:sp>
        <p:nvSpPr>
          <p:cNvPr id="11" name="مستطيل 10"/>
          <p:cNvSpPr/>
          <p:nvPr/>
        </p:nvSpPr>
        <p:spPr>
          <a:xfrm>
            <a:off x="0" y="1990717"/>
            <a:ext cx="7978413" cy="3785652"/>
          </a:xfrm>
          <a:prstGeom prst="rect">
            <a:avLst/>
          </a:prstGeom>
        </p:spPr>
        <p:txBody>
          <a:bodyPr wrap="square">
            <a:spAutoFit/>
          </a:bodyPr>
          <a:lstStyle/>
          <a:p>
            <a:pPr marL="898525" indent="-457200" algn="just">
              <a:buFont typeface="Wingdings 2" panose="05020102010507070707" pitchFamily="18" charset="2"/>
              <a:buChar char="ï"/>
            </a:pPr>
            <a:r>
              <a:rPr lang="ar-SA" sz="3000" dirty="0">
                <a:solidFill>
                  <a:srgbClr val="39471D"/>
                </a:solidFill>
                <a:cs typeface="DecoType Naskh Variants" pitchFamily="2" charset="-78"/>
              </a:rPr>
              <a:t>المخاطر المرتبطة بعمليات التدقيق الافتراضية أو عن بعد؛</a:t>
            </a:r>
          </a:p>
          <a:p>
            <a:pPr marL="898525" indent="-457200" algn="just">
              <a:buFont typeface="Wingdings 2" panose="05020102010507070707" pitchFamily="18" charset="2"/>
              <a:buChar char="ï"/>
            </a:pPr>
            <a:r>
              <a:rPr lang="ar-SA" sz="3000" dirty="0">
                <a:solidFill>
                  <a:srgbClr val="39471D"/>
                </a:solidFill>
                <a:cs typeface="DecoType Naskh Variants" pitchFamily="2" charset="-78"/>
              </a:rPr>
              <a:t> استخدام مخططات الطوابق/الرسوم البيانية للمواقع النائية كمرجع أو رسم خرائط للمعلومات الإلكترونية؛</a:t>
            </a:r>
          </a:p>
          <a:p>
            <a:pPr marL="898525" indent="-457200" algn="just">
              <a:buFont typeface="Wingdings 2" panose="05020102010507070707" pitchFamily="18" charset="2"/>
              <a:buChar char="ï"/>
            </a:pPr>
            <a:r>
              <a:rPr lang="ar-SA" sz="3000" dirty="0">
                <a:solidFill>
                  <a:srgbClr val="39471D"/>
                </a:solidFill>
                <a:cs typeface="DecoType Naskh Variants" pitchFamily="2" charset="-78"/>
              </a:rPr>
              <a:t>تسهيل منع الاضطرابات والانقطاعات الناتجة عن الضوضاء الخلفية</a:t>
            </a:r>
            <a:r>
              <a:rPr lang="ar-SA" sz="3000" dirty="0" smtClean="0">
                <a:solidFill>
                  <a:srgbClr val="39471D"/>
                </a:solidFill>
                <a:cs typeface="DecoType Naskh Variants" pitchFamily="2" charset="-78"/>
              </a:rPr>
              <a:t>؛</a:t>
            </a:r>
          </a:p>
          <a:p>
            <a:pPr marL="898525" indent="-457200" algn="just">
              <a:buFont typeface="Wingdings 2" panose="05020102010507070707" pitchFamily="18" charset="2"/>
              <a:buChar char="ï"/>
            </a:pPr>
            <a:r>
              <a:rPr lang="ar-SA" sz="3000" dirty="0" smtClean="0">
                <a:solidFill>
                  <a:srgbClr val="39471D"/>
                </a:solidFill>
                <a:cs typeface="DecoType Naskh Variants" pitchFamily="2" charset="-78"/>
              </a:rPr>
              <a:t>طلب </a:t>
            </a:r>
            <a:r>
              <a:rPr lang="ar-SA" sz="3000" dirty="0">
                <a:solidFill>
                  <a:srgbClr val="39471D"/>
                </a:solidFill>
                <a:cs typeface="DecoType Naskh Variants" pitchFamily="2" charset="-78"/>
              </a:rPr>
              <a:t>الإذن مقدمًا لالتقاط نسخ من المستندات أو أي نوع من التسجيلات، مع مراعاة مسائل السرية والأمن؛</a:t>
            </a:r>
          </a:p>
          <a:p>
            <a:pPr marL="898525" indent="-457200" algn="just">
              <a:buFont typeface="Wingdings 2" panose="05020102010507070707" pitchFamily="18" charset="2"/>
              <a:buChar char="ï"/>
            </a:pPr>
            <a:r>
              <a:rPr lang="ar-SA" sz="3000" dirty="0" smtClean="0">
                <a:solidFill>
                  <a:srgbClr val="39471D"/>
                </a:solidFill>
                <a:cs typeface="DecoType Naskh Variants" pitchFamily="2" charset="-78"/>
              </a:rPr>
              <a:t>ضمان </a:t>
            </a:r>
            <a:r>
              <a:rPr lang="ar-SA" sz="3000" dirty="0">
                <a:solidFill>
                  <a:srgbClr val="39471D"/>
                </a:solidFill>
                <a:cs typeface="DecoType Naskh Variants" pitchFamily="2" charset="-78"/>
              </a:rPr>
              <a:t>السرية </a:t>
            </a:r>
            <a:r>
              <a:rPr lang="ar-SA" sz="3000" dirty="0" smtClean="0">
                <a:solidFill>
                  <a:srgbClr val="39471D"/>
                </a:solidFill>
                <a:cs typeface="DecoType Naskh Variants" pitchFamily="2" charset="-78"/>
              </a:rPr>
              <a:t>والخصوصيّة </a:t>
            </a:r>
            <a:r>
              <a:rPr lang="ar-SA" sz="3000" dirty="0">
                <a:solidFill>
                  <a:srgbClr val="39471D"/>
                </a:solidFill>
                <a:cs typeface="DecoType Naskh Variants" pitchFamily="2" charset="-78"/>
              </a:rPr>
              <a:t>أثناء فترات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على سبيل المثال. </a:t>
            </a:r>
            <a:r>
              <a:rPr lang="ar-SA" sz="3000" dirty="0">
                <a:solidFill>
                  <a:srgbClr val="39471D"/>
                </a:solidFill>
                <a:cs typeface="DecoType Naskh Variants" pitchFamily="2" charset="-78"/>
              </a:rPr>
              <a:t>عن طريق كتم صوت الميكروفونات، وإيقاف الكاميرات مؤقتًا.</a:t>
            </a:r>
          </a:p>
        </p:txBody>
      </p:sp>
    </p:spTree>
    <p:extLst>
      <p:ext uri="{BB962C8B-B14F-4D97-AF65-F5344CB8AC3E}">
        <p14:creationId xmlns:p14="http://schemas.microsoft.com/office/powerpoint/2010/main" val="1235490618"/>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A.17</a:t>
            </a:r>
            <a:r>
              <a:rPr lang="ar-SA" sz="3600" dirty="0" smtClean="0">
                <a:solidFill>
                  <a:srgbClr val="39471D"/>
                </a:solidFill>
                <a:cs typeface="DecoType Naskh Variants" pitchFamily="2" charset="-78"/>
              </a:rPr>
              <a:t> إجراء </a:t>
            </a:r>
            <a:r>
              <a:rPr lang="ar-SA" sz="3600" dirty="0">
                <a:solidFill>
                  <a:srgbClr val="39471D"/>
                </a:solidFill>
                <a:cs typeface="DecoType Naskh Variants" pitchFamily="2" charset="-78"/>
              </a:rPr>
              <a:t>المقابلات</a:t>
            </a:r>
          </a:p>
        </p:txBody>
      </p:sp>
      <p:sp>
        <p:nvSpPr>
          <p:cNvPr id="9" name="مستطيل 8"/>
          <p:cNvSpPr/>
          <p:nvPr/>
        </p:nvSpPr>
        <p:spPr>
          <a:xfrm>
            <a:off x="30480" y="2056673"/>
            <a:ext cx="7921978" cy="4062651"/>
          </a:xfrm>
          <a:prstGeom prst="rect">
            <a:avLst/>
          </a:prstGeom>
        </p:spPr>
        <p:txBody>
          <a:bodyPr wrap="square">
            <a:spAutoFit/>
          </a:bodyPr>
          <a:lstStyle/>
          <a:p>
            <a:pPr algn="just"/>
            <a:r>
              <a:rPr lang="ar-SA" sz="3000" dirty="0">
                <a:solidFill>
                  <a:srgbClr val="39471D"/>
                </a:solidFill>
                <a:cs typeface="DecoType Naskh Variants" pitchFamily="2" charset="-78"/>
              </a:rPr>
              <a:t>تعد المقابلات وسيلة مهمة لجمع المعلومات ويجب إجراؤها بطريقة </a:t>
            </a:r>
            <a:r>
              <a:rPr lang="ar-SA" sz="3000" dirty="0" smtClean="0">
                <a:solidFill>
                  <a:srgbClr val="39471D"/>
                </a:solidFill>
                <a:cs typeface="DecoType Naskh Variants" pitchFamily="2" charset="-78"/>
              </a:rPr>
              <a:t>تتكيّف </a:t>
            </a:r>
            <a:r>
              <a:rPr lang="ar-SA" sz="3000" dirty="0">
                <a:solidFill>
                  <a:srgbClr val="39471D"/>
                </a:solidFill>
                <a:cs typeface="DecoType Naskh Variants" pitchFamily="2" charset="-78"/>
              </a:rPr>
              <a:t>مع الوضع والفرد الذي تتم مقابلته، إما وجهاً لوجه أو عبر وسائل اتصال أخرى.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ومع </a:t>
            </a:r>
            <a:r>
              <a:rPr lang="ar-SA" sz="3000" dirty="0">
                <a:solidFill>
                  <a:srgbClr val="39471D"/>
                </a:solidFill>
                <a:cs typeface="DecoType Naskh Variants" pitchFamily="2" charset="-78"/>
              </a:rPr>
              <a:t>ذلك، يجب على المدقق مراعاة ما يلي:</a:t>
            </a:r>
          </a:p>
          <a:p>
            <a:pPr algn="just"/>
            <a:endParaRPr lang="ar-SA" sz="16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أ) ينبغي إجراء المقابلات مع الأفراد من المستويات والوظائف المناسبة الذين يؤدون أنشطة أو مهام ضمن نطاق المراجعة؛</a:t>
            </a:r>
          </a:p>
          <a:p>
            <a:pPr algn="just"/>
            <a:r>
              <a:rPr lang="ar-SA" sz="3000" dirty="0">
                <a:solidFill>
                  <a:srgbClr val="39471D"/>
                </a:solidFill>
                <a:cs typeface="DecoType Naskh Variants" pitchFamily="2" charset="-78"/>
              </a:rPr>
              <a:t>ب) ينبغي إجراء المقابلات عادة خلال ساعات العمل العادية، وحيثما أمكن، في مكان العمل العادي للشخص الذي تجري مقابلته؛</a:t>
            </a:r>
          </a:p>
          <a:p>
            <a:pPr algn="just"/>
            <a:r>
              <a:rPr lang="ar-SA" sz="3000" dirty="0">
                <a:solidFill>
                  <a:srgbClr val="39471D"/>
                </a:solidFill>
                <a:cs typeface="DecoType Naskh Variants" pitchFamily="2" charset="-78"/>
              </a:rPr>
              <a:t>ج) ينبغي بذل محاولات </a:t>
            </a:r>
            <a:r>
              <a:rPr lang="ar-SA" sz="3000" dirty="0" err="1">
                <a:solidFill>
                  <a:srgbClr val="39471D"/>
                </a:solidFill>
                <a:cs typeface="DecoType Naskh Variants" pitchFamily="2" charset="-78"/>
              </a:rPr>
              <a:t>لطمأنة</a:t>
            </a:r>
            <a:r>
              <a:rPr lang="ar-SA" sz="3000" dirty="0">
                <a:solidFill>
                  <a:srgbClr val="39471D"/>
                </a:solidFill>
                <a:cs typeface="DecoType Naskh Variants" pitchFamily="2" charset="-78"/>
              </a:rPr>
              <a:t> الشخص الذي تجري المقابلة معه قبل المقابلة </a:t>
            </a:r>
            <a:r>
              <a:rPr lang="ar-SA" sz="3000" dirty="0" err="1">
                <a:solidFill>
                  <a:srgbClr val="39471D"/>
                </a:solidFill>
                <a:cs typeface="DecoType Naskh Variants" pitchFamily="2" charset="-78"/>
              </a:rPr>
              <a:t>وأثناءها</a:t>
            </a:r>
            <a:r>
              <a:rPr lang="ar-SA" sz="3000" dirty="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929022759"/>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A.17</a:t>
            </a:r>
            <a:r>
              <a:rPr lang="ar-SA" sz="3600" dirty="0" smtClean="0">
                <a:solidFill>
                  <a:srgbClr val="A6C36B"/>
                </a:solidFill>
                <a:cs typeface="DecoType Naskh Variants" pitchFamily="2" charset="-78"/>
              </a:rPr>
              <a:t> إجراء </a:t>
            </a:r>
            <a:r>
              <a:rPr lang="ar-SA" sz="3600" dirty="0">
                <a:solidFill>
                  <a:srgbClr val="A6C36B"/>
                </a:solidFill>
                <a:cs typeface="DecoType Naskh Variants" pitchFamily="2" charset="-78"/>
              </a:rPr>
              <a:t>المقابلات</a:t>
            </a:r>
          </a:p>
        </p:txBody>
      </p:sp>
      <p:sp>
        <p:nvSpPr>
          <p:cNvPr id="12" name="مستطيل 11"/>
          <p:cNvSpPr/>
          <p:nvPr/>
        </p:nvSpPr>
        <p:spPr>
          <a:xfrm>
            <a:off x="31421" y="1752691"/>
            <a:ext cx="7900207" cy="4247317"/>
          </a:xfrm>
          <a:prstGeom prst="rect">
            <a:avLst/>
          </a:prstGeom>
        </p:spPr>
        <p:txBody>
          <a:bodyPr wrap="square">
            <a:spAutoFit/>
          </a:bodyPr>
          <a:lstStyle/>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ينبغي توضيح سبب المقابلة وتدوين أي ملاحظات</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ه</a:t>
            </a:r>
            <a:r>
              <a:rPr lang="ar-SA" sz="3000" dirty="0">
                <a:solidFill>
                  <a:srgbClr val="39471D"/>
                </a:solidFill>
                <a:cs typeface="DecoType Naskh Variants" pitchFamily="2" charset="-78"/>
              </a:rPr>
              <a:t>) يمكن بدء المقابلات من خلال مطالبة الأفراد بوصف عملهم</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و</a:t>
            </a:r>
            <a:r>
              <a:rPr lang="ar-SA" sz="3000" dirty="0">
                <a:solidFill>
                  <a:srgbClr val="39471D"/>
                </a:solidFill>
                <a:cs typeface="DecoType Naskh Variants" pitchFamily="2" charset="-78"/>
              </a:rPr>
              <a:t>) ينبغي اختيار نوع السؤال المستخدم بعناية (على سبيل المثال، أسئلة مفتوحة، مغلقة، أسئلة إرشادية، استفسار تقديري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ز</a:t>
            </a:r>
            <a:r>
              <a:rPr lang="ar-SA" sz="3000" dirty="0">
                <a:solidFill>
                  <a:srgbClr val="39471D"/>
                </a:solidFill>
                <a:cs typeface="DecoType Naskh Variants" pitchFamily="2" charset="-78"/>
              </a:rPr>
              <a:t>) الوعي </a:t>
            </a:r>
            <a:r>
              <a:rPr lang="ar-SA" sz="3000" dirty="0" smtClean="0">
                <a:solidFill>
                  <a:srgbClr val="39471D"/>
                </a:solidFill>
                <a:cs typeface="DecoType Naskh Variants" pitchFamily="2" charset="-78"/>
              </a:rPr>
              <a:t>بمحدوديّة </a:t>
            </a:r>
            <a:r>
              <a:rPr lang="ar-SA" sz="3000" dirty="0">
                <a:solidFill>
                  <a:srgbClr val="39471D"/>
                </a:solidFill>
                <a:cs typeface="DecoType Naskh Variants" pitchFamily="2" charset="-78"/>
              </a:rPr>
              <a:t>التواصل غير اللفظي في البيئات الافتراضية؛ وبدلاً من ذلك يجب أن يكون التركيز على نوع الأسئلة التي يجب استخدامها في العثور على أدلة موضوعية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ح</a:t>
            </a:r>
            <a:r>
              <a:rPr lang="ar-SA" sz="3000" dirty="0">
                <a:solidFill>
                  <a:srgbClr val="39471D"/>
                </a:solidFill>
                <a:cs typeface="DecoType Naskh Variants" pitchFamily="2" charset="-78"/>
              </a:rPr>
              <a:t>) ينبغي تلخيص نتائج المقابلة ومراجعتها مع الشخص الذي تمت مقابلته</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ط</a:t>
            </a:r>
            <a:r>
              <a:rPr lang="ar-SA" sz="3000" dirty="0">
                <a:solidFill>
                  <a:srgbClr val="39471D"/>
                </a:solidFill>
                <a:cs typeface="DecoType Naskh Variants" pitchFamily="2" charset="-78"/>
              </a:rPr>
              <a:t>) ينبغي شكر الأفراد الذين تمت مقابلتهم على مشاركتهم وتعاونهم.</a:t>
            </a:r>
          </a:p>
        </p:txBody>
      </p:sp>
    </p:spTree>
    <p:extLst>
      <p:ext uri="{BB962C8B-B14F-4D97-AF65-F5344CB8AC3E}">
        <p14:creationId xmlns:p14="http://schemas.microsoft.com/office/powerpoint/2010/main" val="459814227"/>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A.18</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نتائج </a:t>
            </a:r>
            <a:r>
              <a:rPr lang="ar-SA" sz="3600" dirty="0" smtClean="0">
                <a:solidFill>
                  <a:srgbClr val="39471D"/>
                </a:solidFill>
                <a:cs typeface="DecoType Naskh Variants" pitchFamily="2" charset="-78"/>
              </a:rPr>
              <a:t>التدقيق</a:t>
            </a:r>
            <a:endParaRPr lang="ar-SA" sz="3600" dirty="0">
              <a:solidFill>
                <a:srgbClr val="39471D"/>
              </a:solidFill>
              <a:cs typeface="DecoType Naskh Variants" pitchFamily="2" charset="-78"/>
            </a:endParaRPr>
          </a:p>
        </p:txBody>
      </p:sp>
      <p:sp>
        <p:nvSpPr>
          <p:cNvPr id="11" name="مستطيل 10"/>
          <p:cNvSpPr/>
          <p:nvPr/>
        </p:nvSpPr>
        <p:spPr>
          <a:xfrm>
            <a:off x="0" y="2227072"/>
            <a:ext cx="7897755" cy="3785652"/>
          </a:xfrm>
          <a:prstGeom prst="rect">
            <a:avLst/>
          </a:prstGeom>
        </p:spPr>
        <p:txBody>
          <a:bodyPr wrap="square">
            <a:spAutoFit/>
          </a:bodyPr>
          <a:lstStyle/>
          <a:p>
            <a:r>
              <a:rPr lang="ar-SA" sz="3000" dirty="0">
                <a:solidFill>
                  <a:srgbClr val="39471D"/>
                </a:solidFill>
                <a:cs typeface="DecoType Naskh Variants" pitchFamily="2" charset="-78"/>
              </a:rPr>
              <a:t>عند </a:t>
            </a:r>
            <a:r>
              <a:rPr lang="ar-SA" sz="3000" dirty="0">
                <a:solidFill>
                  <a:srgbClr val="39471D"/>
                </a:solidFill>
                <a:cs typeface="DecoType Naskh Variants" pitchFamily="2" charset="-78"/>
              </a:rPr>
              <a:t>تحديد نتائج التدقيق، ينبغي مراعاة ما يلي</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متابعة سجلات واستنتاجات التدقيق السابقة</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متطلبات عميل التدقيق</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دقة وكفاية وملاءمة الأدلة الموضوعية لدعم نتائج التدقيق</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مدى تحقيق أنشطة </a:t>
            </a:r>
            <a:r>
              <a:rPr lang="ar-SA" sz="3000" dirty="0" smtClean="0">
                <a:solidFill>
                  <a:srgbClr val="39471D"/>
                </a:solidFill>
                <a:cs typeface="DecoType Naskh Variants" pitchFamily="2" charset="-78"/>
              </a:rPr>
              <a:t>التدقيق المخطّطة </a:t>
            </a:r>
            <a:r>
              <a:rPr lang="ar-SA" sz="3000" dirty="0">
                <a:solidFill>
                  <a:srgbClr val="39471D"/>
                </a:solidFill>
                <a:cs typeface="DecoType Naskh Variants" pitchFamily="2" charset="-78"/>
              </a:rPr>
              <a:t>وتحقيق النتائج </a:t>
            </a:r>
            <a:r>
              <a:rPr lang="ar-SA" sz="3000" dirty="0" smtClean="0">
                <a:solidFill>
                  <a:srgbClr val="39471D"/>
                </a:solidFill>
                <a:cs typeface="DecoType Naskh Variants" pitchFamily="2" charset="-78"/>
              </a:rPr>
              <a:t>المخطّط </a:t>
            </a:r>
            <a:r>
              <a:rPr lang="ar-SA" sz="3000" dirty="0">
                <a:solidFill>
                  <a:srgbClr val="39471D"/>
                </a:solidFill>
                <a:cs typeface="DecoType Naskh Variants" pitchFamily="2" charset="-78"/>
              </a:rPr>
              <a:t>لها</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ه</a:t>
            </a:r>
            <a:r>
              <a:rPr lang="ar-SA" sz="3000" dirty="0">
                <a:solidFill>
                  <a:srgbClr val="39471D"/>
                </a:solidFill>
                <a:cs typeface="DecoType Naskh Variants" pitchFamily="2" charset="-78"/>
              </a:rPr>
              <a:t>) النتائج التي تتجاوز الممارسة العادية، أو فرص التحسين</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و</a:t>
            </a:r>
            <a:r>
              <a:rPr lang="ar-SA" sz="3000" dirty="0">
                <a:solidFill>
                  <a:srgbClr val="39471D"/>
                </a:solidFill>
                <a:cs typeface="DecoType Naskh Variants" pitchFamily="2" charset="-78"/>
              </a:rPr>
              <a:t>) حجم العينة</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ز</a:t>
            </a:r>
            <a:r>
              <a:rPr lang="ar-SA" sz="3000" dirty="0">
                <a:solidFill>
                  <a:srgbClr val="39471D"/>
                </a:solidFill>
                <a:cs typeface="DecoType Naskh Variants" pitchFamily="2" charset="-78"/>
              </a:rPr>
              <a:t>) تصنيف نتائج المراجعة (إن وجدت).</a:t>
            </a:r>
          </a:p>
        </p:txBody>
      </p:sp>
      <p:sp>
        <p:nvSpPr>
          <p:cNvPr id="9" name="مستطيل 8"/>
          <p:cNvSpPr/>
          <p:nvPr/>
        </p:nvSpPr>
        <p:spPr>
          <a:xfrm>
            <a:off x="1524000" y="1513225"/>
            <a:ext cx="5686797" cy="646331"/>
          </a:xfrm>
          <a:prstGeom prst="rect">
            <a:avLst/>
          </a:prstGeom>
        </p:spPr>
        <p:txBody>
          <a:bodyPr wrap="square">
            <a:spAutoFit/>
          </a:bodyPr>
          <a:lstStyle/>
          <a:p>
            <a:r>
              <a:rPr lang="en-US" sz="3600" dirty="0" smtClean="0">
                <a:solidFill>
                  <a:srgbClr val="39471D"/>
                </a:solidFill>
                <a:cs typeface="DecoType Naskh Variants" pitchFamily="2" charset="-78"/>
              </a:rPr>
              <a:t>A.18.1</a:t>
            </a:r>
            <a:r>
              <a:rPr lang="ar-SA" sz="3600" dirty="0" smtClean="0">
                <a:solidFill>
                  <a:srgbClr val="39471D"/>
                </a:solidFill>
                <a:cs typeface="DecoType Naskh Variants" pitchFamily="2" charset="-78"/>
              </a:rPr>
              <a:t> تحديد </a:t>
            </a:r>
            <a:r>
              <a:rPr lang="ar-SA" sz="3600" dirty="0">
                <a:solidFill>
                  <a:srgbClr val="39471D"/>
                </a:solidFill>
                <a:cs typeface="DecoType Naskh Variants" pitchFamily="2" charset="-78"/>
              </a:rPr>
              <a:t>نتائج التدقيق</a:t>
            </a:r>
          </a:p>
        </p:txBody>
      </p:sp>
    </p:spTree>
    <p:extLst>
      <p:ext uri="{BB962C8B-B14F-4D97-AF65-F5344CB8AC3E}">
        <p14:creationId xmlns:p14="http://schemas.microsoft.com/office/powerpoint/2010/main" val="4137233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5444" y="1905506"/>
            <a:ext cx="7900207" cy="3046988"/>
          </a:xfrm>
          <a:prstGeom prst="rect">
            <a:avLst/>
          </a:prstGeom>
        </p:spPr>
        <p:txBody>
          <a:bodyPr wrap="square">
            <a:spAutoFit/>
          </a:bodyPr>
          <a:lstStyle/>
          <a:p>
            <a:pPr algn="just">
              <a:lnSpc>
                <a:spcPct val="150000"/>
              </a:lnSpc>
            </a:pPr>
            <a:r>
              <a:rPr lang="ar-SA" sz="3200" dirty="0" smtClean="0">
                <a:solidFill>
                  <a:srgbClr val="39471D"/>
                </a:solidFill>
                <a:cs typeface="DecoType Naskh Variants" pitchFamily="2" charset="-78"/>
              </a:rPr>
              <a:t>وينبغي </a:t>
            </a:r>
            <a:r>
              <a:rPr lang="ar-SA" sz="3200" dirty="0">
                <a:solidFill>
                  <a:srgbClr val="39471D"/>
                </a:solidFill>
                <a:cs typeface="DecoType Naskh Variants" pitchFamily="2" charset="-78"/>
              </a:rPr>
              <a:t>أيضًا النظر في طبيعة وتعقيد المؤسسة التي سيتم التدقيق عليها، بالإضافة إلى أهداف ونطاق عمليات التدقيق التي سيتم إجراؤها.</a:t>
            </a:r>
          </a:p>
          <a:p>
            <a:pPr algn="just">
              <a:lnSpc>
                <a:spcPct val="150000"/>
              </a:lnSpc>
            </a:pPr>
            <a:r>
              <a:rPr lang="ar-SA" sz="3200" dirty="0">
                <a:solidFill>
                  <a:srgbClr val="39471D"/>
                </a:solidFill>
                <a:cs typeface="DecoType Naskh Variants" pitchFamily="2" charset="-78"/>
              </a:rPr>
              <a:t>تعتمد هذه الوثيقة منهج التدقيق المشترك عندما يتم تدقيق نظامين إداريين أو أكثر من تخصّصات مختلفة معًا</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Tree>
    <p:extLst>
      <p:ext uri="{BB962C8B-B14F-4D97-AF65-F5344CB8AC3E}">
        <p14:creationId xmlns:p14="http://schemas.microsoft.com/office/powerpoint/2010/main" val="2981981175"/>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A.18</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نتائج </a:t>
            </a:r>
            <a:r>
              <a:rPr lang="ar-SA" sz="3600" dirty="0" smtClean="0">
                <a:solidFill>
                  <a:srgbClr val="A6C36B"/>
                </a:solidFill>
                <a:cs typeface="DecoType Naskh Variants" pitchFamily="2" charset="-78"/>
              </a:rPr>
              <a:t>التدقيق</a:t>
            </a:r>
            <a:endParaRPr lang="ar-SA" sz="3600" dirty="0">
              <a:solidFill>
                <a:srgbClr val="A6C36B"/>
              </a:solidFill>
              <a:cs typeface="DecoType Naskh Variants" pitchFamily="2" charset="-78"/>
            </a:endParaRPr>
          </a:p>
        </p:txBody>
      </p:sp>
      <p:sp>
        <p:nvSpPr>
          <p:cNvPr id="9" name="مستطيل 8"/>
          <p:cNvSpPr/>
          <p:nvPr/>
        </p:nvSpPr>
        <p:spPr>
          <a:xfrm>
            <a:off x="1524000" y="1513225"/>
            <a:ext cx="5686797" cy="646331"/>
          </a:xfrm>
          <a:prstGeom prst="rect">
            <a:avLst/>
          </a:prstGeom>
        </p:spPr>
        <p:txBody>
          <a:bodyPr wrap="square">
            <a:spAutoFit/>
          </a:bodyPr>
          <a:lstStyle/>
          <a:p>
            <a:r>
              <a:rPr lang="en-US" sz="3600" dirty="0" smtClean="0">
                <a:solidFill>
                  <a:srgbClr val="39471D"/>
                </a:solidFill>
                <a:cs typeface="DecoType Naskh Variants" pitchFamily="2" charset="-78"/>
              </a:rPr>
              <a:t>A.18.2</a:t>
            </a:r>
            <a:r>
              <a:rPr lang="ar-SA" sz="3600" dirty="0" smtClean="0">
                <a:solidFill>
                  <a:srgbClr val="39471D"/>
                </a:solidFill>
                <a:cs typeface="DecoType Naskh Variants" pitchFamily="2" charset="-78"/>
              </a:rPr>
              <a:t> تسجيل المطابقة</a:t>
            </a:r>
            <a:endParaRPr lang="ar-SA" sz="3600" dirty="0">
              <a:solidFill>
                <a:srgbClr val="39471D"/>
              </a:solidFill>
              <a:cs typeface="DecoType Naskh Variants" pitchFamily="2" charset="-78"/>
            </a:endParaRPr>
          </a:p>
        </p:txBody>
      </p:sp>
      <p:sp>
        <p:nvSpPr>
          <p:cNvPr id="13" name="مستطيل 12"/>
          <p:cNvSpPr/>
          <p:nvPr/>
        </p:nvSpPr>
        <p:spPr>
          <a:xfrm>
            <a:off x="5443" y="2472171"/>
            <a:ext cx="7926185" cy="2400657"/>
          </a:xfrm>
          <a:prstGeom prst="rect">
            <a:avLst/>
          </a:prstGeom>
        </p:spPr>
        <p:txBody>
          <a:bodyPr wrap="square">
            <a:spAutoFit/>
          </a:bodyPr>
          <a:lstStyle/>
          <a:p>
            <a:r>
              <a:rPr lang="ar-SA" sz="3000" dirty="0">
                <a:solidFill>
                  <a:srgbClr val="39471D"/>
                </a:solidFill>
                <a:cs typeface="DecoType Naskh Variants" pitchFamily="2" charset="-78"/>
              </a:rPr>
              <a:t>بالنسبة </a:t>
            </a:r>
            <a:r>
              <a:rPr lang="ar-SA" sz="3000" dirty="0">
                <a:solidFill>
                  <a:srgbClr val="39471D"/>
                </a:solidFill>
                <a:cs typeface="DecoType Naskh Variants" pitchFamily="2" charset="-78"/>
              </a:rPr>
              <a:t>لسجلات المطابقة، ينبغي مراعاة ما يلي</a:t>
            </a:r>
            <a:r>
              <a:rPr lang="ar-SA" sz="3000" dirty="0">
                <a:solidFill>
                  <a:srgbClr val="39471D"/>
                </a:solidFill>
                <a:cs typeface="DecoType Naskh Variants" pitchFamily="2" charset="-78"/>
              </a:rPr>
              <a:t>:</a:t>
            </a:r>
          </a:p>
          <a:p>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وصف أو إشارة إلى معايير المراجعة التي يظهر المطابقة على أساسها</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أدلة المراجعة التي تدعم المطابقة والفعالية، إن وجدت</a:t>
            </a:r>
            <a:r>
              <a:rPr lang="ar-SA" sz="3000" dirty="0">
                <a:solidFill>
                  <a:srgbClr val="39471D"/>
                </a:solidFill>
                <a:cs typeface="DecoType Naskh Variants" pitchFamily="2" charset="-78"/>
              </a:rPr>
              <a:t>؛</a:t>
            </a:r>
          </a:p>
          <a:p>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إعلان المطابقة، إن أمكن.</a:t>
            </a:r>
          </a:p>
        </p:txBody>
      </p:sp>
    </p:spTree>
    <p:extLst>
      <p:ext uri="{BB962C8B-B14F-4D97-AF65-F5344CB8AC3E}">
        <p14:creationId xmlns:p14="http://schemas.microsoft.com/office/powerpoint/2010/main" val="3414495461"/>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A.18</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نتائج </a:t>
            </a:r>
            <a:r>
              <a:rPr lang="ar-SA" sz="3600" dirty="0" smtClean="0">
                <a:solidFill>
                  <a:srgbClr val="A6C36B"/>
                </a:solidFill>
                <a:cs typeface="DecoType Naskh Variants" pitchFamily="2" charset="-78"/>
              </a:rPr>
              <a:t>التدقيق</a:t>
            </a:r>
            <a:endParaRPr lang="ar-SA" sz="3600" dirty="0">
              <a:solidFill>
                <a:srgbClr val="A6C36B"/>
              </a:solidFill>
              <a:cs typeface="DecoType Naskh Variants" pitchFamily="2" charset="-78"/>
            </a:endParaRPr>
          </a:p>
        </p:txBody>
      </p:sp>
      <p:sp>
        <p:nvSpPr>
          <p:cNvPr id="9" name="مستطيل 8"/>
          <p:cNvSpPr/>
          <p:nvPr/>
        </p:nvSpPr>
        <p:spPr>
          <a:xfrm>
            <a:off x="1524000" y="1513225"/>
            <a:ext cx="568679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A.18.3</a:t>
            </a:r>
            <a:r>
              <a:rPr lang="ar-SA" sz="3600" dirty="0" smtClean="0">
                <a:solidFill>
                  <a:srgbClr val="39471D"/>
                </a:solidFill>
                <a:cs typeface="DecoType Naskh Variants" pitchFamily="2" charset="-78"/>
              </a:rPr>
              <a:t> </a:t>
            </a:r>
            <a:r>
              <a:rPr lang="ar-SA" sz="3600" dirty="0">
                <a:solidFill>
                  <a:srgbClr val="39471D"/>
                </a:solidFill>
                <a:cs typeface="DecoType Naskh Variants" pitchFamily="2" charset="-78"/>
              </a:rPr>
              <a:t>تسجيل </a:t>
            </a:r>
            <a:r>
              <a:rPr lang="ar-SA" sz="3600" dirty="0" smtClean="0">
                <a:solidFill>
                  <a:srgbClr val="39471D"/>
                </a:solidFill>
                <a:cs typeface="DecoType Naskh Variants" pitchFamily="2" charset="-78"/>
              </a:rPr>
              <a:t>حالات </a:t>
            </a:r>
            <a:r>
              <a:rPr lang="ar-SA" sz="3600" dirty="0">
                <a:solidFill>
                  <a:srgbClr val="39471D"/>
                </a:solidFill>
                <a:cs typeface="DecoType Naskh Variants" pitchFamily="2" charset="-78"/>
              </a:rPr>
              <a:t>عدم المطابقة</a:t>
            </a:r>
          </a:p>
        </p:txBody>
      </p:sp>
      <p:sp>
        <p:nvSpPr>
          <p:cNvPr id="12" name="مستطيل 11"/>
          <p:cNvSpPr/>
          <p:nvPr/>
        </p:nvSpPr>
        <p:spPr>
          <a:xfrm>
            <a:off x="36864" y="2413337"/>
            <a:ext cx="7894764" cy="2400657"/>
          </a:xfrm>
          <a:prstGeom prst="rect">
            <a:avLst/>
          </a:prstGeom>
        </p:spPr>
        <p:txBody>
          <a:bodyPr wrap="square">
            <a:spAutoFit/>
          </a:bodyPr>
          <a:lstStyle/>
          <a:p>
            <a:pPr algn="just"/>
            <a:r>
              <a:rPr lang="ar-SA" sz="3000" dirty="0">
                <a:solidFill>
                  <a:srgbClr val="39471D"/>
                </a:solidFill>
                <a:cs typeface="DecoType Naskh Variants" pitchFamily="2" charset="-78"/>
              </a:rPr>
              <a:t>بالنسبة </a:t>
            </a:r>
            <a:r>
              <a:rPr lang="ar-SA" sz="3000" dirty="0">
                <a:solidFill>
                  <a:srgbClr val="39471D"/>
                </a:solidFill>
                <a:cs typeface="DecoType Naskh Variants" pitchFamily="2" charset="-78"/>
              </a:rPr>
              <a:t>لسجلات عدم المطابقة، ينبغي مراعاة ما يلي</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وصف معايير </a:t>
            </a:r>
            <a:r>
              <a:rPr lang="ar-SA" sz="3000" dirty="0" smtClean="0">
                <a:solidFill>
                  <a:srgbClr val="39471D"/>
                </a:solidFill>
                <a:cs typeface="DecoType Naskh Variants" pitchFamily="2" charset="-78"/>
              </a:rPr>
              <a:t>التدقيق </a:t>
            </a:r>
            <a:r>
              <a:rPr lang="ar-SA" sz="3000" dirty="0">
                <a:solidFill>
                  <a:srgbClr val="39471D"/>
                </a:solidFill>
                <a:cs typeface="DecoType Naskh Variants" pitchFamily="2" charset="-78"/>
              </a:rPr>
              <a:t>أو الإشارة </a:t>
            </a:r>
            <a:r>
              <a:rPr lang="ar-SA" sz="3000" dirty="0" smtClean="0">
                <a:solidFill>
                  <a:srgbClr val="39471D"/>
                </a:solidFill>
                <a:cs typeface="DecoType Naskh Variants" pitchFamily="2" charset="-78"/>
              </a:rPr>
              <a:t>إليها.</a:t>
            </a:r>
            <a:endParaRPr lang="ar-SA" sz="3000" dirty="0">
              <a:solidFill>
                <a:srgbClr val="39471D"/>
              </a:solidFill>
              <a:cs typeface="DecoType Naskh Variants" pitchFamily="2" charset="-78"/>
            </a:endParaRP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أدلة التدقيق</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ج</a:t>
            </a:r>
            <a:r>
              <a:rPr lang="ar-SA" sz="3000" dirty="0">
                <a:solidFill>
                  <a:srgbClr val="39471D"/>
                </a:solidFill>
                <a:cs typeface="DecoType Naskh Variants" pitchFamily="2" charset="-78"/>
              </a:rPr>
              <a:t>) إعلان عدم المطابقة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د</a:t>
            </a:r>
            <a:r>
              <a:rPr lang="ar-SA" sz="3000" dirty="0">
                <a:solidFill>
                  <a:srgbClr val="39471D"/>
                </a:solidFill>
                <a:cs typeface="DecoType Naskh Variants" pitchFamily="2" charset="-78"/>
              </a:rPr>
              <a:t>) نتائج التدقيق ذات الصلة، إن وجدت.</a:t>
            </a:r>
          </a:p>
        </p:txBody>
      </p:sp>
    </p:spTree>
    <p:extLst>
      <p:ext uri="{BB962C8B-B14F-4D97-AF65-F5344CB8AC3E}">
        <p14:creationId xmlns:p14="http://schemas.microsoft.com/office/powerpoint/2010/main" val="1641811615"/>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286000" y="838587"/>
            <a:ext cx="5398967" cy="646331"/>
          </a:xfrm>
          <a:prstGeom prst="rect">
            <a:avLst/>
          </a:prstGeom>
        </p:spPr>
        <p:txBody>
          <a:bodyPr wrap="square">
            <a:spAutoFit/>
          </a:bodyPr>
          <a:lstStyle/>
          <a:p>
            <a:pPr algn="just"/>
            <a:r>
              <a:rPr lang="en-US" sz="3600" dirty="0" smtClean="0">
                <a:solidFill>
                  <a:srgbClr val="A6C36B"/>
                </a:solidFill>
                <a:cs typeface="DecoType Naskh Variants" pitchFamily="2" charset="-78"/>
              </a:rPr>
              <a:t>A.18</a:t>
            </a:r>
            <a:r>
              <a:rPr lang="ar-SA" sz="3600" dirty="0" smtClean="0">
                <a:solidFill>
                  <a:srgbClr val="A6C36B"/>
                </a:solidFill>
                <a:cs typeface="DecoType Naskh Variants" pitchFamily="2" charset="-78"/>
              </a:rPr>
              <a:t> </a:t>
            </a:r>
            <a:r>
              <a:rPr lang="ar-SA" sz="3600" dirty="0">
                <a:solidFill>
                  <a:srgbClr val="A6C36B"/>
                </a:solidFill>
                <a:cs typeface="DecoType Naskh Variants" pitchFamily="2" charset="-78"/>
              </a:rPr>
              <a:t>نتائج </a:t>
            </a:r>
            <a:r>
              <a:rPr lang="ar-SA" sz="3600" dirty="0" smtClean="0">
                <a:solidFill>
                  <a:srgbClr val="A6C36B"/>
                </a:solidFill>
                <a:cs typeface="DecoType Naskh Variants" pitchFamily="2" charset="-78"/>
              </a:rPr>
              <a:t>التدقيق</a:t>
            </a:r>
            <a:endParaRPr lang="ar-SA" sz="3600" dirty="0">
              <a:solidFill>
                <a:srgbClr val="A6C36B"/>
              </a:solidFill>
              <a:cs typeface="DecoType Naskh Variants" pitchFamily="2" charset="-78"/>
            </a:endParaRPr>
          </a:p>
        </p:txBody>
      </p:sp>
      <p:sp>
        <p:nvSpPr>
          <p:cNvPr id="9" name="مستطيل 8"/>
          <p:cNvSpPr/>
          <p:nvPr/>
        </p:nvSpPr>
        <p:spPr>
          <a:xfrm>
            <a:off x="1524000" y="1513225"/>
            <a:ext cx="5686797" cy="646331"/>
          </a:xfrm>
          <a:prstGeom prst="rect">
            <a:avLst/>
          </a:prstGeom>
        </p:spPr>
        <p:txBody>
          <a:bodyPr wrap="square">
            <a:spAutoFit/>
          </a:bodyPr>
          <a:lstStyle/>
          <a:p>
            <a:pPr algn="just"/>
            <a:r>
              <a:rPr lang="en-US" sz="3600" dirty="0" smtClean="0">
                <a:solidFill>
                  <a:srgbClr val="39471D"/>
                </a:solidFill>
                <a:cs typeface="DecoType Naskh Variants" pitchFamily="2" charset="-78"/>
              </a:rPr>
              <a:t>A.18.4</a:t>
            </a:r>
            <a:r>
              <a:rPr lang="ar-SA" sz="3600" dirty="0" smtClean="0">
                <a:solidFill>
                  <a:srgbClr val="39471D"/>
                </a:solidFill>
                <a:cs typeface="DecoType Naskh Variants" pitchFamily="2" charset="-78"/>
              </a:rPr>
              <a:t> التعامل </a:t>
            </a:r>
            <a:r>
              <a:rPr lang="ar-SA" sz="3600" dirty="0">
                <a:solidFill>
                  <a:srgbClr val="39471D"/>
                </a:solidFill>
                <a:cs typeface="DecoType Naskh Variants" pitchFamily="2" charset="-78"/>
              </a:rPr>
              <a:t>مع النتائج المتعلقة بمعايير </a:t>
            </a:r>
            <a:r>
              <a:rPr lang="ar-SA" sz="3600" dirty="0" smtClean="0">
                <a:solidFill>
                  <a:srgbClr val="39471D"/>
                </a:solidFill>
                <a:cs typeface="DecoType Naskh Variants" pitchFamily="2" charset="-78"/>
              </a:rPr>
              <a:t>متعدّدة</a:t>
            </a:r>
            <a:endParaRPr lang="ar-SA" sz="3600" dirty="0">
              <a:solidFill>
                <a:srgbClr val="39471D"/>
              </a:solidFill>
              <a:cs typeface="DecoType Naskh Variants" pitchFamily="2" charset="-78"/>
            </a:endParaRPr>
          </a:p>
        </p:txBody>
      </p:sp>
      <p:sp>
        <p:nvSpPr>
          <p:cNvPr id="11" name="مستطيل 10"/>
          <p:cNvSpPr/>
          <p:nvPr/>
        </p:nvSpPr>
        <p:spPr>
          <a:xfrm>
            <a:off x="1" y="2209800"/>
            <a:ext cx="7931628" cy="4247317"/>
          </a:xfrm>
          <a:prstGeom prst="rect">
            <a:avLst/>
          </a:prstGeom>
        </p:spPr>
        <p:txBody>
          <a:bodyPr wrap="square">
            <a:spAutoFit/>
          </a:bodyPr>
          <a:lstStyle/>
          <a:p>
            <a:pPr algn="just"/>
            <a:r>
              <a:rPr lang="ar-SA" sz="3000" dirty="0">
                <a:solidFill>
                  <a:srgbClr val="39471D"/>
                </a:solidFill>
                <a:cs typeface="DecoType Naskh Variants" pitchFamily="2" charset="-78"/>
              </a:rPr>
              <a:t>أثناء </a:t>
            </a:r>
            <a:r>
              <a:rPr lang="ar-SA" sz="3000" dirty="0">
                <a:solidFill>
                  <a:srgbClr val="39471D"/>
                </a:solidFill>
                <a:cs typeface="DecoType Naskh Variants" pitchFamily="2" charset="-78"/>
              </a:rPr>
              <a:t>عملية التدقيق، من الممكن تحديد النتائج المتعلقة بمعايير متعددة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عندما </a:t>
            </a:r>
            <a:r>
              <a:rPr lang="ar-SA" sz="3000" dirty="0" smtClean="0">
                <a:solidFill>
                  <a:srgbClr val="39471D"/>
                </a:solidFill>
                <a:cs typeface="DecoType Naskh Variants" pitchFamily="2" charset="-78"/>
              </a:rPr>
              <a:t>يحدّد المدقّق </a:t>
            </a:r>
            <a:r>
              <a:rPr lang="ar-SA" sz="3000" dirty="0">
                <a:solidFill>
                  <a:srgbClr val="39471D"/>
                </a:solidFill>
                <a:cs typeface="DecoType Naskh Variants" pitchFamily="2" charset="-78"/>
              </a:rPr>
              <a:t>نتيجة مرتبطة بمعيار واحد في المراجعة </a:t>
            </a:r>
            <a:r>
              <a:rPr lang="ar-SA" sz="3000" dirty="0" smtClean="0">
                <a:solidFill>
                  <a:srgbClr val="39471D"/>
                </a:solidFill>
                <a:cs typeface="DecoType Naskh Variants" pitchFamily="2" charset="-78"/>
              </a:rPr>
              <a:t>المجمّعة</a:t>
            </a:r>
            <a:r>
              <a:rPr lang="ar-SA" sz="3000" dirty="0">
                <a:solidFill>
                  <a:srgbClr val="39471D"/>
                </a:solidFill>
                <a:cs typeface="DecoType Naskh Variants" pitchFamily="2" charset="-78"/>
              </a:rPr>
              <a:t>، يجب على </a:t>
            </a:r>
            <a:r>
              <a:rPr lang="ar-SA" sz="3000" dirty="0" smtClean="0">
                <a:solidFill>
                  <a:srgbClr val="39471D"/>
                </a:solidFill>
                <a:cs typeface="DecoType Naskh Variants" pitchFamily="2" charset="-78"/>
              </a:rPr>
              <a:t>المدقّق </a:t>
            </a:r>
            <a:r>
              <a:rPr lang="ar-SA" sz="3000" dirty="0">
                <a:solidFill>
                  <a:srgbClr val="39471D"/>
                </a:solidFill>
                <a:cs typeface="DecoType Naskh Variants" pitchFamily="2" charset="-78"/>
              </a:rPr>
              <a:t>أن يأخذ في الاعتبار التأثير المحتمل على المعايير المقابلة أو المماثلة لأنظمة الإدارة الأخرى</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واعتمادًا </a:t>
            </a:r>
            <a:r>
              <a:rPr lang="ar-SA" sz="3000" dirty="0">
                <a:solidFill>
                  <a:srgbClr val="39471D"/>
                </a:solidFill>
                <a:cs typeface="DecoType Naskh Variants" pitchFamily="2" charset="-78"/>
              </a:rPr>
              <a:t>على الترتيبات مع عميل المراجعة، يجوز </a:t>
            </a:r>
            <a:r>
              <a:rPr lang="ar-SA" sz="3000" dirty="0" smtClean="0">
                <a:solidFill>
                  <a:srgbClr val="39471D"/>
                </a:solidFill>
                <a:cs typeface="DecoType Naskh Variants" pitchFamily="2" charset="-78"/>
              </a:rPr>
              <a:t>للمدقّق </a:t>
            </a:r>
            <a:r>
              <a:rPr lang="ar-SA" sz="3000" dirty="0">
                <a:solidFill>
                  <a:srgbClr val="39471D"/>
                </a:solidFill>
                <a:cs typeface="DecoType Naskh Variants" pitchFamily="2" charset="-78"/>
              </a:rPr>
              <a:t>رفع إما</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أ</a:t>
            </a:r>
            <a:r>
              <a:rPr lang="ar-SA" sz="3000" dirty="0">
                <a:solidFill>
                  <a:srgbClr val="39471D"/>
                </a:solidFill>
                <a:cs typeface="DecoType Naskh Variants" pitchFamily="2" charset="-78"/>
              </a:rPr>
              <a:t>) نتائج منفصلة لكل معيار؛ </a:t>
            </a:r>
            <a:r>
              <a:rPr lang="ar-SA" sz="3000" dirty="0">
                <a:solidFill>
                  <a:srgbClr val="39471D"/>
                </a:solidFill>
                <a:cs typeface="DecoType Naskh Variants" pitchFamily="2" charset="-78"/>
              </a:rPr>
              <a:t>أو</a:t>
            </a:r>
          </a:p>
          <a:p>
            <a:pPr algn="just"/>
            <a:r>
              <a:rPr lang="ar-SA" sz="3000" dirty="0">
                <a:solidFill>
                  <a:srgbClr val="39471D"/>
                </a:solidFill>
                <a:cs typeface="DecoType Naskh Variants" pitchFamily="2" charset="-78"/>
              </a:rPr>
              <a:t>ب</a:t>
            </a:r>
            <a:r>
              <a:rPr lang="ar-SA" sz="3000" dirty="0">
                <a:solidFill>
                  <a:srgbClr val="39471D"/>
                </a:solidFill>
                <a:cs typeface="DecoType Naskh Variants" pitchFamily="2" charset="-78"/>
              </a:rPr>
              <a:t>) نتيجة واحدة، تجمع بين الإشارات إلى معايير </a:t>
            </a:r>
            <a:r>
              <a:rPr lang="ar-SA" sz="3000" dirty="0" smtClean="0">
                <a:solidFill>
                  <a:srgbClr val="39471D"/>
                </a:solidFill>
                <a:cs typeface="DecoType Naskh Variants" pitchFamily="2" charset="-78"/>
              </a:rPr>
              <a:t>متعدّدة</a:t>
            </a:r>
            <a:r>
              <a:rPr lang="ar-SA" sz="3000" dirty="0">
                <a:solidFill>
                  <a:srgbClr val="39471D"/>
                </a:solidFill>
                <a:cs typeface="DecoType Naskh Variants" pitchFamily="2" charset="-78"/>
              </a:rPr>
              <a:t>.</a:t>
            </a:r>
          </a:p>
          <a:p>
            <a:pPr algn="just"/>
            <a:r>
              <a:rPr lang="ar-SA" sz="3000" dirty="0">
                <a:solidFill>
                  <a:srgbClr val="39471D"/>
                </a:solidFill>
                <a:cs typeface="DecoType Naskh Variants" pitchFamily="2" charset="-78"/>
              </a:rPr>
              <a:t>واعتمادًا </a:t>
            </a:r>
            <a:r>
              <a:rPr lang="ar-SA" sz="3000" dirty="0">
                <a:solidFill>
                  <a:srgbClr val="39471D"/>
                </a:solidFill>
                <a:cs typeface="DecoType Naskh Variants" pitchFamily="2" charset="-78"/>
              </a:rPr>
              <a:t>على الترتيبات مع عميل المراجعة، قد يقوم المدقق بتوجيه الجهة الخاضعة للتدقيق حول كيفية الاستجابة لتلك النتائج.</a:t>
            </a:r>
          </a:p>
        </p:txBody>
      </p:sp>
    </p:spTree>
    <p:extLst>
      <p:ext uri="{BB962C8B-B14F-4D97-AF65-F5344CB8AC3E}">
        <p14:creationId xmlns:p14="http://schemas.microsoft.com/office/powerpoint/2010/main" val="792177993"/>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13" name="مستطيل 12"/>
          <p:cNvSpPr/>
          <p:nvPr/>
        </p:nvSpPr>
        <p:spPr>
          <a:xfrm>
            <a:off x="5443" y="762000"/>
            <a:ext cx="7894765" cy="5547673"/>
          </a:xfrm>
          <a:prstGeom prst="rect">
            <a:avLst/>
          </a:prstGeom>
        </p:spPr>
        <p:txBody>
          <a:bodyPr wrap="square">
            <a:spAutoFit/>
          </a:bodyPr>
          <a:lstStyle/>
          <a:p>
            <a:pPr algn="ctr"/>
            <a:r>
              <a:rPr lang="ar-SA" sz="3600" dirty="0">
                <a:solidFill>
                  <a:srgbClr val="39471D"/>
                </a:solidFill>
                <a:cs typeface="DecoType Naskh Variants" pitchFamily="2" charset="-78"/>
              </a:rPr>
              <a:t>قائمة </a:t>
            </a:r>
            <a:r>
              <a:rPr lang="ar-SA" sz="3600" dirty="0" smtClean="0">
                <a:solidFill>
                  <a:srgbClr val="39471D"/>
                </a:solidFill>
                <a:cs typeface="DecoType Naskh Variants" pitchFamily="2" charset="-78"/>
              </a:rPr>
              <a:t>المراجع</a:t>
            </a:r>
          </a:p>
          <a:p>
            <a:pPr algn="ctr"/>
            <a:endParaRPr lang="ar-SA" sz="1600" dirty="0">
              <a:solidFill>
                <a:srgbClr val="39471D"/>
              </a:solidFill>
              <a:cs typeface="DecoType Naskh Variants" pitchFamily="2" charset="-78"/>
            </a:endParaRPr>
          </a:p>
          <a:p>
            <a:r>
              <a:rPr lang="ar-SA" sz="3000" dirty="0">
                <a:solidFill>
                  <a:srgbClr val="39471D"/>
                </a:solidFill>
                <a:cs typeface="DecoType Naskh Variants" pitchFamily="2" charset="-78"/>
              </a:rPr>
              <a:t>[</a:t>
            </a:r>
            <a:r>
              <a:rPr lang="ar-SA" sz="3000" dirty="0">
                <a:solidFill>
                  <a:srgbClr val="39471D"/>
                </a:solidFill>
                <a:cs typeface="DecoType Naskh Variants" pitchFamily="2" charset="-78"/>
              </a:rPr>
              <a:t>1] </a:t>
            </a:r>
            <a:r>
              <a:rPr lang="en-US" sz="3000" dirty="0">
                <a:solidFill>
                  <a:srgbClr val="39471D"/>
                </a:solidFill>
                <a:cs typeface="DecoType Naskh Variants" pitchFamily="2" charset="-78"/>
              </a:rPr>
              <a:t>ISO 9000 : </a:t>
            </a:r>
            <a:r>
              <a:rPr lang="en-US" sz="3000" dirty="0">
                <a:solidFill>
                  <a:srgbClr val="39471D"/>
                </a:solidFill>
                <a:cs typeface="DecoType Naskh Variants" pitchFamily="2" charset="-78"/>
              </a:rPr>
              <a:t>2015</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أنظمة إدارة الجودة - الأساسيات </a:t>
            </a:r>
            <a:r>
              <a:rPr lang="ar-SA" sz="3000" dirty="0" smtClean="0">
                <a:solidFill>
                  <a:srgbClr val="39471D"/>
                </a:solidFill>
                <a:cs typeface="DecoType Naskh Variants" pitchFamily="2" charset="-78"/>
              </a:rPr>
              <a:t>والمفردات</a:t>
            </a:r>
          </a:p>
          <a:p>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a:t>
            </a:r>
            <a:r>
              <a:rPr lang="ar-SA" sz="3000" dirty="0">
                <a:solidFill>
                  <a:srgbClr val="39471D"/>
                </a:solidFill>
                <a:cs typeface="DecoType Naskh Variants" pitchFamily="2" charset="-78"/>
              </a:rPr>
              <a:t>2] </a:t>
            </a:r>
            <a:r>
              <a:rPr lang="en-US" sz="3000" dirty="0">
                <a:solidFill>
                  <a:srgbClr val="39471D"/>
                </a:solidFill>
                <a:cs typeface="DecoType Naskh Variants" pitchFamily="2" charset="-78"/>
              </a:rPr>
              <a:t>ISO </a:t>
            </a:r>
            <a:r>
              <a:rPr lang="en-US" sz="3000" dirty="0">
                <a:solidFill>
                  <a:srgbClr val="39471D"/>
                </a:solidFill>
                <a:cs typeface="DecoType Naskh Variants" pitchFamily="2" charset="-78"/>
              </a:rPr>
              <a:t>9001</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أنظمة إدارة الجودة - المتطلبات 1</a:t>
            </a:r>
            <a:r>
              <a:rPr lang="ar-SA" sz="3000" dirty="0" smtClean="0">
                <a:solidFill>
                  <a:srgbClr val="39471D"/>
                </a:solidFill>
                <a:cs typeface="DecoType Naskh Variants" pitchFamily="2" charset="-78"/>
              </a:rPr>
              <a:t>)</a:t>
            </a:r>
          </a:p>
          <a:p>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a:t>
            </a:r>
            <a:r>
              <a:rPr lang="ar-SA" sz="3000" dirty="0">
                <a:solidFill>
                  <a:srgbClr val="39471D"/>
                </a:solidFill>
                <a:cs typeface="DecoType Naskh Variants" pitchFamily="2" charset="-78"/>
              </a:rPr>
              <a:t>3] دليل </a:t>
            </a:r>
            <a:r>
              <a:rPr lang="en-US" sz="3000" dirty="0">
                <a:solidFill>
                  <a:srgbClr val="39471D"/>
                </a:solidFill>
                <a:cs typeface="DecoType Naskh Variants" pitchFamily="2" charset="-78"/>
              </a:rPr>
              <a:t>ISO </a:t>
            </a:r>
            <a:r>
              <a:rPr lang="en-US" sz="3000" dirty="0">
                <a:solidFill>
                  <a:srgbClr val="39471D"/>
                </a:solidFill>
                <a:cs typeface="DecoType Naskh Variants" pitchFamily="2" charset="-78"/>
              </a:rPr>
              <a:t>37 </a:t>
            </a:r>
            <a:r>
              <a:rPr lang="en-US" sz="3000" dirty="0">
                <a:solidFill>
                  <a:srgbClr val="39471D"/>
                </a:solidFill>
                <a:cs typeface="DecoType Naskh Variants" pitchFamily="2" charset="-78"/>
              </a:rPr>
              <a:t>: </a:t>
            </a:r>
            <a:r>
              <a:rPr lang="en-US" sz="3000" dirty="0">
                <a:solidFill>
                  <a:srgbClr val="39471D"/>
                </a:solidFill>
                <a:cs typeface="DecoType Naskh Variants" pitchFamily="2" charset="-78"/>
              </a:rPr>
              <a:t>2009</a:t>
            </a:r>
            <a:r>
              <a:rPr lang="ar-SA" sz="3000" dirty="0">
                <a:solidFill>
                  <a:srgbClr val="39471D"/>
                </a:solidFill>
                <a:cs typeface="DecoType Naskh Variants" pitchFamily="2" charset="-78"/>
              </a:rPr>
              <a:t>، </a:t>
            </a:r>
            <a:r>
              <a:rPr lang="ar-SA" sz="3000" dirty="0">
                <a:solidFill>
                  <a:srgbClr val="39471D"/>
                </a:solidFill>
                <a:cs typeface="DecoType Naskh Variants" pitchFamily="2" charset="-78"/>
              </a:rPr>
              <a:t>إدارة المخاطر </a:t>
            </a:r>
            <a:r>
              <a:rPr lang="ar-SA" sz="3000" dirty="0">
                <a:solidFill>
                  <a:srgbClr val="39471D"/>
                </a:solidFill>
                <a:cs typeface="DecoType Naskh Variants" pitchFamily="2" charset="-78"/>
              </a:rPr>
              <a:t>– </a:t>
            </a:r>
            <a:r>
              <a:rPr lang="ar-SA" sz="3000" dirty="0" smtClean="0">
                <a:solidFill>
                  <a:srgbClr val="39471D"/>
                </a:solidFill>
                <a:cs typeface="DecoType Naskh Variants" pitchFamily="2" charset="-78"/>
              </a:rPr>
              <a:t>المفردات</a:t>
            </a:r>
          </a:p>
          <a:p>
            <a:endParaRPr lang="ar-SA" sz="3000" dirty="0">
              <a:solidFill>
                <a:srgbClr val="39471D"/>
              </a:solidFill>
              <a:cs typeface="DecoType Naskh Variants" pitchFamily="2" charset="-78"/>
            </a:endParaRPr>
          </a:p>
          <a:p>
            <a:r>
              <a:rPr lang="ar-SA" sz="3000" dirty="0">
                <a:solidFill>
                  <a:srgbClr val="39471D"/>
                </a:solidFill>
                <a:cs typeface="DecoType Naskh Variants" pitchFamily="2" charset="-78"/>
              </a:rPr>
              <a:t>[</a:t>
            </a:r>
            <a:r>
              <a:rPr lang="ar-SA" sz="3000" dirty="0">
                <a:solidFill>
                  <a:srgbClr val="39471D"/>
                </a:solidFill>
                <a:cs typeface="DecoType Naskh Variants" pitchFamily="2" charset="-78"/>
              </a:rPr>
              <a:t>4] </a:t>
            </a:r>
            <a:r>
              <a:rPr lang="en-US" sz="3000" dirty="0">
                <a:solidFill>
                  <a:srgbClr val="39471D"/>
                </a:solidFill>
                <a:cs typeface="DecoType Naskh Variants" pitchFamily="2" charset="-78"/>
              </a:rPr>
              <a:t>ISO/IEC 17021-1</a:t>
            </a:r>
            <a:r>
              <a:rPr lang="ar-SA" sz="3000" dirty="0">
                <a:solidFill>
                  <a:srgbClr val="39471D"/>
                </a:solidFill>
                <a:cs typeface="DecoType Naskh Variants" pitchFamily="2" charset="-78"/>
              </a:rPr>
              <a:t>، تقييم </a:t>
            </a:r>
            <a:r>
              <a:rPr lang="ar-SA" sz="3000" dirty="0">
                <a:solidFill>
                  <a:srgbClr val="39471D"/>
                </a:solidFill>
                <a:cs typeface="DecoType Naskh Variants" pitchFamily="2" charset="-78"/>
              </a:rPr>
              <a:t>المطابقة - متطلبات الهيئات التي </a:t>
            </a:r>
            <a:r>
              <a:rPr lang="ar-SA" sz="3000" dirty="0">
                <a:solidFill>
                  <a:srgbClr val="39471D"/>
                </a:solidFill>
                <a:cs typeface="DecoType Naskh Variants" pitchFamily="2" charset="-78"/>
              </a:rPr>
              <a:t>تقدّم </a:t>
            </a:r>
            <a:r>
              <a:rPr lang="ar-SA" sz="3000" dirty="0">
                <a:solidFill>
                  <a:srgbClr val="39471D"/>
                </a:solidFill>
                <a:cs typeface="DecoType Naskh Variants" pitchFamily="2" charset="-78"/>
              </a:rPr>
              <a:t>التدقيق وإصدار الشهادات لأنظمة </a:t>
            </a:r>
            <a:r>
              <a:rPr lang="ar-SA" sz="3000" dirty="0">
                <a:solidFill>
                  <a:srgbClr val="39471D"/>
                </a:solidFill>
                <a:cs typeface="DecoType Naskh Variants" pitchFamily="2" charset="-78"/>
              </a:rPr>
              <a:t>الإدارة  </a:t>
            </a:r>
            <a:r>
              <a:rPr lang="ar-SA" sz="3000" dirty="0">
                <a:solidFill>
                  <a:srgbClr val="39471D"/>
                </a:solidFill>
                <a:cs typeface="DecoType Naskh Variants" pitchFamily="2" charset="-78"/>
              </a:rPr>
              <a:t>- الجزء 1: </a:t>
            </a:r>
            <a:r>
              <a:rPr lang="ar-SA" sz="3000" dirty="0" smtClean="0">
                <a:solidFill>
                  <a:srgbClr val="39471D"/>
                </a:solidFill>
                <a:cs typeface="DecoType Naskh Variants" pitchFamily="2" charset="-78"/>
              </a:rPr>
              <a:t>المتطلبات</a:t>
            </a:r>
          </a:p>
          <a:p>
            <a:endParaRPr lang="ar-SA" sz="1050" dirty="0">
              <a:solidFill>
                <a:srgbClr val="39471D"/>
              </a:solidFill>
              <a:cs typeface="DecoType Naskh Variants" pitchFamily="2" charset="-78"/>
            </a:endParaRPr>
          </a:p>
          <a:p>
            <a:r>
              <a:rPr lang="ar-SA" sz="3000" dirty="0">
                <a:solidFill>
                  <a:srgbClr val="39471D"/>
                </a:solidFill>
                <a:cs typeface="DecoType Naskh Variants" pitchFamily="2" charset="-78"/>
              </a:rPr>
              <a:t>1) </a:t>
            </a:r>
            <a:r>
              <a:rPr lang="ar-SA" sz="3000" dirty="0" smtClean="0">
                <a:solidFill>
                  <a:srgbClr val="39471D"/>
                </a:solidFill>
                <a:cs typeface="DecoType Naskh Variants" pitchFamily="2" charset="-78"/>
              </a:rPr>
              <a:t>أنظر</a:t>
            </a:r>
            <a:endParaRPr lang="ar-SA" sz="3000" dirty="0">
              <a:solidFill>
                <a:srgbClr val="39471D"/>
              </a:solidFill>
              <a:cs typeface="DecoType Naskh Variants" pitchFamily="2" charset="-78"/>
            </a:endParaRPr>
          </a:p>
          <a:p>
            <a:pPr algn="l" rtl="0"/>
            <a:r>
              <a:rPr lang="en-US" u="sng" dirty="0">
                <a:solidFill>
                  <a:srgbClr val="053BF5"/>
                </a:solidFill>
                <a:latin typeface="Cambria" panose="02040503050406030204" pitchFamily="18" charset="0"/>
              </a:rPr>
              <a:t>www.iso.org/tc176/ISO9001AuditingPracticesGroup</a:t>
            </a:r>
            <a:endParaRPr lang="ar-SA" dirty="0" smtClean="0"/>
          </a:p>
        </p:txBody>
      </p:sp>
    </p:spTree>
    <p:extLst>
      <p:ext uri="{BB962C8B-B14F-4D97-AF65-F5344CB8AC3E}">
        <p14:creationId xmlns:p14="http://schemas.microsoft.com/office/powerpoint/2010/main" val="3760914470"/>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152400" y="1851645"/>
            <a:ext cx="7894765" cy="3154710"/>
          </a:xfrm>
          <a:prstGeom prst="rect">
            <a:avLst/>
          </a:prstGeom>
        </p:spPr>
        <p:txBody>
          <a:bodyPr wrap="square">
            <a:spAutoFit/>
          </a:bodyPr>
          <a:lstStyle/>
          <a:p>
            <a:pPr algn="ctr"/>
            <a:r>
              <a:rPr lang="ar-SA" sz="19900" dirty="0" smtClean="0">
                <a:solidFill>
                  <a:srgbClr val="39471D"/>
                </a:solidFill>
                <a:cs typeface="DecoType Naskh Variants" pitchFamily="2" charset="-78"/>
              </a:rPr>
              <a:t>انتهى</a:t>
            </a:r>
            <a:endParaRPr lang="ar-SA" sz="4000" dirty="0">
              <a:solidFill>
                <a:srgbClr val="39471D"/>
              </a:solidFill>
              <a:cs typeface="DecoType Naskh Variants" pitchFamily="2" charset="-78"/>
            </a:endParaRPr>
          </a:p>
        </p:txBody>
      </p:sp>
    </p:spTree>
    <p:extLst>
      <p:ext uri="{BB962C8B-B14F-4D97-AF65-F5344CB8AC3E}">
        <p14:creationId xmlns:p14="http://schemas.microsoft.com/office/powerpoint/2010/main" val="1014495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5444" y="2305615"/>
            <a:ext cx="7900207" cy="2246769"/>
          </a:xfrm>
          <a:prstGeom prst="rect">
            <a:avLst/>
          </a:prstGeom>
        </p:spPr>
        <p:txBody>
          <a:bodyPr wrap="square">
            <a:spAutoFit/>
          </a:bodyPr>
          <a:lstStyle/>
          <a:p>
            <a:pPr algn="just">
              <a:lnSpc>
                <a:spcPct val="150000"/>
              </a:lnSpc>
            </a:pPr>
            <a:r>
              <a:rPr lang="ar-SA" sz="3200" dirty="0" smtClean="0">
                <a:solidFill>
                  <a:srgbClr val="39471D"/>
                </a:solidFill>
                <a:cs typeface="DecoType Naskh Variants" pitchFamily="2" charset="-78"/>
              </a:rPr>
              <a:t>عندما </a:t>
            </a:r>
            <a:r>
              <a:rPr lang="ar-SA" sz="3200" dirty="0">
                <a:solidFill>
                  <a:srgbClr val="39471D"/>
                </a:solidFill>
                <a:cs typeface="DecoType Naskh Variants" pitchFamily="2" charset="-78"/>
              </a:rPr>
              <a:t>يتم دمج هذه الأنظمة في نظام إدارة واحد، فإن مبادئ وعمليات التدقيق هي نفسها المتبعة في التدقيق المشترك (المعروف أحيانًا باسم التدقيق المتكامل).</a:t>
            </a:r>
          </a:p>
        </p:txBody>
      </p:sp>
    </p:spTree>
    <p:extLst>
      <p:ext uri="{BB962C8B-B14F-4D97-AF65-F5344CB8AC3E}">
        <p14:creationId xmlns:p14="http://schemas.microsoft.com/office/powerpoint/2010/main" val="1598689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2453" y="2305615"/>
            <a:ext cx="7897755" cy="2246769"/>
          </a:xfrm>
          <a:prstGeom prst="rect">
            <a:avLst/>
          </a:prstGeom>
        </p:spPr>
        <p:txBody>
          <a:bodyPr wrap="square">
            <a:spAutoFit/>
          </a:bodyPr>
          <a:lstStyle/>
          <a:p>
            <a:pPr algn="just">
              <a:lnSpc>
                <a:spcPct val="150000"/>
              </a:lnSpc>
            </a:pPr>
            <a:r>
              <a:rPr lang="ar-SA" sz="3200" dirty="0">
                <a:solidFill>
                  <a:srgbClr val="39471D"/>
                </a:solidFill>
                <a:cs typeface="DecoType Naskh Variants" pitchFamily="2" charset="-78"/>
              </a:rPr>
              <a:t>توفر هذه الوثيقة إرشادات حول إدارة برنامج التدقيق، وتخطيط وإجراء عمليات تدقيق نظم الإدارة، بالإضافة إلى كفاءة وتقييم المدقق وفريق التدقيق.</a:t>
            </a:r>
          </a:p>
        </p:txBody>
      </p:sp>
    </p:spTree>
    <p:extLst>
      <p:ext uri="{BB962C8B-B14F-4D97-AF65-F5344CB8AC3E}">
        <p14:creationId xmlns:p14="http://schemas.microsoft.com/office/powerpoint/2010/main" val="2260317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28850" y="1182231"/>
            <a:ext cx="7893130" cy="2000548"/>
          </a:xfrm>
          <a:prstGeom prst="rect">
            <a:avLst/>
          </a:prstGeom>
        </p:spPr>
        <p:txBody>
          <a:bodyPr wrap="square">
            <a:spAutoFit/>
          </a:bodyPr>
          <a:lstStyle/>
          <a:p>
            <a:pPr algn="ctr"/>
            <a:r>
              <a:rPr lang="ar-SA" sz="7000" dirty="0" smtClean="0">
                <a:solidFill>
                  <a:srgbClr val="39471D"/>
                </a:solidFill>
                <a:cs typeface="DecoType Naskh Variants" pitchFamily="2" charset="-78"/>
              </a:rPr>
              <a:t>المعيار القياسي الدولي</a:t>
            </a:r>
          </a:p>
          <a:p>
            <a:pPr algn="ctr"/>
            <a:r>
              <a:rPr lang="en-US" sz="5400" dirty="0" smtClean="0">
                <a:solidFill>
                  <a:srgbClr val="39471D"/>
                </a:solidFill>
                <a:latin typeface="Agency FB" panose="020B0503020202020204" pitchFamily="34" charset="0"/>
                <a:cs typeface="DecoType Naskh Variants" pitchFamily="2" charset="-78"/>
              </a:rPr>
              <a:t>INTERNATIONAL STANDERD</a:t>
            </a:r>
            <a:endParaRPr lang="ar-SA" sz="5400" dirty="0" smtClean="0">
              <a:solidFill>
                <a:srgbClr val="39471D"/>
              </a:solidFill>
              <a:latin typeface="Agency FB" panose="020B0503020202020204" pitchFamily="34" charset="0"/>
              <a:cs typeface="DecoType Naskh Variants" pitchFamily="2" charset="-78"/>
            </a:endParaRPr>
          </a:p>
        </p:txBody>
      </p:sp>
      <p:sp>
        <p:nvSpPr>
          <p:cNvPr id="6" name="مستطيل 5"/>
          <p:cNvSpPr/>
          <p:nvPr/>
        </p:nvSpPr>
        <p:spPr>
          <a:xfrm>
            <a:off x="28851" y="4038600"/>
            <a:ext cx="7893129" cy="2062103"/>
          </a:xfrm>
          <a:prstGeom prst="rect">
            <a:avLst/>
          </a:prstGeom>
        </p:spPr>
        <p:txBody>
          <a:bodyPr wrap="square">
            <a:spAutoFit/>
          </a:bodyPr>
          <a:lstStyle/>
          <a:p>
            <a:pPr algn="ctr"/>
            <a:r>
              <a:rPr lang="ar-SA" sz="7000" dirty="0">
                <a:solidFill>
                  <a:srgbClr val="39471D"/>
                </a:solidFill>
                <a:cs typeface="DecoType Naskh Variants" pitchFamily="2" charset="-78"/>
              </a:rPr>
              <a:t>إرشادات لتدقيق أنظمة </a:t>
            </a:r>
            <a:r>
              <a:rPr lang="ar-SA" sz="7000" dirty="0" smtClean="0">
                <a:solidFill>
                  <a:srgbClr val="39471D"/>
                </a:solidFill>
                <a:cs typeface="DecoType Naskh Variants" pitchFamily="2" charset="-78"/>
              </a:rPr>
              <a:t>الإدارة</a:t>
            </a:r>
          </a:p>
          <a:p>
            <a:endParaRPr lang="ar-SA" dirty="0"/>
          </a:p>
          <a:p>
            <a:pPr algn="ctr"/>
            <a:r>
              <a:rPr lang="en-US" sz="1000" dirty="0"/>
              <a:t> </a:t>
            </a:r>
            <a:r>
              <a:rPr lang="en-US" sz="4000" dirty="0">
                <a:solidFill>
                  <a:srgbClr val="39471D"/>
                </a:solidFill>
                <a:latin typeface="Agency FB" panose="020B0503020202020204" pitchFamily="34" charset="0"/>
                <a:cs typeface="DecoType Naskh Variants" pitchFamily="2" charset="-78"/>
              </a:rPr>
              <a:t>Guidelines for auditing management systems</a:t>
            </a:r>
            <a:endParaRPr lang="ar-SA" sz="4000" dirty="0">
              <a:solidFill>
                <a:srgbClr val="39471D"/>
              </a:solidFill>
              <a:latin typeface="Agency FB" panose="020B0503020202020204" pitchFamily="34" charset="0"/>
              <a:cs typeface="DecoType Naskh Variants" pitchFamily="2" charset="-78"/>
            </a:endParaRPr>
          </a:p>
        </p:txBody>
      </p:sp>
    </p:spTree>
    <p:extLst>
      <p:ext uri="{BB962C8B-B14F-4D97-AF65-F5344CB8AC3E}">
        <p14:creationId xmlns:p14="http://schemas.microsoft.com/office/powerpoint/2010/main" val="3267903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0" y="-39086"/>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8" name="مستطيل 7"/>
          <p:cNvSpPr/>
          <p:nvPr/>
        </p:nvSpPr>
        <p:spPr>
          <a:xfrm>
            <a:off x="0" y="700054"/>
            <a:ext cx="7900208" cy="769441"/>
          </a:xfrm>
          <a:prstGeom prst="rect">
            <a:avLst/>
          </a:prstGeom>
        </p:spPr>
        <p:txBody>
          <a:bodyPr wrap="square">
            <a:spAutoFit/>
          </a:bodyPr>
          <a:lstStyle/>
          <a:p>
            <a:pPr algn="just"/>
            <a:r>
              <a:rPr lang="ar-SA" sz="4400" dirty="0">
                <a:solidFill>
                  <a:srgbClr val="39471D"/>
                </a:solidFill>
                <a:cs typeface="DecoType Naskh Variants" pitchFamily="2" charset="-78"/>
              </a:rPr>
              <a:t>1 </a:t>
            </a:r>
            <a:r>
              <a:rPr lang="ar-SA" sz="4400" dirty="0" smtClean="0">
                <a:solidFill>
                  <a:srgbClr val="39471D"/>
                </a:solidFill>
                <a:cs typeface="DecoType Naskh Variants" pitchFamily="2" charset="-78"/>
              </a:rPr>
              <a:t>المجال (النطاق) </a:t>
            </a:r>
            <a:r>
              <a:rPr lang="en-US" sz="4400" dirty="0" smtClean="0">
                <a:solidFill>
                  <a:srgbClr val="39471D"/>
                </a:solidFill>
                <a:latin typeface="Agency FB" panose="020B0503020202020204" pitchFamily="34" charset="0"/>
              </a:rPr>
              <a:t>Scope</a:t>
            </a:r>
            <a:endParaRPr lang="ar-SA" sz="4400" dirty="0">
              <a:solidFill>
                <a:srgbClr val="39471D"/>
              </a:solidFill>
              <a:latin typeface="Agency FB" panose="020B0503020202020204" pitchFamily="34" charset="0"/>
            </a:endParaRPr>
          </a:p>
        </p:txBody>
      </p:sp>
      <p:sp>
        <p:nvSpPr>
          <p:cNvPr id="2" name="مستطيل 1"/>
          <p:cNvSpPr/>
          <p:nvPr/>
        </p:nvSpPr>
        <p:spPr>
          <a:xfrm>
            <a:off x="3624679" y="-6636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1764366"/>
            <a:ext cx="7900208" cy="3724096"/>
          </a:xfrm>
          <a:prstGeom prst="rect">
            <a:avLst/>
          </a:prstGeom>
        </p:spPr>
        <p:txBody>
          <a:bodyPr wrap="square">
            <a:spAutoFit/>
          </a:bodyPr>
          <a:lstStyle/>
          <a:p>
            <a:pPr algn="just">
              <a:lnSpc>
                <a:spcPct val="150000"/>
              </a:lnSpc>
            </a:pPr>
            <a:r>
              <a:rPr lang="ar-SA" sz="3200" dirty="0" smtClean="0">
                <a:solidFill>
                  <a:srgbClr val="39471D"/>
                </a:solidFill>
                <a:cs typeface="DecoType Naskh Variants" pitchFamily="2" charset="-78"/>
              </a:rPr>
              <a:t>توفر </a:t>
            </a:r>
            <a:r>
              <a:rPr lang="ar-SA" sz="3200" dirty="0">
                <a:solidFill>
                  <a:srgbClr val="39471D"/>
                </a:solidFill>
                <a:cs typeface="DecoType Naskh Variants" pitchFamily="2" charset="-78"/>
              </a:rPr>
              <a:t>هذه الوثيقة إرشادات حول أنظمة إدارة التدقيق، بما في ذلك مبادئ التدقيق وإدارة برنامج التدقيق وإجراء عمليات تدقيق نظام الإدارة، بالإضافة إلى إرشادات حول تقييم كفاءة الأفراد المشاركين في عملية التدقيق. وتشمل هذه الأنشطة الفرد (الأفراد) الذين يديرون برنامج التدقيق والمدققين وفرق التدقيق</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Tree>
    <p:extLst>
      <p:ext uri="{BB962C8B-B14F-4D97-AF65-F5344CB8AC3E}">
        <p14:creationId xmlns:p14="http://schemas.microsoft.com/office/powerpoint/2010/main" val="147276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pic>
        <p:nvPicPr>
          <p:cNvPr id="5" name="Picture 2" descr="http://www.i2clipart.com/cliparts/6/c/4/d/clipart-warning-sign-256x256-6c4d.png"/>
          <p:cNvPicPr>
            <a:picLocks noChangeAspect="1" noChangeArrowheads="1"/>
          </p:cNvPicPr>
          <p:nvPr/>
        </p:nvPicPr>
        <p:blipFill>
          <a:blip r:embed="rId2" cstate="print"/>
          <a:srcRect/>
          <a:stretch>
            <a:fillRect/>
          </a:stretch>
        </p:blipFill>
        <p:spPr bwMode="auto">
          <a:xfrm>
            <a:off x="3028964" y="4433623"/>
            <a:ext cx="2362200" cy="2196109"/>
          </a:xfrm>
          <a:prstGeom prst="rect">
            <a:avLst/>
          </a:prstGeom>
          <a:noFill/>
        </p:spPr>
      </p:pic>
      <p:sp>
        <p:nvSpPr>
          <p:cNvPr id="6" name="مربع نص 5"/>
          <p:cNvSpPr txBox="1"/>
          <p:nvPr/>
        </p:nvSpPr>
        <p:spPr>
          <a:xfrm>
            <a:off x="1295400" y="914400"/>
            <a:ext cx="4572000" cy="584775"/>
          </a:xfrm>
          <a:prstGeom prst="rect">
            <a:avLst/>
          </a:prstGeom>
          <a:solidFill>
            <a:schemeClr val="bg1"/>
          </a:solidFill>
        </p:spPr>
        <p:txBody>
          <a:bodyPr wrap="square" rtlCol="1">
            <a:spAutoFit/>
          </a:bodyPr>
          <a:lstStyle/>
          <a:p>
            <a:r>
              <a:rPr lang="ar-SA" sz="3200" dirty="0" smtClean="0">
                <a:solidFill>
                  <a:srgbClr val="43661C"/>
                </a:solidFill>
                <a:cs typeface="DecoType Naskh Variants" pitchFamily="2" charset="-78"/>
              </a:rPr>
              <a:t>وثيقة محمية بحقوق الطباعة والنشر</a:t>
            </a:r>
          </a:p>
        </p:txBody>
      </p:sp>
      <p:sp>
        <p:nvSpPr>
          <p:cNvPr id="8" name="مربع نص 7"/>
          <p:cNvSpPr txBox="1"/>
          <p:nvPr/>
        </p:nvSpPr>
        <p:spPr>
          <a:xfrm>
            <a:off x="1457448" y="3136612"/>
            <a:ext cx="4572000" cy="584775"/>
          </a:xfrm>
          <a:prstGeom prst="rect">
            <a:avLst/>
          </a:prstGeom>
          <a:solidFill>
            <a:schemeClr val="bg1"/>
          </a:solidFill>
        </p:spPr>
        <p:txBody>
          <a:bodyPr wrap="square" rtlCol="1">
            <a:spAutoFit/>
          </a:bodyPr>
          <a:lstStyle/>
          <a:p>
            <a:r>
              <a:rPr lang="en-US" sz="3200" dirty="0" smtClean="0">
                <a:solidFill>
                  <a:srgbClr val="43661C"/>
                </a:solidFill>
                <a:cs typeface="DecoType Naskh Variants" pitchFamily="2" charset="-78"/>
              </a:rPr>
              <a:t>©</a:t>
            </a:r>
            <a:r>
              <a:rPr lang="ar-SA" sz="3200" dirty="0" smtClean="0">
                <a:solidFill>
                  <a:srgbClr val="43661C"/>
                </a:solidFill>
                <a:cs typeface="DecoType Naskh Variants" pitchFamily="2" charset="-78"/>
              </a:rPr>
              <a:t> </a:t>
            </a:r>
            <a:r>
              <a:rPr lang="ar-SA" sz="3200" dirty="0">
                <a:solidFill>
                  <a:srgbClr val="43661C"/>
                </a:solidFill>
                <a:cs typeface="DecoType Naskh Variants" pitchFamily="2" charset="-78"/>
              </a:rPr>
              <a:t>جميع الحقوق محفوظة – </a:t>
            </a:r>
            <a:r>
              <a:rPr lang="en-US" sz="3200" dirty="0">
                <a:solidFill>
                  <a:srgbClr val="43661C"/>
                </a:solidFill>
                <a:cs typeface="DecoType Naskh Variants" pitchFamily="2" charset="-78"/>
              </a:rPr>
              <a:t>ISO </a:t>
            </a:r>
            <a:r>
              <a:rPr lang="en-US" sz="3200" dirty="0" smtClean="0">
                <a:solidFill>
                  <a:srgbClr val="43661C"/>
                </a:solidFill>
                <a:cs typeface="DecoType Naskh Variants" pitchFamily="2" charset="-78"/>
              </a:rPr>
              <a:t>2018</a:t>
            </a:r>
            <a:endParaRPr lang="ar-SA" sz="3200" dirty="0">
              <a:solidFill>
                <a:srgbClr val="43661C"/>
              </a:solidFill>
              <a:cs typeface="DecoType Naskh Variants" pitchFamily="2" charset="-78"/>
            </a:endParaRPr>
          </a:p>
        </p:txBody>
      </p:sp>
      <p:sp>
        <p:nvSpPr>
          <p:cNvPr id="9" name="مستطيل 8"/>
          <p:cNvSpPr/>
          <p:nvPr/>
        </p:nvSpPr>
        <p:spPr>
          <a:xfrm>
            <a:off x="2895600" y="1772602"/>
            <a:ext cx="2348720" cy="646331"/>
          </a:xfrm>
          <a:prstGeom prst="rect">
            <a:avLst/>
          </a:prstGeom>
        </p:spPr>
        <p:txBody>
          <a:bodyPr wrap="none">
            <a:spAutoFit/>
          </a:bodyPr>
          <a:lstStyle/>
          <a:p>
            <a:r>
              <a:rPr lang="en-US" sz="3600" dirty="0">
                <a:solidFill>
                  <a:srgbClr val="43661C"/>
                </a:solidFill>
                <a:cs typeface="DecoType Naskh Variants" pitchFamily="2" charset="-78"/>
              </a:rPr>
              <a:t>© ISO 2018</a:t>
            </a:r>
            <a:endParaRPr lang="ar-SA" sz="3600" dirty="0">
              <a:solidFill>
                <a:srgbClr val="43661C"/>
              </a:solidFill>
              <a:cs typeface="DecoType Naskh Variants" pitchFamily="2" charset="-78"/>
            </a:endParaRPr>
          </a:p>
        </p:txBody>
      </p:sp>
    </p:spTree>
    <p:extLst>
      <p:ext uri="{BB962C8B-B14F-4D97-AF65-F5344CB8AC3E}">
        <p14:creationId xmlns:p14="http://schemas.microsoft.com/office/powerpoint/2010/main" val="1937748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0"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5" name="مستطيل 4"/>
          <p:cNvSpPr/>
          <p:nvPr/>
        </p:nvSpPr>
        <p:spPr>
          <a:xfrm>
            <a:off x="33874" y="2006590"/>
            <a:ext cx="7897754" cy="3724096"/>
          </a:xfrm>
          <a:prstGeom prst="rect">
            <a:avLst/>
          </a:prstGeom>
        </p:spPr>
        <p:txBody>
          <a:bodyPr wrap="square">
            <a:spAutoFit/>
          </a:bodyPr>
          <a:lstStyle/>
          <a:p>
            <a:pPr algn="just">
              <a:lnSpc>
                <a:spcPct val="150000"/>
              </a:lnSpc>
            </a:pPr>
            <a:r>
              <a:rPr lang="ar-SA" sz="3200" dirty="0">
                <a:solidFill>
                  <a:srgbClr val="39471D"/>
                </a:solidFill>
                <a:cs typeface="DecoType Naskh Variants" pitchFamily="2" charset="-78"/>
              </a:rPr>
              <a:t>وينطبق هذا على جميع المنظمات التي تحتاج إلى تخطيط وإجراء عمليات تدقيق داخلية أو خارجية لأنظمة الإدارة أو إدارة برنامج التدقيق.</a:t>
            </a:r>
          </a:p>
          <a:p>
            <a:pPr algn="just">
              <a:lnSpc>
                <a:spcPct val="150000"/>
              </a:lnSpc>
            </a:pPr>
            <a:endParaRPr lang="ar-SA" sz="3200" dirty="0" smtClean="0">
              <a:solidFill>
                <a:srgbClr val="39471D"/>
              </a:solidFill>
              <a:cs typeface="DecoType Naskh Variants" pitchFamily="2" charset="-78"/>
            </a:endParaRPr>
          </a:p>
          <a:p>
            <a:pPr algn="just">
              <a:lnSpc>
                <a:spcPct val="150000"/>
              </a:lnSpc>
            </a:pPr>
            <a:r>
              <a:rPr lang="ar-SA" sz="3200" dirty="0" smtClean="0">
                <a:solidFill>
                  <a:srgbClr val="39471D"/>
                </a:solidFill>
                <a:cs typeface="DecoType Naskh Variants" pitchFamily="2" charset="-78"/>
              </a:rPr>
              <a:t>من </a:t>
            </a:r>
            <a:r>
              <a:rPr lang="ar-SA" sz="3200" dirty="0">
                <a:solidFill>
                  <a:srgbClr val="39471D"/>
                </a:solidFill>
                <a:cs typeface="DecoType Naskh Variants" pitchFamily="2" charset="-78"/>
              </a:rPr>
              <a:t>الممكن تطبيق هذه الوثيقة على أنواع أخرى من عمليات التدقيق، بشرط إيلاء اعتبار خاص للكفاءة المحددة المطلوبة.</a:t>
            </a: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700054"/>
            <a:ext cx="7900208" cy="769441"/>
          </a:xfrm>
          <a:prstGeom prst="rect">
            <a:avLst/>
          </a:prstGeom>
        </p:spPr>
        <p:txBody>
          <a:bodyPr wrap="square">
            <a:spAutoFit/>
          </a:bodyPr>
          <a:lstStyle/>
          <a:p>
            <a:pPr algn="just"/>
            <a:r>
              <a:rPr lang="ar-SA" sz="4400" dirty="0">
                <a:solidFill>
                  <a:srgbClr val="C3D69E"/>
                </a:solidFill>
                <a:cs typeface="DecoType Naskh Variants" pitchFamily="2" charset="-78"/>
              </a:rPr>
              <a:t>1 </a:t>
            </a:r>
            <a:r>
              <a:rPr lang="ar-SA" sz="4400" dirty="0" smtClean="0">
                <a:solidFill>
                  <a:srgbClr val="C3D69E"/>
                </a:solidFill>
                <a:cs typeface="DecoType Naskh Variants" pitchFamily="2" charset="-78"/>
              </a:rPr>
              <a:t>المجال (النطاق) </a:t>
            </a:r>
            <a:r>
              <a:rPr lang="en-US" sz="4400" dirty="0" smtClean="0">
                <a:solidFill>
                  <a:srgbClr val="C3D69E"/>
                </a:solidFill>
                <a:latin typeface="Agency FB" panose="020B0503020202020204" pitchFamily="34" charset="0"/>
              </a:rPr>
              <a:t>Scope</a:t>
            </a:r>
            <a:endParaRPr lang="ar-SA" sz="4400" dirty="0">
              <a:solidFill>
                <a:srgbClr val="C3D69E"/>
              </a:solidFill>
              <a:latin typeface="Agency FB" panose="020B0503020202020204" pitchFamily="34" charset="0"/>
            </a:endParaRPr>
          </a:p>
        </p:txBody>
      </p:sp>
    </p:spTree>
    <p:extLst>
      <p:ext uri="{BB962C8B-B14F-4D97-AF65-F5344CB8AC3E}">
        <p14:creationId xmlns:p14="http://schemas.microsoft.com/office/powerpoint/2010/main" val="2138789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38920"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6" name="مستطيل 5"/>
          <p:cNvSpPr/>
          <p:nvPr/>
        </p:nvSpPr>
        <p:spPr>
          <a:xfrm>
            <a:off x="38920" y="702456"/>
            <a:ext cx="7898981" cy="2431435"/>
          </a:xfrm>
          <a:prstGeom prst="rect">
            <a:avLst/>
          </a:prstGeom>
        </p:spPr>
        <p:txBody>
          <a:bodyPr wrap="square">
            <a:spAutoFit/>
          </a:bodyPr>
          <a:lstStyle/>
          <a:p>
            <a:r>
              <a:rPr lang="ar-SA" sz="4400" dirty="0">
                <a:solidFill>
                  <a:srgbClr val="39471D"/>
                </a:solidFill>
                <a:cs typeface="DecoType Naskh Variants" pitchFamily="2" charset="-78"/>
              </a:rPr>
              <a:t>2 المراجع </a:t>
            </a:r>
            <a:r>
              <a:rPr lang="ar-SA" sz="4400" dirty="0" smtClean="0">
                <a:solidFill>
                  <a:srgbClr val="39471D"/>
                </a:solidFill>
                <a:cs typeface="DecoType Naskh Variants" pitchFamily="2" charset="-78"/>
              </a:rPr>
              <a:t>المعيارية </a:t>
            </a:r>
            <a:r>
              <a:rPr lang="en-US" sz="4400" dirty="0">
                <a:solidFill>
                  <a:srgbClr val="39471D"/>
                </a:solidFill>
                <a:latin typeface="Agency FB" panose="020B0503020202020204" pitchFamily="34" charset="0"/>
              </a:rPr>
              <a:t>Normative references</a:t>
            </a:r>
            <a:endParaRPr lang="ar-SA" sz="4400" dirty="0">
              <a:solidFill>
                <a:srgbClr val="39471D"/>
              </a:solidFill>
              <a:latin typeface="Agency FB" panose="020B0503020202020204" pitchFamily="34" charset="0"/>
            </a:endParaRPr>
          </a:p>
          <a:p>
            <a:endParaRPr lang="ar-SA" sz="4400" dirty="0">
              <a:solidFill>
                <a:srgbClr val="39471D"/>
              </a:solidFill>
              <a:cs typeface="DecoType Naskh Variants" pitchFamily="2" charset="-78"/>
            </a:endParaRPr>
          </a:p>
          <a:p>
            <a:r>
              <a:rPr lang="ar-SA" sz="3200" dirty="0">
                <a:solidFill>
                  <a:srgbClr val="39471D"/>
                </a:solidFill>
                <a:cs typeface="DecoType Naskh Variants" pitchFamily="2" charset="-78"/>
              </a:rPr>
              <a:t>لا توجد مراجع معيارية في هذه الوثيقة.</a:t>
            </a:r>
          </a:p>
          <a:p>
            <a:endParaRPr lang="ar-SA" sz="3200" dirty="0">
              <a:solidFill>
                <a:srgbClr val="43661C"/>
              </a:solidFill>
            </a:endParaRPr>
          </a:p>
        </p:txBody>
      </p:sp>
      <p:sp>
        <p:nvSpPr>
          <p:cNvPr id="10" name="مستطيل 9"/>
          <p:cNvSpPr/>
          <p:nvPr/>
        </p:nvSpPr>
        <p:spPr>
          <a:xfrm>
            <a:off x="3624679" y="-6636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Tree>
    <p:extLst>
      <p:ext uri="{BB962C8B-B14F-4D97-AF65-F5344CB8AC3E}">
        <p14:creationId xmlns:p14="http://schemas.microsoft.com/office/powerpoint/2010/main" val="2675230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9" name="مستطيل 8"/>
          <p:cNvSpPr/>
          <p:nvPr/>
        </p:nvSpPr>
        <p:spPr>
          <a:xfrm>
            <a:off x="41594" y="762000"/>
            <a:ext cx="7858614" cy="2523768"/>
          </a:xfrm>
          <a:prstGeom prst="rect">
            <a:avLst/>
          </a:prstGeom>
        </p:spPr>
        <p:txBody>
          <a:bodyPr wrap="square">
            <a:spAutoFit/>
          </a:bodyPr>
          <a:lstStyle/>
          <a:p>
            <a:r>
              <a:rPr lang="ar-SA" sz="4400" dirty="0">
                <a:solidFill>
                  <a:srgbClr val="39471D"/>
                </a:solidFill>
                <a:cs typeface="DecoType Naskh Variants" pitchFamily="2" charset="-78"/>
              </a:rPr>
              <a:t>3 المصطلحات </a:t>
            </a:r>
            <a:r>
              <a:rPr lang="ar-SA" sz="4400" dirty="0" smtClean="0">
                <a:solidFill>
                  <a:srgbClr val="39471D"/>
                </a:solidFill>
                <a:cs typeface="DecoType Naskh Variants" pitchFamily="2" charset="-78"/>
              </a:rPr>
              <a:t>والتعاريف </a:t>
            </a:r>
            <a:r>
              <a:rPr lang="en-US" sz="4400" dirty="0">
                <a:solidFill>
                  <a:srgbClr val="39471D"/>
                </a:solidFill>
                <a:latin typeface="Agency FB" panose="020B0503020202020204" pitchFamily="34" charset="0"/>
              </a:rPr>
              <a:t>Terms and definitions</a:t>
            </a:r>
            <a:endParaRPr lang="ar-SA" sz="4400" dirty="0">
              <a:solidFill>
                <a:srgbClr val="39471D"/>
              </a:solidFill>
              <a:latin typeface="Agency FB" panose="020B0503020202020204" pitchFamily="34" charset="0"/>
            </a:endParaRPr>
          </a:p>
          <a:p>
            <a:endParaRPr lang="ar-SA" dirty="0" smtClean="0"/>
          </a:p>
          <a:p>
            <a:r>
              <a:rPr lang="ar-SA" sz="3200" dirty="0">
                <a:solidFill>
                  <a:srgbClr val="39471D"/>
                </a:solidFill>
                <a:cs typeface="DecoType Naskh Variants" pitchFamily="2" charset="-78"/>
              </a:rPr>
              <a:t>لأغراض هذه الوثيقة، تنطبق المصطلحات والتعاريف التالية.</a:t>
            </a:r>
          </a:p>
          <a:p>
            <a:r>
              <a:rPr lang="ar-SA" sz="3200" dirty="0">
                <a:solidFill>
                  <a:srgbClr val="39471D"/>
                </a:solidFill>
                <a:cs typeface="DecoType Naskh Variants" pitchFamily="2" charset="-78"/>
              </a:rPr>
              <a:t>تحتفظ ISO </a:t>
            </a:r>
            <a:r>
              <a:rPr lang="ar-SA" sz="3200" dirty="0" err="1">
                <a:solidFill>
                  <a:srgbClr val="39471D"/>
                </a:solidFill>
                <a:cs typeface="DecoType Naskh Variants" pitchFamily="2" charset="-78"/>
              </a:rPr>
              <a:t>وIEC</a:t>
            </a:r>
            <a:r>
              <a:rPr lang="ar-SA" sz="3200" dirty="0">
                <a:solidFill>
                  <a:srgbClr val="39471D"/>
                </a:solidFill>
                <a:cs typeface="DecoType Naskh Variants" pitchFamily="2" charset="-78"/>
              </a:rPr>
              <a:t> بقواعد بيانات مصطلحية لاستخدامها في التقييس على العناوين التالية:</a:t>
            </a: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11" name="مستطيل 10"/>
          <p:cNvSpPr/>
          <p:nvPr/>
        </p:nvSpPr>
        <p:spPr>
          <a:xfrm>
            <a:off x="0" y="3285768"/>
            <a:ext cx="7931628" cy="3539430"/>
          </a:xfrm>
          <a:prstGeom prst="rect">
            <a:avLst/>
          </a:prstGeom>
        </p:spPr>
        <p:txBody>
          <a:bodyPr wrap="square">
            <a:spAutoFit/>
          </a:bodyPr>
          <a:lstStyle/>
          <a:p>
            <a:r>
              <a:rPr lang="ar-SA" sz="3200" dirty="0">
                <a:solidFill>
                  <a:srgbClr val="43661C"/>
                </a:solidFill>
              </a:rPr>
              <a:t>— منصة التصفح عبر الإنترنت ISO: متاحة </a:t>
            </a:r>
            <a:r>
              <a:rPr lang="ar-SA" sz="3200" dirty="0" smtClean="0">
                <a:solidFill>
                  <a:srgbClr val="43661C"/>
                </a:solidFill>
              </a:rPr>
              <a:t>على</a:t>
            </a:r>
          </a:p>
          <a:p>
            <a:pPr algn="ctr"/>
            <a:r>
              <a:rPr lang="ar-SA" sz="3200" dirty="0" smtClean="0">
                <a:solidFill>
                  <a:srgbClr val="43661C"/>
                </a:solidFill>
              </a:rPr>
              <a:t> </a:t>
            </a:r>
            <a:r>
              <a:rPr lang="en-US" sz="3200" u="sng" dirty="0">
                <a:solidFill>
                  <a:srgbClr val="43661C"/>
                </a:solidFill>
                <a:latin typeface="Cambria" panose="02040503050406030204" pitchFamily="18" charset="0"/>
              </a:rPr>
              <a:t>https: //www .</a:t>
            </a:r>
            <a:r>
              <a:rPr lang="en-US" sz="3200" u="sng" dirty="0" err="1">
                <a:solidFill>
                  <a:srgbClr val="43661C"/>
                </a:solidFill>
                <a:latin typeface="Cambria" panose="02040503050406030204" pitchFamily="18" charset="0"/>
              </a:rPr>
              <a:t>iso</a:t>
            </a:r>
            <a:r>
              <a:rPr lang="en-US" sz="3200" u="sng" dirty="0">
                <a:solidFill>
                  <a:srgbClr val="43661C"/>
                </a:solidFill>
                <a:latin typeface="Cambria" panose="02040503050406030204" pitchFamily="18" charset="0"/>
              </a:rPr>
              <a:t> .org/</a:t>
            </a:r>
            <a:r>
              <a:rPr lang="en-US" sz="3200" u="sng" dirty="0" err="1">
                <a:solidFill>
                  <a:srgbClr val="43661C"/>
                </a:solidFill>
                <a:latin typeface="Cambria" panose="02040503050406030204" pitchFamily="18" charset="0"/>
              </a:rPr>
              <a:t>obp</a:t>
            </a:r>
            <a:endParaRPr lang="en-US" sz="3200" dirty="0">
              <a:solidFill>
                <a:srgbClr val="43661C"/>
              </a:solidFill>
              <a:latin typeface="Cambria" panose="02040503050406030204" pitchFamily="18" charset="0"/>
            </a:endParaRPr>
          </a:p>
          <a:p>
            <a:endParaRPr lang="en-US" sz="3200" dirty="0" smtClean="0">
              <a:solidFill>
                <a:srgbClr val="43661C"/>
              </a:solidFill>
            </a:endParaRPr>
          </a:p>
          <a:p>
            <a:endParaRPr lang="ar-SA" sz="3200" dirty="0" smtClean="0">
              <a:solidFill>
                <a:srgbClr val="43661C"/>
              </a:solidFill>
            </a:endParaRPr>
          </a:p>
          <a:p>
            <a:r>
              <a:rPr lang="ar-SA" sz="3200" dirty="0">
                <a:solidFill>
                  <a:srgbClr val="43661C"/>
                </a:solidFill>
              </a:rPr>
              <a:t>— </a:t>
            </a:r>
            <a:r>
              <a:rPr lang="ar-SA" sz="3200" dirty="0" smtClean="0">
                <a:solidFill>
                  <a:srgbClr val="43661C"/>
                </a:solidFill>
              </a:rPr>
              <a:t>IEC </a:t>
            </a:r>
            <a:r>
              <a:rPr lang="ar-SA" sz="3200" dirty="0" err="1">
                <a:solidFill>
                  <a:srgbClr val="43661C"/>
                </a:solidFill>
              </a:rPr>
              <a:t>Electropedia</a:t>
            </a:r>
            <a:r>
              <a:rPr lang="ar-SA" sz="3200" dirty="0">
                <a:solidFill>
                  <a:srgbClr val="43661C"/>
                </a:solidFill>
              </a:rPr>
              <a:t>: متاح </a:t>
            </a:r>
            <a:r>
              <a:rPr lang="ar-SA" sz="3200" dirty="0" smtClean="0">
                <a:solidFill>
                  <a:srgbClr val="43661C"/>
                </a:solidFill>
              </a:rPr>
              <a:t>على</a:t>
            </a:r>
          </a:p>
          <a:p>
            <a:pPr algn="ctr"/>
            <a:r>
              <a:rPr lang="ar-SA" sz="3200" dirty="0" smtClean="0">
                <a:solidFill>
                  <a:srgbClr val="43661C"/>
                </a:solidFill>
              </a:rPr>
              <a:t> </a:t>
            </a:r>
            <a:r>
              <a:rPr lang="en-US" sz="3200" u="sng" dirty="0">
                <a:solidFill>
                  <a:srgbClr val="43661C"/>
                </a:solidFill>
                <a:latin typeface="Cambria" panose="02040503050406030204" pitchFamily="18" charset="0"/>
              </a:rPr>
              <a:t>http: //www .</a:t>
            </a:r>
            <a:r>
              <a:rPr lang="en-US" sz="3200" u="sng" dirty="0" err="1">
                <a:solidFill>
                  <a:srgbClr val="43661C"/>
                </a:solidFill>
                <a:latin typeface="Cambria" panose="02040503050406030204" pitchFamily="18" charset="0"/>
              </a:rPr>
              <a:t>electropedia</a:t>
            </a:r>
            <a:r>
              <a:rPr lang="en-US" sz="3200" u="sng" dirty="0">
                <a:solidFill>
                  <a:srgbClr val="43661C"/>
                </a:solidFill>
                <a:latin typeface="Cambria" panose="02040503050406030204" pitchFamily="18" charset="0"/>
              </a:rPr>
              <a:t> .org/</a:t>
            </a:r>
            <a:endParaRPr lang="ar-SA" sz="3200" dirty="0">
              <a:solidFill>
                <a:srgbClr val="43661C"/>
              </a:solidFill>
            </a:endParaRPr>
          </a:p>
          <a:p>
            <a:endParaRPr lang="ar-SA" sz="3200" dirty="0">
              <a:solidFill>
                <a:srgbClr val="43661C"/>
              </a:solidFill>
            </a:endParaRPr>
          </a:p>
        </p:txBody>
      </p:sp>
    </p:spTree>
    <p:extLst>
      <p:ext uri="{BB962C8B-B14F-4D97-AF65-F5344CB8AC3E}">
        <p14:creationId xmlns:p14="http://schemas.microsoft.com/office/powerpoint/2010/main" val="1244583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36863" y="2413337"/>
            <a:ext cx="7894765" cy="2939266"/>
          </a:xfrm>
          <a:prstGeom prst="rect">
            <a:avLst/>
          </a:prstGeom>
        </p:spPr>
        <p:txBody>
          <a:bodyPr wrap="square">
            <a:spAutoFit/>
          </a:bodyPr>
          <a:lstStyle/>
          <a:p>
            <a:pPr algn="just">
              <a:lnSpc>
                <a:spcPct val="150000"/>
              </a:lnSpc>
            </a:pPr>
            <a:r>
              <a:rPr lang="ar-SA" sz="4400" dirty="0">
                <a:solidFill>
                  <a:srgbClr val="39471D"/>
                </a:solidFill>
                <a:cs typeface="DecoType Naskh Variants" pitchFamily="2" charset="-78"/>
              </a:rPr>
              <a:t>3.1 </a:t>
            </a:r>
            <a:r>
              <a:rPr lang="ar-SA" sz="4400" dirty="0" smtClean="0">
                <a:solidFill>
                  <a:srgbClr val="39471D"/>
                </a:solidFill>
                <a:cs typeface="DecoType Naskh Variants" pitchFamily="2" charset="-78"/>
              </a:rPr>
              <a:t>التدقيق </a:t>
            </a:r>
            <a:r>
              <a:rPr lang="en-US" sz="4400" dirty="0">
                <a:solidFill>
                  <a:srgbClr val="39471D"/>
                </a:solidFill>
                <a:latin typeface="Agency FB" panose="020B0503020202020204" pitchFamily="34" charset="0"/>
              </a:rPr>
              <a:t>audit</a:t>
            </a:r>
            <a:endParaRPr lang="ar-SA" sz="4400" dirty="0">
              <a:solidFill>
                <a:srgbClr val="39471D"/>
              </a:solidFill>
              <a:latin typeface="Agency FB" panose="020B0503020202020204" pitchFamily="34" charset="0"/>
              <a:cs typeface="DecoType Naskh Variants" pitchFamily="2" charset="-78"/>
            </a:endParaRPr>
          </a:p>
          <a:p>
            <a:pPr algn="just">
              <a:lnSpc>
                <a:spcPct val="150000"/>
              </a:lnSpc>
            </a:pPr>
            <a:endParaRPr lang="ar-SA" dirty="0"/>
          </a:p>
          <a:p>
            <a:pPr algn="just">
              <a:lnSpc>
                <a:spcPct val="150000"/>
              </a:lnSpc>
            </a:pPr>
            <a:r>
              <a:rPr lang="ar-SA" sz="3200" dirty="0">
                <a:solidFill>
                  <a:srgbClr val="39471D"/>
                </a:solidFill>
                <a:cs typeface="DecoType Naskh Variants" pitchFamily="2" charset="-78"/>
              </a:rPr>
              <a:t>هي عملية </a:t>
            </a:r>
            <a:r>
              <a:rPr lang="ar-SA" sz="3200" dirty="0" smtClean="0">
                <a:solidFill>
                  <a:srgbClr val="39471D"/>
                </a:solidFill>
                <a:cs typeface="DecoType Naskh Variants" pitchFamily="2" charset="-78"/>
              </a:rPr>
              <a:t>منظّمة </a:t>
            </a:r>
            <a:r>
              <a:rPr lang="ar-SA" sz="3200" dirty="0">
                <a:solidFill>
                  <a:srgbClr val="39471D"/>
                </a:solidFill>
                <a:cs typeface="DecoType Naskh Variants" pitchFamily="2" charset="-78"/>
              </a:rPr>
              <a:t>ومستقلة وموثقة للحصول على أدلة موضوعية (3.8) وتقييمها بشكل موضوعي لتحديد مدى استيفاء معايير التدقيق (3.7</a:t>
            </a:r>
            <a:r>
              <a:rPr lang="ar-SA" sz="3200" dirty="0" smtClean="0">
                <a:solidFill>
                  <a:srgbClr val="39471D"/>
                </a:solidFill>
                <a:cs typeface="DecoType Naskh Variants" pitchFamily="2" charset="-78"/>
              </a:rPr>
              <a:t>).</a:t>
            </a:r>
          </a:p>
        </p:txBody>
      </p:sp>
      <p:sp>
        <p:nvSpPr>
          <p:cNvPr id="3" name="مستطيل 2"/>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978885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5443" y="1371600"/>
            <a:ext cx="7926185" cy="5016758"/>
          </a:xfrm>
          <a:prstGeom prst="rect">
            <a:avLst/>
          </a:prstGeom>
        </p:spPr>
        <p:txBody>
          <a:bodyPr wrap="square">
            <a:spAutoFit/>
          </a:bodyPr>
          <a:lstStyle/>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endParaRPr lang="ar-SA" sz="32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يتم </a:t>
            </a:r>
            <a:r>
              <a:rPr lang="ar-SA" sz="3200" dirty="0">
                <a:solidFill>
                  <a:srgbClr val="39471D"/>
                </a:solidFill>
                <a:cs typeface="DecoType Naskh Variants" pitchFamily="2" charset="-78"/>
              </a:rPr>
              <a:t>إجراء عمليات التدقيق الداخلي، والتي تسمى أحيانًا عمليات تدقيق الطرف الأول، بواسطة المنظمة نفسها أو نيابة عنها</a:t>
            </a:r>
            <a:r>
              <a:rPr lang="ar-SA" sz="3200" dirty="0" smtClean="0">
                <a:solidFill>
                  <a:srgbClr val="39471D"/>
                </a:solidFill>
                <a:cs typeface="DecoType Naskh Variants" pitchFamily="2" charset="-78"/>
              </a:rPr>
              <a:t>.</a:t>
            </a:r>
          </a:p>
          <a:p>
            <a:pPr algn="just"/>
            <a:endParaRPr lang="ar-SA" sz="32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ملاحظة 2 </a:t>
            </a:r>
          </a:p>
          <a:p>
            <a:pPr algn="just"/>
            <a:r>
              <a:rPr lang="ar-SA" sz="3200" dirty="0" smtClean="0">
                <a:solidFill>
                  <a:srgbClr val="39471D"/>
                </a:solidFill>
                <a:cs typeface="DecoType Naskh Variants" pitchFamily="2" charset="-78"/>
              </a:rPr>
              <a:t>تشمل أيضاً </a:t>
            </a:r>
            <a:r>
              <a:rPr lang="ar-SA" sz="3200" dirty="0">
                <a:solidFill>
                  <a:srgbClr val="39471D"/>
                </a:solidFill>
                <a:cs typeface="DecoType Naskh Variants" pitchFamily="2" charset="-78"/>
              </a:rPr>
              <a:t>عمليات التدقيق الخارجية تلك التي تسمى عمومًا عمليات تدقيق الطرف الثاني والثالث</a:t>
            </a:r>
            <a:r>
              <a:rPr lang="ar-SA" sz="3200" dirty="0" smtClean="0">
                <a:solidFill>
                  <a:srgbClr val="39471D"/>
                </a:solidFill>
                <a:cs typeface="DecoType Naskh Variants" pitchFamily="2" charset="-78"/>
              </a:rPr>
              <a:t>.</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يتم إجراء عمليات تدقيق الطرف الثاني من قبل أطراف لها مصلحة في المنظمة، مثل العملاء، أو من قبل أفراد آخرين نيابة عنهم.</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1789236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1557020"/>
            <a:ext cx="7894765" cy="4708981"/>
          </a:xfrm>
          <a:prstGeom prst="rect">
            <a:avLst/>
          </a:prstGeom>
        </p:spPr>
        <p:txBody>
          <a:bodyPr wrap="square">
            <a:spAutoFit/>
          </a:bodyPr>
          <a:lstStyle/>
          <a:p>
            <a:pPr algn="just"/>
            <a:r>
              <a:rPr lang="en-US" sz="3200" dirty="0">
                <a:solidFill>
                  <a:srgbClr val="39471D"/>
                </a:solidFill>
                <a:cs typeface="DecoType Naskh Variants" pitchFamily="2" charset="-78"/>
              </a:rPr>
              <a:t> </a:t>
            </a:r>
            <a:r>
              <a:rPr lang="en-US" sz="3200" dirty="0" smtClean="0">
                <a:solidFill>
                  <a:srgbClr val="39471D"/>
                </a:solidFill>
                <a:cs typeface="DecoType Naskh Variants" pitchFamily="2" charset="-78"/>
              </a:rPr>
              <a:t>3.2</a:t>
            </a:r>
            <a:r>
              <a:rPr lang="ar-SA" sz="3200" dirty="0" smtClean="0">
                <a:solidFill>
                  <a:srgbClr val="39471D"/>
                </a:solidFill>
                <a:cs typeface="DecoType Naskh Variants" pitchFamily="2" charset="-78"/>
              </a:rPr>
              <a:t>عمليات التدقيق المجمّعة (المتحدة) </a:t>
            </a:r>
            <a:r>
              <a:rPr lang="en-US" sz="4400" dirty="0">
                <a:solidFill>
                  <a:srgbClr val="39471D"/>
                </a:solidFill>
                <a:latin typeface="Agency FB" panose="020B0503020202020204" pitchFamily="34" charset="0"/>
              </a:rPr>
              <a:t>combined audit</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هو  </a:t>
            </a:r>
            <a:r>
              <a:rPr lang="ar-SA" sz="3200" dirty="0">
                <a:solidFill>
                  <a:srgbClr val="39471D"/>
                </a:solidFill>
                <a:cs typeface="DecoType Naskh Variants" pitchFamily="2" charset="-78"/>
              </a:rPr>
              <a:t>التدقيق (3.1) الذي يتم </a:t>
            </a:r>
            <a:r>
              <a:rPr lang="ar-SA" sz="3200" dirty="0" smtClean="0">
                <a:solidFill>
                  <a:srgbClr val="39471D"/>
                </a:solidFill>
                <a:cs typeface="DecoType Naskh Variants" pitchFamily="2" charset="-78"/>
              </a:rPr>
              <a:t>إجراؤها </a:t>
            </a:r>
            <a:r>
              <a:rPr lang="ar-SA" sz="3200" dirty="0">
                <a:solidFill>
                  <a:srgbClr val="39471D"/>
                </a:solidFill>
                <a:cs typeface="DecoType Naskh Variants" pitchFamily="2" charset="-78"/>
              </a:rPr>
              <a:t>معًا في جهة </a:t>
            </a:r>
            <a:r>
              <a:rPr lang="ar-SA" sz="3200" dirty="0" smtClean="0">
                <a:solidFill>
                  <a:srgbClr val="39471D"/>
                </a:solidFill>
                <a:cs typeface="DecoType Naskh Variants" pitchFamily="2" charset="-78"/>
              </a:rPr>
              <a:t>واحدة بقصد </a:t>
            </a:r>
            <a:r>
              <a:rPr lang="ar-SA" sz="3200" dirty="0">
                <a:solidFill>
                  <a:srgbClr val="39471D"/>
                </a:solidFill>
                <a:cs typeface="DecoType Naskh Variants" pitchFamily="2" charset="-78"/>
              </a:rPr>
              <a:t>ا</a:t>
            </a:r>
            <a:r>
              <a:rPr lang="ar-SA" sz="3200" dirty="0" smtClean="0">
                <a:solidFill>
                  <a:srgbClr val="39471D"/>
                </a:solidFill>
                <a:cs typeface="DecoType Naskh Variants" pitchFamily="2" charset="-78"/>
              </a:rPr>
              <a:t>لتدقيق </a:t>
            </a:r>
            <a:r>
              <a:rPr lang="ar-SA" sz="3200" dirty="0">
                <a:solidFill>
                  <a:srgbClr val="39471D"/>
                </a:solidFill>
                <a:cs typeface="DecoType Naskh Variants" pitchFamily="2" charset="-78"/>
              </a:rPr>
              <a:t>(3.13) على نظامين إداريين أو أكثر </a:t>
            </a:r>
            <a:r>
              <a:rPr lang="ar-SA" sz="3200" dirty="0">
                <a:solidFill>
                  <a:srgbClr val="39471D"/>
                </a:solidFill>
                <a:latin typeface="Agency FB" panose="020B0503020202020204" pitchFamily="34" charset="0"/>
                <a:cs typeface="DecoType Naskh Variants" pitchFamily="2" charset="-78"/>
              </a:rPr>
              <a:t>(3.18</a:t>
            </a:r>
            <a:r>
              <a:rPr lang="ar-SA" sz="3200" dirty="0" smtClean="0">
                <a:solidFill>
                  <a:srgbClr val="39471D"/>
                </a:solidFill>
                <a:latin typeface="Agency FB" panose="020B0503020202020204" pitchFamily="34" charset="0"/>
                <a:cs typeface="DecoType Naskh Variants" pitchFamily="2" charset="-78"/>
              </a:rPr>
              <a:t>).</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endParaRPr lang="ar-SA" sz="32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عندما </a:t>
            </a:r>
            <a:r>
              <a:rPr lang="ar-SA" sz="3200" dirty="0">
                <a:solidFill>
                  <a:srgbClr val="39471D"/>
                </a:solidFill>
                <a:cs typeface="DecoType Naskh Variants" pitchFamily="2" charset="-78"/>
              </a:rPr>
              <a:t>يتم دمج نظامين أو أكثر من أنظمة الإدارة الخاصة </a:t>
            </a:r>
            <a:r>
              <a:rPr lang="ar-SA" sz="3200" dirty="0" smtClean="0">
                <a:solidFill>
                  <a:srgbClr val="39471D"/>
                </a:solidFill>
                <a:cs typeface="DecoType Naskh Variants" pitchFamily="2" charset="-78"/>
              </a:rPr>
              <a:t>بالتخصّصات </a:t>
            </a:r>
            <a:r>
              <a:rPr lang="ar-SA" sz="3200" dirty="0">
                <a:solidFill>
                  <a:srgbClr val="39471D"/>
                </a:solidFill>
                <a:cs typeface="DecoType Naskh Variants" pitchFamily="2" charset="-78"/>
              </a:rPr>
              <a:t>في نظام إدارة واحد، يُعرف هذا باسم نظام الإدارة المتكامل.[المصدر</a:t>
            </a:r>
            <a:r>
              <a:rPr lang="ar-SA" sz="3200" dirty="0" smtClean="0">
                <a:solidFill>
                  <a:srgbClr val="39471D"/>
                </a:solidFill>
                <a:cs typeface="DecoType Naskh Variants" pitchFamily="2" charset="-78"/>
              </a:rPr>
              <a:t>: </a:t>
            </a:r>
            <a:r>
              <a:rPr lang="ar-SA" sz="3200" dirty="0">
                <a:solidFill>
                  <a:srgbClr val="39471D"/>
                </a:solidFill>
                <a:latin typeface="Agency FB" panose="020B0503020202020204" pitchFamily="34" charset="0"/>
                <a:cs typeface="DecoType Naskh Variants" pitchFamily="2" charset="-78"/>
              </a:rPr>
              <a:t>(</a:t>
            </a:r>
            <a:r>
              <a:rPr lang="en-US" sz="3200" dirty="0">
                <a:solidFill>
                  <a:srgbClr val="39471D"/>
                </a:solidFill>
                <a:latin typeface="Agency FB" panose="020B0503020202020204" pitchFamily="34" charset="0"/>
                <a:cs typeface="DecoType Naskh Variants" pitchFamily="2" charset="-78"/>
              </a:rPr>
              <a:t>ISO 9000 : 2015</a:t>
            </a:r>
            <a:r>
              <a:rPr lang="ar-SA" sz="3200" dirty="0" smtClean="0">
                <a:solidFill>
                  <a:srgbClr val="39471D"/>
                </a:solidFill>
                <a:latin typeface="Agency FB" panose="020B0503020202020204" pitchFamily="34" charset="0"/>
                <a:cs typeface="DecoType Naskh Variants" pitchFamily="2" charset="-78"/>
              </a:rPr>
              <a:t>) ،</a:t>
            </a:r>
            <a:r>
              <a:rPr lang="en-US" sz="3200" dirty="0">
                <a:solidFill>
                  <a:srgbClr val="39471D"/>
                </a:solidFill>
                <a:cs typeface="DecoType Naskh Variants" pitchFamily="2" charset="-78"/>
              </a:rPr>
              <a:t> </a:t>
            </a:r>
            <a:r>
              <a:rPr lang="en-US" sz="3200" dirty="0" smtClean="0">
                <a:solidFill>
                  <a:srgbClr val="39471D"/>
                </a:solidFill>
                <a:latin typeface="Agency FB" panose="020B0503020202020204" pitchFamily="34" charset="0"/>
                <a:cs typeface="DecoType Naskh Variants" pitchFamily="2" charset="-78"/>
              </a:rPr>
              <a:t>3.13.2</a:t>
            </a:r>
            <a:r>
              <a:rPr lang="ar-SA" sz="3200" dirty="0">
                <a:solidFill>
                  <a:srgbClr val="39471D"/>
                </a:solidFill>
                <a:cs typeface="DecoType Naskh Variants" pitchFamily="2" charset="-78"/>
              </a:rPr>
              <a:t> </a:t>
            </a:r>
            <a:r>
              <a:rPr lang="ar-SA" sz="3200" dirty="0" smtClean="0">
                <a:solidFill>
                  <a:srgbClr val="39471D"/>
                </a:solidFill>
                <a:cs typeface="DecoType Naskh Variants" pitchFamily="2" charset="-78"/>
              </a:rPr>
              <a:t>معدّل]</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780362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31420" y="1880949"/>
            <a:ext cx="7900208" cy="4062651"/>
          </a:xfrm>
          <a:prstGeom prst="rect">
            <a:avLst/>
          </a:prstGeom>
        </p:spPr>
        <p:txBody>
          <a:bodyPr wrap="square">
            <a:spAutoFit/>
          </a:bodyPr>
          <a:lstStyle/>
          <a:p>
            <a:pPr algn="just">
              <a:lnSpc>
                <a:spcPct val="150000"/>
              </a:lnSpc>
            </a:pPr>
            <a:r>
              <a:rPr lang="ar-SA" sz="4400" dirty="0" smtClean="0">
                <a:solidFill>
                  <a:srgbClr val="39471D"/>
                </a:solidFill>
                <a:cs typeface="DecoType Naskh Variants" pitchFamily="2" charset="-78"/>
              </a:rPr>
              <a:t>3.3 التدقيق المشترك </a:t>
            </a:r>
            <a:r>
              <a:rPr lang="en-US" sz="4400" dirty="0" smtClean="0">
                <a:solidFill>
                  <a:srgbClr val="39471D"/>
                </a:solidFill>
                <a:latin typeface="Agency FB" panose="020B0503020202020204" pitchFamily="34" charset="0"/>
              </a:rPr>
              <a:t>joint </a:t>
            </a:r>
            <a:r>
              <a:rPr lang="en-US" sz="4400" dirty="0">
                <a:solidFill>
                  <a:srgbClr val="39471D"/>
                </a:solidFill>
                <a:latin typeface="Agency FB" panose="020B0503020202020204" pitchFamily="34" charset="0"/>
              </a:rPr>
              <a:t>audit</a:t>
            </a:r>
          </a:p>
          <a:p>
            <a:pPr algn="just">
              <a:lnSpc>
                <a:spcPct val="150000"/>
              </a:lnSpc>
            </a:pPr>
            <a:endParaRPr lang="ar-SA" sz="3200" dirty="0" smtClean="0">
              <a:solidFill>
                <a:srgbClr val="39471D"/>
              </a:solidFill>
              <a:cs typeface="DecoType Naskh Variants" pitchFamily="2" charset="-78"/>
            </a:endParaRPr>
          </a:p>
          <a:p>
            <a:pPr algn="just">
              <a:lnSpc>
                <a:spcPct val="150000"/>
              </a:lnSpc>
            </a:pPr>
            <a:r>
              <a:rPr lang="ar-SA" sz="3200" dirty="0" smtClean="0">
                <a:solidFill>
                  <a:srgbClr val="39471D"/>
                </a:solidFill>
                <a:cs typeface="DecoType Naskh Variants" pitchFamily="2" charset="-78"/>
              </a:rPr>
              <a:t>هو </a:t>
            </a:r>
            <a:r>
              <a:rPr lang="ar-SA" sz="3200" dirty="0">
                <a:solidFill>
                  <a:srgbClr val="39471D"/>
                </a:solidFill>
                <a:cs typeface="DecoType Naskh Variants" pitchFamily="2" charset="-78"/>
              </a:rPr>
              <a:t>التدقيق (3.1) الذي يتم إجراؤه في جهة </a:t>
            </a:r>
            <a:r>
              <a:rPr lang="ar-SA" sz="3200" dirty="0" smtClean="0">
                <a:solidFill>
                  <a:srgbClr val="39471D"/>
                </a:solidFill>
                <a:cs typeface="DecoType Naskh Variants" pitchFamily="2" charset="-78"/>
              </a:rPr>
              <a:t>واحدة بقصد التدقيق </a:t>
            </a:r>
            <a:r>
              <a:rPr lang="ar-SA" sz="3200" dirty="0">
                <a:solidFill>
                  <a:srgbClr val="39471D"/>
                </a:solidFill>
                <a:cs typeface="DecoType Naskh Variants" pitchFamily="2" charset="-78"/>
              </a:rPr>
              <a:t>(3.13) من قبل </a:t>
            </a:r>
            <a:r>
              <a:rPr lang="ar-SA" sz="3200" dirty="0" smtClean="0">
                <a:solidFill>
                  <a:srgbClr val="39471D"/>
                </a:solidFill>
                <a:cs typeface="DecoType Naskh Variants" pitchFamily="2" charset="-78"/>
              </a:rPr>
              <a:t>جهتين </a:t>
            </a:r>
            <a:r>
              <a:rPr lang="ar-SA" sz="3200" dirty="0">
                <a:solidFill>
                  <a:srgbClr val="39471D"/>
                </a:solidFill>
                <a:cs typeface="DecoType Naskh Variants" pitchFamily="2" charset="-78"/>
              </a:rPr>
              <a:t>أو أكثر من </a:t>
            </a:r>
            <a:r>
              <a:rPr lang="ar-SA" sz="3200" dirty="0" smtClean="0">
                <a:solidFill>
                  <a:srgbClr val="39471D"/>
                </a:solidFill>
                <a:cs typeface="DecoType Naskh Variants" pitchFamily="2" charset="-78"/>
              </a:rPr>
              <a:t>جهات التدقيق </a:t>
            </a:r>
          </a:p>
          <a:p>
            <a:pPr algn="just">
              <a:lnSpc>
                <a:spcPct val="150000"/>
              </a:lnSpc>
            </a:pPr>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 </a:t>
            </a:r>
            <a:r>
              <a:rPr lang="en-US" sz="3200" dirty="0" smtClean="0">
                <a:solidFill>
                  <a:srgbClr val="39471D"/>
                </a:solidFill>
                <a:latin typeface="Agency FB" panose="020B0503020202020204" pitchFamily="34" charset="0"/>
                <a:cs typeface="DecoType Naskh Variants" pitchFamily="2" charset="-78"/>
              </a:rPr>
              <a:t>(</a:t>
            </a:r>
            <a:r>
              <a:rPr lang="en-US" sz="3200" dirty="0">
                <a:solidFill>
                  <a:srgbClr val="39471D"/>
                </a:solidFill>
                <a:latin typeface="Agency FB" panose="020B0503020202020204" pitchFamily="34" charset="0"/>
                <a:cs typeface="DecoType Naskh Variants" pitchFamily="2" charset="-78"/>
              </a:rPr>
              <a:t>ISO 9000 : 2015</a:t>
            </a:r>
            <a:r>
              <a:rPr lang="en-US" sz="3200" dirty="0" smtClean="0">
                <a:solidFill>
                  <a:srgbClr val="39471D"/>
                </a:solidFill>
                <a:latin typeface="Agency FB" panose="020B0503020202020204" pitchFamily="34" charset="0"/>
                <a:cs typeface="DecoType Naskh Variants" pitchFamily="2" charset="-78"/>
              </a:rPr>
              <a:t>)</a:t>
            </a:r>
            <a:r>
              <a:rPr lang="en-US" sz="3200" dirty="0" smtClean="0">
                <a:solidFill>
                  <a:srgbClr val="39471D"/>
                </a:solidFill>
                <a:cs typeface="DecoType Naskh Variants" pitchFamily="2" charset="-78"/>
              </a:rPr>
              <a:t>، </a:t>
            </a:r>
            <a:r>
              <a:rPr lang="en-US" sz="3200" dirty="0">
                <a:solidFill>
                  <a:srgbClr val="39471D"/>
                </a:solidFill>
                <a:cs typeface="DecoType Naskh Variants" pitchFamily="2" charset="-78"/>
              </a:rPr>
              <a:t>[</a:t>
            </a:r>
            <a:r>
              <a:rPr lang="en-US" sz="3200" dirty="0" smtClean="0">
                <a:solidFill>
                  <a:srgbClr val="39471D"/>
                </a:solidFill>
                <a:latin typeface="Agency FB" panose="020B0503020202020204" pitchFamily="34" charset="0"/>
                <a:cs typeface="DecoType Naskh Variants" pitchFamily="2" charset="-78"/>
              </a:rPr>
              <a:t>3.13.3</a:t>
            </a:r>
            <a:endParaRPr lang="en-US" sz="3200" dirty="0" smtClean="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1182493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16329" y="2009580"/>
            <a:ext cx="7926185" cy="3908762"/>
          </a:xfrm>
          <a:prstGeom prst="rect">
            <a:avLst/>
          </a:prstGeom>
        </p:spPr>
        <p:txBody>
          <a:bodyPr wrap="square">
            <a:spAutoFit/>
          </a:bodyPr>
          <a:lstStyle/>
          <a:p>
            <a:pPr algn="just"/>
            <a:r>
              <a:rPr lang="ar-SA" sz="4400" dirty="0" smtClean="0">
                <a:solidFill>
                  <a:srgbClr val="39471D"/>
                </a:solidFill>
                <a:cs typeface="DecoType Naskh Variants" pitchFamily="2" charset="-78"/>
              </a:rPr>
              <a:t>3.4 برنامج التدقيق </a:t>
            </a:r>
            <a:r>
              <a:rPr lang="en-US" sz="4400" dirty="0">
                <a:solidFill>
                  <a:srgbClr val="39471D"/>
                </a:solidFill>
                <a:latin typeface="Agency FB" panose="020B0503020202020204" pitchFamily="34" charset="0"/>
              </a:rPr>
              <a:t>audit </a:t>
            </a:r>
            <a:r>
              <a:rPr lang="en-US" sz="4400" dirty="0" err="1">
                <a:solidFill>
                  <a:srgbClr val="39471D"/>
                </a:solidFill>
                <a:latin typeface="Agency FB" panose="020B0503020202020204" pitchFamily="34" charset="0"/>
              </a:rPr>
              <a:t>programme</a:t>
            </a:r>
            <a:endParaRPr lang="en-US" sz="4400" dirty="0">
              <a:solidFill>
                <a:srgbClr val="39471D"/>
              </a:solidFill>
              <a:latin typeface="Agency FB" panose="020B0503020202020204" pitchFamily="34" charset="0"/>
            </a:endParaRPr>
          </a:p>
          <a:p>
            <a:pPr algn="just"/>
            <a:endParaRPr lang="ar-SA" sz="44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هي ترتيبات لعملية تدقيق </a:t>
            </a:r>
            <a:r>
              <a:rPr lang="ar-SA" sz="3200" dirty="0">
                <a:solidFill>
                  <a:srgbClr val="39471D"/>
                </a:solidFill>
                <a:cs typeface="DecoType Naskh Variants" pitchFamily="2" charset="-78"/>
              </a:rPr>
              <a:t>واحدة أو أكثر من عمليات التدقيق (3.1) </a:t>
            </a:r>
            <a:r>
              <a:rPr lang="ar-SA" sz="3200" dirty="0" smtClean="0">
                <a:solidFill>
                  <a:srgbClr val="39471D"/>
                </a:solidFill>
                <a:cs typeface="DecoType Naskh Variants" pitchFamily="2" charset="-78"/>
              </a:rPr>
              <a:t>مخطّطة </a:t>
            </a:r>
            <a:r>
              <a:rPr lang="ar-SA" sz="3200" dirty="0">
                <a:solidFill>
                  <a:srgbClr val="39471D"/>
                </a:solidFill>
                <a:cs typeface="DecoType Naskh Variants" pitchFamily="2" charset="-78"/>
              </a:rPr>
              <a:t>لإطار زمني محدد وموجهة نحو غرض </a:t>
            </a:r>
            <a:r>
              <a:rPr lang="ar-SA" sz="3200" dirty="0" smtClean="0">
                <a:solidFill>
                  <a:srgbClr val="39471D"/>
                </a:solidFill>
                <a:cs typeface="DecoType Naskh Variants" pitchFamily="2" charset="-78"/>
              </a:rPr>
              <a:t>محدّد.</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 </a:t>
            </a:r>
            <a:r>
              <a:rPr lang="en-US" sz="3200" dirty="0">
                <a:solidFill>
                  <a:srgbClr val="39471D"/>
                </a:solidFill>
                <a:latin typeface="Agency FB" panose="020B0503020202020204" pitchFamily="34" charset="0"/>
                <a:cs typeface="DecoType Naskh Variants" pitchFamily="2" charset="-78"/>
              </a:rPr>
              <a:t>(ISO 9000 : 2015)</a:t>
            </a:r>
            <a:r>
              <a:rPr lang="en-US" sz="3200" dirty="0">
                <a:solidFill>
                  <a:srgbClr val="39471D"/>
                </a:solidFill>
                <a:cs typeface="DecoType Naskh Variants" pitchFamily="2" charset="-78"/>
              </a:rPr>
              <a:t>، </a:t>
            </a:r>
            <a:r>
              <a:rPr lang="en-US" sz="3200" dirty="0" smtClean="0">
                <a:solidFill>
                  <a:srgbClr val="39471D"/>
                </a:solidFill>
                <a:latin typeface="Agency FB" panose="020B0503020202020204" pitchFamily="34" charset="0"/>
                <a:cs typeface="DecoType Naskh Variants" pitchFamily="2" charset="-78"/>
              </a:rPr>
              <a:t>3.13.4</a:t>
            </a:r>
            <a:r>
              <a:rPr lang="ar-SA" sz="3200" dirty="0" smtClean="0">
                <a:solidFill>
                  <a:srgbClr val="39471D"/>
                </a:solidFill>
                <a:cs typeface="DecoType Naskh Variants" pitchFamily="2" charset="-78"/>
              </a:rPr>
              <a:t>  تم </a:t>
            </a:r>
            <a:r>
              <a:rPr lang="ar-SA" sz="3200" dirty="0">
                <a:solidFill>
                  <a:srgbClr val="39471D"/>
                </a:solidFill>
                <a:cs typeface="DecoType Naskh Variants" pitchFamily="2" charset="-78"/>
              </a:rPr>
              <a:t>تعديله - تمت إضافة الصياغة إلى </a:t>
            </a:r>
            <a:r>
              <a:rPr lang="ar-SA" sz="3200" dirty="0" smtClean="0">
                <a:solidFill>
                  <a:srgbClr val="39471D"/>
                </a:solidFill>
                <a:cs typeface="DecoType Naskh Variants" pitchFamily="2" charset="-78"/>
              </a:rPr>
              <a:t>التعريف</a:t>
            </a:r>
            <a:r>
              <a:rPr lang="en-US" sz="3200" dirty="0">
                <a:solidFill>
                  <a:srgbClr val="39471D"/>
                </a:solidFill>
                <a:cs typeface="DecoType Naskh Variants" pitchFamily="2" charset="-78"/>
              </a:rPr>
              <a:t> </a:t>
            </a:r>
            <a:r>
              <a:rPr lang="en-US" sz="3200" dirty="0" smtClean="0">
                <a:solidFill>
                  <a:srgbClr val="39471D"/>
                </a:solidFill>
                <a:cs typeface="DecoType Naskh Variants" pitchFamily="2" charset="-78"/>
              </a:rPr>
              <a:t>[</a:t>
            </a:r>
            <a:endParaRPr lang="en-US" sz="3200" dirty="0">
              <a:solidFill>
                <a:srgbClr val="39471D"/>
              </a:solidFill>
              <a:cs typeface="DecoType Naskh Variants" pitchFamily="2" charset="-78"/>
            </a:endParaRPr>
          </a:p>
        </p:txBody>
      </p:sp>
      <p:sp>
        <p:nvSpPr>
          <p:cNvPr id="9" name="مستطيل 8"/>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476592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5443" y="1861134"/>
            <a:ext cx="7894765" cy="4401205"/>
          </a:xfrm>
          <a:prstGeom prst="rect">
            <a:avLst/>
          </a:prstGeom>
        </p:spPr>
        <p:txBody>
          <a:bodyPr wrap="square">
            <a:spAutoFit/>
          </a:bodyPr>
          <a:lstStyle/>
          <a:p>
            <a:r>
              <a:rPr lang="ar-SA" sz="4400" dirty="0" smtClean="0">
                <a:solidFill>
                  <a:srgbClr val="39471D"/>
                </a:solidFill>
                <a:cs typeface="DecoType Naskh Variants" pitchFamily="2" charset="-78"/>
              </a:rPr>
              <a:t>3.5 نطاق التدقيق </a:t>
            </a:r>
            <a:r>
              <a:rPr lang="en-US" sz="4400" dirty="0">
                <a:solidFill>
                  <a:srgbClr val="39471D"/>
                </a:solidFill>
                <a:latin typeface="Agency FB" panose="020B0503020202020204" pitchFamily="34" charset="0"/>
              </a:rPr>
              <a:t>audit scope</a:t>
            </a:r>
          </a:p>
          <a:p>
            <a:r>
              <a:rPr lang="ar-SA" sz="4400" dirty="0" smtClean="0">
                <a:solidFill>
                  <a:srgbClr val="39471D"/>
                </a:solidFill>
                <a:cs typeface="DecoType Naskh Variants" pitchFamily="2" charset="-78"/>
              </a:rPr>
              <a:t> </a:t>
            </a:r>
            <a:endParaRPr lang="ar-SA" dirty="0"/>
          </a:p>
          <a:p>
            <a:r>
              <a:rPr lang="ar-SA" sz="3200" dirty="0">
                <a:solidFill>
                  <a:srgbClr val="39471D"/>
                </a:solidFill>
                <a:cs typeface="DecoType Naskh Variants" pitchFamily="2" charset="-78"/>
              </a:rPr>
              <a:t>مدى وحدود التدقيق (3.1</a:t>
            </a:r>
            <a:r>
              <a:rPr lang="ar-SA" sz="3200" dirty="0" smtClean="0">
                <a:solidFill>
                  <a:srgbClr val="39471D"/>
                </a:solidFill>
                <a:cs typeface="DecoType Naskh Variants" pitchFamily="2" charset="-78"/>
              </a:rPr>
              <a:t>)</a:t>
            </a:r>
          </a:p>
          <a:p>
            <a:endParaRPr lang="ar-SA" sz="3200" dirty="0">
              <a:solidFill>
                <a:srgbClr val="39471D"/>
              </a:solidFill>
              <a:cs typeface="DecoType Naskh Variants" pitchFamily="2" charset="-78"/>
            </a:endParaRPr>
          </a:p>
          <a:p>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endParaRPr lang="ar-SA" sz="32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يتضمن </a:t>
            </a:r>
            <a:r>
              <a:rPr lang="ar-SA" sz="3200" dirty="0">
                <a:solidFill>
                  <a:srgbClr val="39471D"/>
                </a:solidFill>
                <a:cs typeface="DecoType Naskh Variants" pitchFamily="2" charset="-78"/>
              </a:rPr>
              <a:t>نطاق التدقيق عمومًا وصفًا للمواقع الفعلية والافتراضية، والوظائف، والوحدات التنظيمية، والأنشطة والعمليات، بالإضافة إلى الفترة الزمنية المشمولة</a:t>
            </a:r>
            <a:r>
              <a:rPr lang="ar-SA" sz="3200" dirty="0" smtClean="0">
                <a:solidFill>
                  <a:srgbClr val="39471D"/>
                </a:solidFill>
                <a:cs typeface="DecoType Naskh Variants" pitchFamily="2" charset="-78"/>
              </a:rPr>
              <a:t>.</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283546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21771" y="1620356"/>
            <a:ext cx="7938308" cy="4308872"/>
          </a:xfrm>
          <a:prstGeom prst="rect">
            <a:avLst/>
          </a:prstGeom>
        </p:spPr>
        <p:txBody>
          <a:bodyPr wrap="square">
            <a:spAutoFit/>
          </a:bodyPr>
          <a:lstStyle/>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2</a:t>
            </a:r>
          </a:p>
          <a:p>
            <a:pPr algn="just"/>
            <a:endParaRPr lang="ar-SA" dirty="0"/>
          </a:p>
          <a:p>
            <a:pPr algn="just"/>
            <a:r>
              <a:rPr lang="ar-SA" dirty="0" smtClean="0"/>
              <a:t> </a:t>
            </a:r>
            <a:r>
              <a:rPr lang="ar-SA" sz="3200" dirty="0">
                <a:solidFill>
                  <a:srgbClr val="39471D"/>
                </a:solidFill>
                <a:cs typeface="DecoType Naskh Variants" pitchFamily="2" charset="-78"/>
              </a:rPr>
              <a:t>الموقع الافتراضي هو المكان الذي تؤدي فيه المنظمة عملاً أو </a:t>
            </a:r>
            <a:r>
              <a:rPr lang="ar-SA" sz="3200" dirty="0" smtClean="0">
                <a:solidFill>
                  <a:srgbClr val="39471D"/>
                </a:solidFill>
                <a:cs typeface="DecoType Naskh Variants" pitchFamily="2" charset="-78"/>
              </a:rPr>
              <a:t>تقدّم </a:t>
            </a:r>
            <a:r>
              <a:rPr lang="ar-SA" sz="3200" dirty="0">
                <a:solidFill>
                  <a:srgbClr val="39471D"/>
                </a:solidFill>
                <a:cs typeface="DecoType Naskh Variants" pitchFamily="2" charset="-78"/>
              </a:rPr>
              <a:t>خدمة باستخدام بيئة عبر الإنترنت تسمح </a:t>
            </a:r>
            <a:r>
              <a:rPr lang="ar-SA" sz="3200" dirty="0" smtClean="0">
                <a:solidFill>
                  <a:srgbClr val="39471D"/>
                </a:solidFill>
                <a:cs typeface="DecoType Naskh Variants" pitchFamily="2" charset="-78"/>
              </a:rPr>
              <a:t>للعاملين لديها- </a:t>
            </a:r>
            <a:r>
              <a:rPr lang="ar-SA" sz="3200" dirty="0">
                <a:solidFill>
                  <a:srgbClr val="39471D"/>
                </a:solidFill>
                <a:cs typeface="DecoType Naskh Variants" pitchFamily="2" charset="-78"/>
              </a:rPr>
              <a:t>بغض النظر عن المواقع </a:t>
            </a:r>
            <a:r>
              <a:rPr lang="ar-SA" sz="3200" dirty="0" smtClean="0">
                <a:solidFill>
                  <a:srgbClr val="39471D"/>
                </a:solidFill>
                <a:cs typeface="DecoType Naskh Variants" pitchFamily="2" charset="-78"/>
              </a:rPr>
              <a:t>الفعلية- </a:t>
            </a:r>
            <a:r>
              <a:rPr lang="ar-SA" sz="3200" dirty="0">
                <a:solidFill>
                  <a:srgbClr val="39471D"/>
                </a:solidFill>
                <a:cs typeface="DecoType Naskh Variants" pitchFamily="2" charset="-78"/>
              </a:rPr>
              <a:t>بتنفيذ العمليات</a:t>
            </a:r>
            <a:r>
              <a:rPr lang="ar-SA" sz="3200" dirty="0" smtClean="0">
                <a:solidFill>
                  <a:srgbClr val="39471D"/>
                </a:solidFill>
                <a:cs typeface="DecoType Naskh Variants" pitchFamily="2" charset="-78"/>
              </a:rPr>
              <a:t>.</a:t>
            </a:r>
          </a:p>
          <a:p>
            <a:pPr algn="just"/>
            <a:endParaRPr lang="ar-SA" sz="3200" dirty="0">
              <a:solidFill>
                <a:srgbClr val="39471D"/>
              </a:solidFill>
              <a:cs typeface="DecoType Naskh Variants" pitchFamily="2" charset="-78"/>
            </a:endParaRPr>
          </a:p>
          <a:p>
            <a:pPr algn="just"/>
            <a:r>
              <a:rPr lang="ar-SA" sz="3200" dirty="0">
                <a:solidFill>
                  <a:srgbClr val="39471D"/>
                </a:solidFill>
                <a:cs typeface="DecoType Naskh Variants" pitchFamily="2" charset="-78"/>
              </a:rPr>
              <a:t>[</a:t>
            </a:r>
            <a:r>
              <a:rPr lang="ar-SA" sz="3200" dirty="0" smtClean="0">
                <a:solidFill>
                  <a:srgbClr val="39471D"/>
                </a:solidFill>
                <a:cs typeface="DecoType Naskh Variants" pitchFamily="2" charset="-78"/>
              </a:rPr>
              <a:t>المصدر </a:t>
            </a:r>
            <a:r>
              <a:rPr lang="ar-SA" sz="3200" dirty="0" smtClean="0">
                <a:solidFill>
                  <a:srgbClr val="39471D"/>
                </a:solidFill>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smtClean="0">
                <a:solidFill>
                  <a:srgbClr val="39471D"/>
                </a:solidFill>
                <a:cs typeface="DecoType Naskh Variants" pitchFamily="2" charset="-78"/>
                <a:sym typeface="Wingdings" panose="05000000000000000000" pitchFamily="2" charset="2"/>
              </a:rPr>
              <a:t>)، </a:t>
            </a:r>
            <a:r>
              <a:rPr lang="en-US" sz="3200" dirty="0" smtClean="0">
                <a:solidFill>
                  <a:srgbClr val="39471D"/>
                </a:solidFill>
                <a:cs typeface="DecoType Naskh Variants" pitchFamily="2" charset="-78"/>
              </a:rPr>
              <a:t> </a:t>
            </a:r>
            <a:r>
              <a:rPr lang="en-US" sz="3200" dirty="0" smtClean="0">
                <a:solidFill>
                  <a:srgbClr val="39471D"/>
                </a:solidFill>
                <a:latin typeface="Agency FB" panose="020B0503020202020204" pitchFamily="34" charset="0"/>
                <a:cs typeface="DecoType Naskh Variants" pitchFamily="2" charset="-78"/>
              </a:rPr>
              <a:t>3.13.5</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تم تعديله - تم تعديل الملاحظة </a:t>
            </a:r>
            <a:r>
              <a:rPr lang="ar-SA" sz="3200" dirty="0" smtClean="0">
                <a:solidFill>
                  <a:srgbClr val="39471D"/>
                </a:solidFill>
                <a:cs typeface="DecoType Naskh Variants" pitchFamily="2" charset="-78"/>
              </a:rPr>
              <a:t>1، </a:t>
            </a:r>
            <a:r>
              <a:rPr lang="ar-SA" sz="3200" dirty="0">
                <a:solidFill>
                  <a:srgbClr val="39471D"/>
                </a:solidFill>
                <a:cs typeface="DecoType Naskh Variants" pitchFamily="2" charset="-78"/>
              </a:rPr>
              <a:t>وتمت إضافة الملاحظة 2 </a:t>
            </a:r>
            <a:r>
              <a:rPr lang="en-US" sz="3200" dirty="0" smtClean="0">
                <a:solidFill>
                  <a:srgbClr val="39471D"/>
                </a:solidFill>
                <a:cs typeface="DecoType Naskh Variants" pitchFamily="2" charset="-78"/>
              </a:rPr>
              <a:t>[</a:t>
            </a:r>
            <a:endParaRPr lang="en-US" sz="3200" dirty="0">
              <a:solidFill>
                <a:srgbClr val="39471D"/>
              </a:solidFill>
              <a:cs typeface="DecoType Naskh Variants" pitchFamily="2" charset="-78"/>
            </a:endParaRPr>
          </a:p>
          <a:p>
            <a:pPr algn="just"/>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043844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5" name="مربع نص 4"/>
          <p:cNvSpPr txBox="1"/>
          <p:nvPr/>
        </p:nvSpPr>
        <p:spPr>
          <a:xfrm>
            <a:off x="-1535" y="1143000"/>
            <a:ext cx="7893128" cy="3046988"/>
          </a:xfrm>
          <a:prstGeom prst="rect">
            <a:avLst/>
          </a:prstGeom>
          <a:solidFill>
            <a:schemeClr val="bg1"/>
          </a:solidFill>
        </p:spPr>
        <p:txBody>
          <a:bodyPr wrap="square" rtlCol="1">
            <a:spAutoFit/>
          </a:bodyPr>
          <a:lstStyle/>
          <a:p>
            <a:pPr algn="just"/>
            <a:r>
              <a:rPr lang="ar-SA" sz="3200" dirty="0" smtClean="0">
                <a:solidFill>
                  <a:srgbClr val="43661C"/>
                </a:solidFill>
                <a:cs typeface="DecoType Naskh Variants" pitchFamily="2" charset="-78"/>
              </a:rPr>
              <a:t> </a:t>
            </a:r>
            <a:r>
              <a:rPr lang="ar-SA" sz="3200" dirty="0">
                <a:solidFill>
                  <a:srgbClr val="43661C"/>
                </a:solidFill>
                <a:cs typeface="DecoType Naskh Variants" pitchFamily="2" charset="-78"/>
              </a:rPr>
              <a:t>ما لم يُنص على خلاف ذلك، أو يُشترط في سياق تنفيذه، لا يجوز إعادة إنتاج أي جزء من هذه الوثيقة أو استخدامه بأي شكل من الأشكال أو بأي وسيلة، إلكترونية أو ميكانيكية، بما في ذلك التصوير الفوتوغرافي أو النشر على الإنترنت أو الإنترانت، دون  إذن </a:t>
            </a:r>
            <a:r>
              <a:rPr lang="ar-SA" sz="3200" dirty="0" smtClean="0">
                <a:solidFill>
                  <a:srgbClr val="43661C"/>
                </a:solidFill>
                <a:cs typeface="DecoType Naskh Variants" pitchFamily="2" charset="-78"/>
              </a:rPr>
              <a:t>خطي.</a:t>
            </a:r>
            <a:endParaRPr lang="ar-SA" sz="3200" dirty="0">
              <a:solidFill>
                <a:srgbClr val="43661C"/>
              </a:solidFill>
              <a:cs typeface="DecoType Naskh Variants" pitchFamily="2" charset="-78"/>
            </a:endParaRPr>
          </a:p>
          <a:p>
            <a:pPr algn="just"/>
            <a:r>
              <a:rPr lang="ar-SA" sz="3200" dirty="0">
                <a:solidFill>
                  <a:srgbClr val="43661C"/>
                </a:solidFill>
                <a:cs typeface="DecoType Naskh Variants" pitchFamily="2" charset="-78"/>
              </a:rPr>
              <a:t> يمكن طلب الإذن من ISO على العنوان </a:t>
            </a:r>
            <a:r>
              <a:rPr lang="ar-SA" sz="3200" dirty="0" smtClean="0">
                <a:solidFill>
                  <a:srgbClr val="43661C"/>
                </a:solidFill>
                <a:cs typeface="DecoType Naskh Variants" pitchFamily="2" charset="-78"/>
              </a:rPr>
              <a:t>(</a:t>
            </a:r>
            <a:r>
              <a:rPr lang="ar-SA" dirty="0" smtClean="0">
                <a:solidFill>
                  <a:srgbClr val="43661C"/>
                </a:solidFill>
                <a:cs typeface="DecoType Naskh Variants" pitchFamily="2" charset="-78"/>
              </a:rPr>
              <a:t>في الشريحة التي تلي هذه الشريحة</a:t>
            </a:r>
            <a:r>
              <a:rPr lang="ar-SA" sz="3200" dirty="0" smtClean="0">
                <a:solidFill>
                  <a:srgbClr val="43661C"/>
                </a:solidFill>
                <a:cs typeface="DecoType Naskh Variants" pitchFamily="2" charset="-78"/>
              </a:rPr>
              <a:t>) </a:t>
            </a:r>
            <a:r>
              <a:rPr lang="ar-SA" sz="3200" dirty="0">
                <a:solidFill>
                  <a:srgbClr val="43661C"/>
                </a:solidFill>
                <a:cs typeface="DecoType Naskh Variants" pitchFamily="2" charset="-78"/>
              </a:rPr>
              <a:t>أو من الهيئة العضو في منظمة ISO في بلد مقدّم الطلب</a:t>
            </a:r>
            <a:r>
              <a:rPr lang="ar-SA" sz="3200" dirty="0" smtClean="0">
                <a:solidFill>
                  <a:srgbClr val="43661C"/>
                </a:solidFill>
                <a:cs typeface="DecoType Naskh Variants" pitchFamily="2" charset="-78"/>
              </a:rPr>
              <a:t>.</a:t>
            </a:r>
            <a:endParaRPr lang="ar-SA" sz="3200" dirty="0">
              <a:solidFill>
                <a:srgbClr val="43661C"/>
              </a:solidFill>
              <a:cs typeface="DecoType Naskh Variants" pitchFamily="2" charset="-78"/>
            </a:endParaRPr>
          </a:p>
        </p:txBody>
      </p:sp>
      <p:sp>
        <p:nvSpPr>
          <p:cNvPr id="2" name="مستطيل 1"/>
          <p:cNvSpPr/>
          <p:nvPr/>
        </p:nvSpPr>
        <p:spPr>
          <a:xfrm>
            <a:off x="5334000" y="533400"/>
            <a:ext cx="2363147" cy="584775"/>
          </a:xfrm>
          <a:prstGeom prst="rect">
            <a:avLst/>
          </a:prstGeom>
        </p:spPr>
        <p:txBody>
          <a:bodyPr wrap="none">
            <a:spAutoFit/>
          </a:bodyPr>
          <a:lstStyle/>
          <a:p>
            <a:pPr algn="just"/>
            <a:r>
              <a:rPr lang="ar-SA" sz="3200" dirty="0">
                <a:solidFill>
                  <a:srgbClr val="43661C"/>
                </a:solidFill>
                <a:cs typeface="DecoType Naskh Variants" pitchFamily="2" charset="-78"/>
              </a:rPr>
              <a:t>جميع الحقوق محفوظة.</a:t>
            </a:r>
          </a:p>
        </p:txBody>
      </p:sp>
      <p:sp>
        <p:nvSpPr>
          <p:cNvPr id="3" name="مستطيل 2"/>
          <p:cNvSpPr/>
          <p:nvPr/>
        </p:nvSpPr>
        <p:spPr>
          <a:xfrm>
            <a:off x="-1536" y="4690276"/>
            <a:ext cx="7893129" cy="1077218"/>
          </a:xfrm>
          <a:prstGeom prst="rect">
            <a:avLst/>
          </a:prstGeom>
        </p:spPr>
        <p:txBody>
          <a:bodyPr wrap="square">
            <a:spAutoFit/>
          </a:bodyPr>
          <a:lstStyle/>
          <a:p>
            <a:pPr algn="just"/>
            <a:r>
              <a:rPr lang="ar-SA" sz="3200" dirty="0">
                <a:solidFill>
                  <a:srgbClr val="43661C"/>
                </a:solidFill>
                <a:cs typeface="DecoType Naskh Variants" pitchFamily="2" charset="-78"/>
              </a:rPr>
              <a:t>الصلاحية (في المملكة العربية السعودية مثلاً، تمثل هيئة المواصفات والمقاييس السعودية الجهة صاحبة الصلاحية).</a:t>
            </a:r>
          </a:p>
        </p:txBody>
      </p:sp>
      <p:sp>
        <p:nvSpPr>
          <p:cNvPr id="9" name="مستطيل 8"/>
          <p:cNvSpPr/>
          <p:nvPr/>
        </p:nvSpPr>
        <p:spPr>
          <a:xfrm>
            <a:off x="6007677"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1880712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5443" y="2151727"/>
            <a:ext cx="7894765" cy="2554545"/>
          </a:xfrm>
          <a:prstGeom prst="rect">
            <a:avLst/>
          </a:prstGeom>
        </p:spPr>
        <p:txBody>
          <a:bodyPr wrap="square">
            <a:spAutoFit/>
          </a:bodyPr>
          <a:lstStyle/>
          <a:p>
            <a:pPr algn="just"/>
            <a:r>
              <a:rPr lang="ar-SA" sz="3200" dirty="0">
                <a:solidFill>
                  <a:srgbClr val="39471D"/>
                </a:solidFill>
                <a:cs typeface="DecoType Naskh Variants" pitchFamily="2" charset="-78"/>
              </a:rPr>
              <a:t>يتم إجراء عمليات تدقيق الطرف الثالث من قبل منظمات تدقيق مستقلة، مثل تلك التي تقدم شهادة/تسجيل المطابقة أو </a:t>
            </a:r>
            <a:r>
              <a:rPr lang="ar-SA" sz="3200" dirty="0" smtClean="0">
                <a:solidFill>
                  <a:srgbClr val="39471D"/>
                </a:solidFill>
                <a:cs typeface="DecoType Naskh Variants" pitchFamily="2" charset="-78"/>
              </a:rPr>
              <a:t>المؤسسات </a:t>
            </a:r>
            <a:r>
              <a:rPr lang="ar-SA" sz="3200" dirty="0">
                <a:solidFill>
                  <a:srgbClr val="39471D"/>
                </a:solidFill>
                <a:cs typeface="DecoType Naskh Variants" pitchFamily="2" charset="-78"/>
              </a:rPr>
              <a:t>الحكومية</a:t>
            </a:r>
            <a:r>
              <a:rPr lang="ar-SA" sz="3200" dirty="0" smtClean="0">
                <a:solidFill>
                  <a:srgbClr val="39471D"/>
                </a:solidFill>
                <a:cs typeface="DecoType Naskh Variants" pitchFamily="2" charset="-78"/>
              </a:rPr>
              <a:t>.</a:t>
            </a:r>
          </a:p>
          <a:p>
            <a:pPr algn="just"/>
            <a:endParaRPr lang="ar-SA" sz="3200" dirty="0">
              <a:solidFill>
                <a:srgbClr val="39471D"/>
              </a:solidFill>
              <a:cs typeface="DecoType Naskh Variants" pitchFamily="2" charset="-78"/>
            </a:endParaRPr>
          </a:p>
          <a:p>
            <a:pPr algn="just"/>
            <a:r>
              <a:rPr lang="ar-SA" sz="3200" dirty="0">
                <a:solidFill>
                  <a:srgbClr val="39471D"/>
                </a:solidFill>
                <a:cs typeface="DecoType Naskh Variants" pitchFamily="2" charset="-78"/>
              </a:rPr>
              <a:t>[المصدر: </a:t>
            </a:r>
            <a:r>
              <a:rPr lang="en-US" sz="3200" dirty="0">
                <a:solidFill>
                  <a:srgbClr val="39471D"/>
                </a:solidFill>
                <a:cs typeface="DecoType Naskh Variants" pitchFamily="2" charset="-78"/>
              </a:rPr>
              <a:t>ISO 9000:2015، 3.13.1، </a:t>
            </a:r>
            <a:r>
              <a:rPr lang="ar-SA" sz="3200" dirty="0">
                <a:solidFill>
                  <a:srgbClr val="39471D"/>
                </a:solidFill>
                <a:cs typeface="DecoType Naskh Variants" pitchFamily="2" charset="-78"/>
              </a:rPr>
              <a:t>تم تعديله - تم تعديل ملاحظات الإدخال]</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146558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1828562"/>
            <a:ext cx="7900208" cy="3200876"/>
          </a:xfrm>
          <a:prstGeom prst="rect">
            <a:avLst/>
          </a:prstGeom>
        </p:spPr>
        <p:txBody>
          <a:bodyPr wrap="square">
            <a:spAutoFit/>
          </a:bodyPr>
          <a:lstStyle/>
          <a:p>
            <a:r>
              <a:rPr lang="ar-SA" sz="4400" dirty="0">
                <a:solidFill>
                  <a:srgbClr val="39471D"/>
                </a:solidFill>
                <a:cs typeface="DecoType Naskh Variants" pitchFamily="2" charset="-78"/>
              </a:rPr>
              <a:t>3.6خطة </a:t>
            </a:r>
            <a:r>
              <a:rPr lang="ar-SA" sz="4400" dirty="0" smtClean="0">
                <a:solidFill>
                  <a:srgbClr val="39471D"/>
                </a:solidFill>
                <a:cs typeface="DecoType Naskh Variants" pitchFamily="2" charset="-78"/>
              </a:rPr>
              <a:t>التدقيق </a:t>
            </a:r>
            <a:r>
              <a:rPr lang="en-US" sz="4400" dirty="0">
                <a:solidFill>
                  <a:srgbClr val="39471D"/>
                </a:solidFill>
                <a:latin typeface="Agency FB" panose="020B0503020202020204" pitchFamily="34" charset="0"/>
              </a:rPr>
              <a:t>audit plan</a:t>
            </a:r>
          </a:p>
          <a:p>
            <a:endParaRPr lang="ar-SA" sz="4400" dirty="0">
              <a:solidFill>
                <a:srgbClr val="39471D"/>
              </a:solidFill>
              <a:cs typeface="DecoType Naskh Variants" pitchFamily="2" charset="-78"/>
            </a:endParaRPr>
          </a:p>
          <a:p>
            <a:r>
              <a:rPr lang="ar-SA" dirty="0" smtClean="0"/>
              <a:t> </a:t>
            </a:r>
          </a:p>
          <a:p>
            <a:r>
              <a:rPr lang="ar-SA" sz="3200" dirty="0">
                <a:solidFill>
                  <a:srgbClr val="39471D"/>
                </a:solidFill>
                <a:cs typeface="DecoType Naskh Variants" pitchFamily="2" charset="-78"/>
              </a:rPr>
              <a:t>وصف الأنشطة والترتيبات الخاصة بالتدقيق (3.1) </a:t>
            </a:r>
            <a:endParaRPr lang="ar-SA" sz="3200" dirty="0" smtClean="0">
              <a:solidFill>
                <a:srgbClr val="39471D"/>
              </a:solidFill>
              <a:cs typeface="DecoType Naskh Variants" pitchFamily="2" charset="-78"/>
            </a:endParaRPr>
          </a:p>
          <a:p>
            <a:endParaRPr lang="ar-SA" sz="3200" dirty="0">
              <a:solidFill>
                <a:srgbClr val="39471D"/>
              </a:solidFill>
              <a:cs typeface="DecoType Naskh Variants" pitchFamily="2" charset="-78"/>
            </a:endParaRPr>
          </a:p>
          <a:p>
            <a:r>
              <a:rPr lang="ar-SA" sz="3200" dirty="0">
                <a:solidFill>
                  <a:srgbClr val="39471D"/>
                </a:solidFill>
                <a:cs typeface="DecoType Naskh Variants" pitchFamily="2" charset="-78"/>
              </a:rPr>
              <a:t>[المصدر: </a:t>
            </a:r>
            <a:r>
              <a:rPr lang="ar-SA" sz="3200" dirty="0">
                <a:solidFill>
                  <a:srgbClr val="39471D"/>
                </a:solidFill>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3.13.6</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177815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36863" y="1529902"/>
            <a:ext cx="7894765" cy="4770537"/>
          </a:xfrm>
          <a:prstGeom prst="rect">
            <a:avLst/>
          </a:prstGeom>
        </p:spPr>
        <p:txBody>
          <a:bodyPr wrap="square">
            <a:spAutoFit/>
          </a:bodyPr>
          <a:lstStyle/>
          <a:p>
            <a:r>
              <a:rPr lang="ar-SA" sz="4400" dirty="0" smtClean="0">
                <a:solidFill>
                  <a:srgbClr val="39471D"/>
                </a:solidFill>
                <a:cs typeface="DecoType Naskh Variants" pitchFamily="2" charset="-78"/>
              </a:rPr>
              <a:t>3.7 معايير التدقيق </a:t>
            </a:r>
            <a:r>
              <a:rPr lang="en-US" sz="4400" dirty="0">
                <a:solidFill>
                  <a:srgbClr val="39471D"/>
                </a:solidFill>
                <a:latin typeface="Agency FB" panose="020B0503020202020204" pitchFamily="34" charset="0"/>
              </a:rPr>
              <a:t>audit criteria</a:t>
            </a:r>
          </a:p>
          <a:p>
            <a:endParaRPr lang="ar-SA" dirty="0"/>
          </a:p>
          <a:p>
            <a:r>
              <a:rPr lang="ar-SA" dirty="0" smtClean="0"/>
              <a:t> </a:t>
            </a:r>
            <a:r>
              <a:rPr lang="ar-SA" sz="3200" dirty="0">
                <a:solidFill>
                  <a:srgbClr val="39471D"/>
                </a:solidFill>
                <a:cs typeface="DecoType Naskh Variants" pitchFamily="2" charset="-78"/>
              </a:rPr>
              <a:t>مجموعة المتطلبات (3.23) </a:t>
            </a:r>
            <a:r>
              <a:rPr lang="ar-SA" sz="3200" dirty="0" smtClean="0">
                <a:solidFill>
                  <a:srgbClr val="39471D"/>
                </a:solidFill>
                <a:cs typeface="DecoType Naskh Variants" pitchFamily="2" charset="-78"/>
              </a:rPr>
              <a:t>تُستخدم </a:t>
            </a:r>
            <a:r>
              <a:rPr lang="ar-SA" sz="3200" dirty="0">
                <a:solidFill>
                  <a:srgbClr val="39471D"/>
                </a:solidFill>
                <a:cs typeface="DecoType Naskh Variants" pitchFamily="2" charset="-78"/>
              </a:rPr>
              <a:t>كمرجع يتم من خلاله مقارنة الأدلة الموضوعية (3.8</a:t>
            </a:r>
            <a:r>
              <a:rPr lang="ar-SA" sz="3200" dirty="0" smtClean="0">
                <a:solidFill>
                  <a:srgbClr val="39471D"/>
                </a:solidFill>
                <a:cs typeface="DecoType Naskh Variants" pitchFamily="2" charset="-78"/>
              </a:rPr>
              <a:t>).</a:t>
            </a:r>
          </a:p>
          <a:p>
            <a:endParaRPr lang="ar-SA" sz="3200" dirty="0">
              <a:solidFill>
                <a:srgbClr val="39471D"/>
              </a:solidFill>
              <a:cs typeface="DecoType Naskh Variants" pitchFamily="2" charset="-78"/>
            </a:endParaRPr>
          </a:p>
          <a:p>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endParaRPr lang="ar-SA" sz="3200" dirty="0" smtClean="0">
              <a:solidFill>
                <a:srgbClr val="39471D"/>
              </a:solidFill>
              <a:cs typeface="DecoType Naskh Variants" pitchFamily="2" charset="-78"/>
            </a:endParaRPr>
          </a:p>
          <a:p>
            <a:endParaRPr lang="ar-SA" dirty="0">
              <a:solidFill>
                <a:srgbClr val="39471D"/>
              </a:solidFill>
              <a:cs typeface="DecoType Naskh Variants" pitchFamily="2" charset="-78"/>
            </a:endParaRPr>
          </a:p>
          <a:p>
            <a:r>
              <a:rPr lang="ar-SA" sz="3200" dirty="0" smtClean="0">
                <a:solidFill>
                  <a:srgbClr val="39471D"/>
                </a:solidFill>
                <a:cs typeface="DecoType Naskh Variants" pitchFamily="2" charset="-78"/>
              </a:rPr>
              <a:t>إذا </a:t>
            </a:r>
            <a:r>
              <a:rPr lang="ar-SA" sz="3200" dirty="0">
                <a:solidFill>
                  <a:srgbClr val="39471D"/>
                </a:solidFill>
                <a:cs typeface="DecoType Naskh Variants" pitchFamily="2" charset="-78"/>
              </a:rPr>
              <a:t>كانت معايير التدقيق متطلبات قانونية (بما في ذلك المتطلبات القانونية أو التنظيمية)، فغالبًا ما تستخدم الكلمات "الامتثال" أو "عدم الامتثال" في نتائج التدقيق (3.10).</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1210575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875" y="2209800"/>
            <a:ext cx="7914083" cy="3323987"/>
          </a:xfrm>
          <a:prstGeom prst="rect">
            <a:avLst/>
          </a:prstGeom>
        </p:spPr>
        <p:txBody>
          <a:bodyPr wrap="square">
            <a:spAutoFit/>
          </a:bodyPr>
          <a:lstStyle/>
          <a:p>
            <a:pPr algn="just"/>
            <a:r>
              <a:rPr lang="ar-SA" sz="3200" dirty="0">
                <a:solidFill>
                  <a:srgbClr val="39471D"/>
                </a:solidFill>
                <a:cs typeface="DecoType Naskh Variants" pitchFamily="2" charset="-78"/>
              </a:rPr>
              <a:t>ملاحظة 2</a:t>
            </a:r>
          </a:p>
          <a:p>
            <a:pPr algn="just"/>
            <a:endParaRPr lang="ar-SA" dirty="0" smtClean="0"/>
          </a:p>
          <a:p>
            <a:pPr algn="just"/>
            <a:r>
              <a:rPr lang="ar-SA" sz="3200" dirty="0">
                <a:solidFill>
                  <a:srgbClr val="39471D"/>
                </a:solidFill>
                <a:cs typeface="DecoType Naskh Variants" pitchFamily="2" charset="-78"/>
              </a:rPr>
              <a:t>قد تتضمن المتطلبات السياسات والإجراءات </a:t>
            </a:r>
            <a:r>
              <a:rPr lang="ar-SA" sz="3200" dirty="0" smtClean="0">
                <a:solidFill>
                  <a:srgbClr val="39471D"/>
                </a:solidFill>
                <a:cs typeface="DecoType Naskh Variants" pitchFamily="2" charset="-78"/>
              </a:rPr>
              <a:t>وتعليمات </a:t>
            </a:r>
            <a:r>
              <a:rPr lang="ar-SA" sz="3200" dirty="0">
                <a:solidFill>
                  <a:srgbClr val="39471D"/>
                </a:solidFill>
                <a:cs typeface="DecoType Naskh Variants" pitchFamily="2" charset="-78"/>
              </a:rPr>
              <a:t>العمل والمتطلبات القانونية والالتزامات التعاقدية وما إلى ذلك</a:t>
            </a:r>
            <a:r>
              <a:rPr lang="ar-SA" sz="3200" dirty="0" smtClean="0">
                <a:solidFill>
                  <a:srgbClr val="39471D"/>
                </a:solidFill>
                <a:cs typeface="DecoType Naskh Variants" pitchFamily="2" charset="-78"/>
              </a:rPr>
              <a:t>.</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 </a:t>
            </a:r>
            <a:r>
              <a:rPr lang="ar-SA" sz="3200" dirty="0">
                <a:solidFill>
                  <a:srgbClr val="39471D"/>
                </a:solidFill>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smtClean="0">
                <a:solidFill>
                  <a:srgbClr val="39471D"/>
                </a:solidFill>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3.13.7، تم تعديله - تم تغيير التعريف وإضافة ملاحظات 1 و2]</a:t>
            </a:r>
          </a:p>
        </p:txBody>
      </p:sp>
      <p:sp>
        <p:nvSpPr>
          <p:cNvPr id="9" name="مستطيل 8"/>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636500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5443" y="2057400"/>
            <a:ext cx="7897754" cy="4062651"/>
          </a:xfrm>
          <a:prstGeom prst="rect">
            <a:avLst/>
          </a:prstGeom>
        </p:spPr>
        <p:txBody>
          <a:bodyPr wrap="square">
            <a:spAutoFit/>
          </a:bodyPr>
          <a:lstStyle/>
          <a:p>
            <a:pPr algn="just"/>
            <a:r>
              <a:rPr lang="ar-SA" sz="4400" dirty="0" smtClean="0">
                <a:solidFill>
                  <a:srgbClr val="39471D"/>
                </a:solidFill>
                <a:cs typeface="DecoType Naskh Variants" pitchFamily="2" charset="-78"/>
              </a:rPr>
              <a:t>3.8  </a:t>
            </a:r>
            <a:r>
              <a:rPr lang="ar-SA" sz="4400" dirty="0">
                <a:solidFill>
                  <a:srgbClr val="39471D"/>
                </a:solidFill>
                <a:cs typeface="DecoType Naskh Variants" pitchFamily="2" charset="-78"/>
              </a:rPr>
              <a:t>الأدلة </a:t>
            </a:r>
            <a:r>
              <a:rPr lang="ar-SA" sz="4400" dirty="0" smtClean="0">
                <a:solidFill>
                  <a:srgbClr val="39471D"/>
                </a:solidFill>
                <a:cs typeface="DecoType Naskh Variants" pitchFamily="2" charset="-78"/>
              </a:rPr>
              <a:t>الموضوعية </a:t>
            </a:r>
            <a:r>
              <a:rPr lang="en-US" sz="4400" dirty="0">
                <a:solidFill>
                  <a:srgbClr val="39471D"/>
                </a:solidFill>
                <a:latin typeface="Agency FB" panose="020B0503020202020204" pitchFamily="34" charset="0"/>
              </a:rPr>
              <a:t>objective evidence</a:t>
            </a:r>
          </a:p>
          <a:p>
            <a:pPr algn="just"/>
            <a:endParaRPr lang="ar-SA" dirty="0"/>
          </a:p>
          <a:p>
            <a:pPr algn="just"/>
            <a:r>
              <a:rPr lang="ar-SA" sz="3200" dirty="0">
                <a:solidFill>
                  <a:srgbClr val="39471D"/>
                </a:solidFill>
                <a:cs typeface="DecoType Naskh Variants" pitchFamily="2" charset="-78"/>
              </a:rPr>
              <a:t>البيانات التي تدعم وجود أو حقيقة شيء ما.</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p>
          <a:p>
            <a:pPr algn="just"/>
            <a:endParaRPr lang="ar-SA" dirty="0"/>
          </a:p>
          <a:p>
            <a:pPr algn="just"/>
            <a:r>
              <a:rPr lang="ar-SA" sz="3200" dirty="0">
                <a:solidFill>
                  <a:srgbClr val="39471D"/>
                </a:solidFill>
                <a:cs typeface="DecoType Naskh Variants" pitchFamily="2" charset="-78"/>
              </a:rPr>
              <a:t>يمكن الحصول على الأدلة الموضوعية من خلال الملاحظة أو القياس أو الاختبار أو بوسائل أخرى.</a:t>
            </a:r>
          </a:p>
          <a:p>
            <a:pPr algn="just"/>
            <a:endParaRPr lang="ar-SA" dirty="0"/>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5757819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58634" y="2286000"/>
            <a:ext cx="7958842" cy="3323987"/>
          </a:xfrm>
          <a:prstGeom prst="rect">
            <a:avLst/>
          </a:prstGeom>
        </p:spPr>
        <p:txBody>
          <a:bodyPr wrap="square">
            <a:spAutoFit/>
          </a:bodyPr>
          <a:lstStyle/>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2</a:t>
            </a:r>
          </a:p>
          <a:p>
            <a:pPr algn="just"/>
            <a:endParaRPr lang="ar-SA" dirty="0" smtClean="0"/>
          </a:p>
          <a:p>
            <a:pPr algn="just"/>
            <a:r>
              <a:rPr lang="ar-SA" sz="3200" dirty="0">
                <a:solidFill>
                  <a:srgbClr val="39471D"/>
                </a:solidFill>
                <a:cs typeface="DecoType Naskh Variants" pitchFamily="2" charset="-78"/>
              </a:rPr>
              <a:t>الأدلة الموضوعية لغرض </a:t>
            </a:r>
            <a:r>
              <a:rPr lang="ar-SA" sz="3200" dirty="0" smtClean="0">
                <a:solidFill>
                  <a:srgbClr val="39471D"/>
                </a:solidFill>
                <a:cs typeface="DecoType Naskh Variants" pitchFamily="2" charset="-78"/>
              </a:rPr>
              <a:t>التدقيق </a:t>
            </a:r>
            <a:r>
              <a:rPr lang="ar-SA" sz="3200" dirty="0">
                <a:solidFill>
                  <a:srgbClr val="39471D"/>
                </a:solidFill>
                <a:cs typeface="DecoType Naskh Variants" pitchFamily="2" charset="-78"/>
              </a:rPr>
              <a:t>(3.1) تتكون عمومًا من السجلات أو بيانات الحقائق أو المعلومات الأخرى ذات الصلة بمعايير المراجعة (3.7) والتي يمكن التحقق منها.</a:t>
            </a:r>
          </a:p>
          <a:p>
            <a:pPr algn="just"/>
            <a:endParaRPr lang="ar-SA" sz="3200" dirty="0">
              <a:solidFill>
                <a:srgbClr val="39471D"/>
              </a:solidFill>
              <a:cs typeface="DecoType Naskh Variants" pitchFamily="2" charset="-78"/>
            </a:endParaRPr>
          </a:p>
          <a:p>
            <a:pPr algn="just"/>
            <a:r>
              <a:rPr lang="ar-SA" sz="3200" dirty="0">
                <a:solidFill>
                  <a:srgbClr val="39471D"/>
                </a:solidFill>
                <a:cs typeface="DecoType Naskh Variants" pitchFamily="2" charset="-78"/>
              </a:rPr>
              <a:t>[المصدر: </a:t>
            </a:r>
            <a:r>
              <a:rPr lang="ar-SA" sz="3200" dirty="0">
                <a:solidFill>
                  <a:srgbClr val="39471D"/>
                </a:solidFill>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3.8.3</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0380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5443" y="2341850"/>
            <a:ext cx="7894764" cy="3016210"/>
          </a:xfrm>
          <a:prstGeom prst="rect">
            <a:avLst/>
          </a:prstGeom>
        </p:spPr>
        <p:txBody>
          <a:bodyPr wrap="square">
            <a:spAutoFit/>
          </a:bodyPr>
          <a:lstStyle/>
          <a:p>
            <a:r>
              <a:rPr lang="ar-SA" sz="4400" dirty="0" smtClean="0">
                <a:solidFill>
                  <a:srgbClr val="39471D"/>
                </a:solidFill>
                <a:cs typeface="DecoType Naskh Variants" pitchFamily="2" charset="-78"/>
              </a:rPr>
              <a:t>3.9  دليل أو برهان التدقيق </a:t>
            </a:r>
            <a:r>
              <a:rPr lang="en-US" sz="4400" dirty="0">
                <a:solidFill>
                  <a:srgbClr val="39471D"/>
                </a:solidFill>
                <a:latin typeface="Agency FB" panose="020B0503020202020204" pitchFamily="34" charset="0"/>
              </a:rPr>
              <a:t>audit evidence</a:t>
            </a:r>
          </a:p>
          <a:p>
            <a:endParaRPr lang="ar-SA" dirty="0"/>
          </a:p>
          <a:p>
            <a:r>
              <a:rPr lang="ar-SA" sz="3200" dirty="0">
                <a:solidFill>
                  <a:srgbClr val="39471D"/>
                </a:solidFill>
                <a:cs typeface="DecoType Naskh Variants" pitchFamily="2" charset="-78"/>
              </a:rPr>
              <a:t>السجلات أو بيانات الوقائع أو غيرها من المعلومات ذات الصلة بمعايير </a:t>
            </a:r>
            <a:r>
              <a:rPr lang="ar-SA" sz="3200" dirty="0" smtClean="0">
                <a:solidFill>
                  <a:srgbClr val="39471D"/>
                </a:solidFill>
                <a:cs typeface="DecoType Naskh Variants" pitchFamily="2" charset="-78"/>
              </a:rPr>
              <a:t>التدقيق </a:t>
            </a:r>
            <a:r>
              <a:rPr lang="ar-SA" sz="3200" dirty="0">
                <a:solidFill>
                  <a:srgbClr val="39471D"/>
                </a:solidFill>
                <a:cs typeface="DecoType Naskh Variants" pitchFamily="2" charset="-78"/>
              </a:rPr>
              <a:t>(3.7) والقابلة للتحقق </a:t>
            </a:r>
            <a:r>
              <a:rPr lang="ar-SA" sz="3200" dirty="0" smtClean="0">
                <a:solidFill>
                  <a:srgbClr val="39471D"/>
                </a:solidFill>
                <a:cs typeface="DecoType Naskh Variants" pitchFamily="2" charset="-78"/>
              </a:rPr>
              <a:t>منها.</a:t>
            </a:r>
          </a:p>
          <a:p>
            <a:endParaRPr lang="ar-SA" sz="3200" dirty="0" smtClean="0">
              <a:solidFill>
                <a:srgbClr val="39471D"/>
              </a:solidFill>
              <a:cs typeface="DecoType Naskh Variants" pitchFamily="2" charset="-78"/>
            </a:endParaRPr>
          </a:p>
          <a:p>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 </a:t>
            </a:r>
            <a:r>
              <a:rPr lang="ar-SA" sz="3200" dirty="0">
                <a:solidFill>
                  <a:srgbClr val="39471D"/>
                </a:solidFill>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3.13.8].</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343268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27214" y="2205132"/>
            <a:ext cx="7875794" cy="3724096"/>
          </a:xfrm>
          <a:prstGeom prst="rect">
            <a:avLst/>
          </a:prstGeom>
        </p:spPr>
        <p:txBody>
          <a:bodyPr wrap="square">
            <a:spAutoFit/>
          </a:bodyPr>
          <a:lstStyle/>
          <a:p>
            <a:pPr algn="just"/>
            <a:r>
              <a:rPr lang="ar-SA" sz="4400" dirty="0" smtClean="0">
                <a:solidFill>
                  <a:srgbClr val="39471D"/>
                </a:solidFill>
                <a:cs typeface="DecoType Naskh Variants" pitchFamily="2" charset="-78"/>
              </a:rPr>
              <a:t>3.10  موجودات التدقيق </a:t>
            </a:r>
            <a:r>
              <a:rPr lang="en-US" sz="4400" dirty="0">
                <a:solidFill>
                  <a:srgbClr val="39471D"/>
                </a:solidFill>
                <a:latin typeface="Agency FB" panose="020B0503020202020204" pitchFamily="34" charset="0"/>
                <a:cs typeface="DecoType Naskh Variants" pitchFamily="2" charset="-78"/>
              </a:rPr>
              <a:t>audit findings</a:t>
            </a:r>
            <a:endParaRPr lang="ar-SA" sz="4400" dirty="0">
              <a:solidFill>
                <a:srgbClr val="39471D"/>
              </a:solidFill>
              <a:latin typeface="Agency FB" panose="020B0503020202020204" pitchFamily="34" charset="0"/>
              <a:cs typeface="DecoType Naskh Variants" pitchFamily="2" charset="-78"/>
            </a:endParaRPr>
          </a:p>
          <a:p>
            <a:pPr algn="just"/>
            <a:r>
              <a:rPr lang="ar-SA" sz="3200" dirty="0">
                <a:solidFill>
                  <a:srgbClr val="39471D"/>
                </a:solidFill>
                <a:cs typeface="DecoType Naskh Variants" pitchFamily="2" charset="-78"/>
              </a:rPr>
              <a:t>نتائج تقييم أدلة </a:t>
            </a:r>
            <a:r>
              <a:rPr lang="ar-SA" sz="3200" dirty="0" smtClean="0">
                <a:solidFill>
                  <a:srgbClr val="39471D"/>
                </a:solidFill>
                <a:cs typeface="DecoType Naskh Variants" pitchFamily="2" charset="-78"/>
              </a:rPr>
              <a:t>التدقيق التي تم تجميعها أو تحصيلها </a:t>
            </a:r>
            <a:r>
              <a:rPr lang="ar-SA" sz="3200" dirty="0">
                <a:solidFill>
                  <a:srgbClr val="39471D"/>
                </a:solidFill>
                <a:cs typeface="DecoType Naskh Variants" pitchFamily="2" charset="-78"/>
              </a:rPr>
              <a:t>(3.9) مقابل معايير </a:t>
            </a:r>
            <a:r>
              <a:rPr lang="ar-SA" sz="3200" dirty="0" smtClean="0">
                <a:solidFill>
                  <a:srgbClr val="39471D"/>
                </a:solidFill>
                <a:cs typeface="DecoType Naskh Variants" pitchFamily="2" charset="-78"/>
              </a:rPr>
              <a:t>التدقيق </a:t>
            </a:r>
            <a:r>
              <a:rPr lang="ar-SA" sz="3200" dirty="0">
                <a:solidFill>
                  <a:srgbClr val="39471D"/>
                </a:solidFill>
                <a:cs typeface="DecoType Naskh Variants" pitchFamily="2" charset="-78"/>
              </a:rPr>
              <a:t>(3.7</a:t>
            </a:r>
            <a:r>
              <a:rPr lang="ar-SA" sz="3200" dirty="0" smtClean="0">
                <a:solidFill>
                  <a:srgbClr val="39471D"/>
                </a:solidFill>
                <a:cs typeface="DecoType Naskh Variants" pitchFamily="2" charset="-78"/>
              </a:rPr>
              <a:t>) .</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endParaRPr lang="ar-SA" sz="3200" dirty="0" smtClean="0">
              <a:solidFill>
                <a:srgbClr val="39471D"/>
              </a:solidFill>
              <a:cs typeface="DecoType Naskh Variants" pitchFamily="2" charset="-78"/>
            </a:endParaRP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تشير موجودات </a:t>
            </a:r>
            <a:r>
              <a:rPr lang="ar-SA" sz="3200" dirty="0">
                <a:solidFill>
                  <a:srgbClr val="39471D"/>
                </a:solidFill>
                <a:cs typeface="DecoType Naskh Variants" pitchFamily="2" charset="-78"/>
              </a:rPr>
              <a:t>التدقيق إلى المطابقة (3.20) أو عدم المطابقة (3.21).</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4126091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16329" y="2287505"/>
            <a:ext cx="7900207" cy="2400657"/>
          </a:xfrm>
          <a:prstGeom prst="rect">
            <a:avLst/>
          </a:prstGeom>
        </p:spPr>
        <p:txBody>
          <a:bodyPr wrap="square">
            <a:spAutoFit/>
          </a:bodyPr>
          <a:lstStyle/>
          <a:p>
            <a:pPr algn="just"/>
            <a:r>
              <a:rPr lang="ar-SA" sz="3200" dirty="0">
                <a:solidFill>
                  <a:srgbClr val="39471D"/>
                </a:solidFill>
                <a:cs typeface="DecoType Naskh Variants" pitchFamily="2" charset="-78"/>
              </a:rPr>
              <a:t>الملاحظة 2 </a:t>
            </a:r>
          </a:p>
          <a:p>
            <a:pPr algn="just"/>
            <a:endParaRPr lang="ar-SA" dirty="0"/>
          </a:p>
          <a:p>
            <a:pPr algn="just"/>
            <a:r>
              <a:rPr lang="ar-SA" sz="3200" dirty="0">
                <a:solidFill>
                  <a:srgbClr val="39471D"/>
                </a:solidFill>
                <a:cs typeface="DecoType Naskh Variants" pitchFamily="2" charset="-78"/>
              </a:rPr>
              <a:t>يمكن أن تؤدي </a:t>
            </a:r>
            <a:r>
              <a:rPr lang="ar-SA" sz="3200" dirty="0" smtClean="0">
                <a:solidFill>
                  <a:srgbClr val="39471D"/>
                </a:solidFill>
                <a:cs typeface="DecoType Naskh Variants" pitchFamily="2" charset="-78"/>
              </a:rPr>
              <a:t>موجودات </a:t>
            </a:r>
            <a:r>
              <a:rPr lang="ar-SA" sz="3200" dirty="0">
                <a:solidFill>
                  <a:srgbClr val="39471D"/>
                </a:solidFill>
                <a:cs typeface="DecoType Naskh Variants" pitchFamily="2" charset="-78"/>
              </a:rPr>
              <a:t>التدقيق إلى تحديد المخاطر أو فرص التحسين أو تسجيل الممارسات الجيدة.</a:t>
            </a:r>
          </a:p>
          <a:p>
            <a:pPr algn="just"/>
            <a:endParaRPr lang="ar-SA" dirty="0" smtClean="0"/>
          </a:p>
          <a:p>
            <a:pPr algn="just"/>
            <a:endParaRPr lang="ar-SA" dirty="0"/>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610078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31421" y="2209800"/>
            <a:ext cx="7900207" cy="3323987"/>
          </a:xfrm>
          <a:prstGeom prst="rect">
            <a:avLst/>
          </a:prstGeom>
        </p:spPr>
        <p:txBody>
          <a:bodyPr wrap="square">
            <a:spAutoFit/>
          </a:bodyPr>
          <a:lstStyle/>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3</a:t>
            </a:r>
            <a:r>
              <a:rPr lang="ar-SA" dirty="0" smtClean="0"/>
              <a:t> </a:t>
            </a:r>
          </a:p>
          <a:p>
            <a:pPr algn="just"/>
            <a:endParaRPr lang="ar-SA" dirty="0"/>
          </a:p>
          <a:p>
            <a:pPr algn="just"/>
            <a:r>
              <a:rPr lang="ar-SA" sz="3200" dirty="0">
                <a:solidFill>
                  <a:srgbClr val="39471D"/>
                </a:solidFill>
                <a:cs typeface="DecoType Naskh Variants" pitchFamily="2" charset="-78"/>
              </a:rPr>
              <a:t>في اللغة الإنجليزية، إذا تم اختيار معايير التدقيق من المتطلبات القانونية أو المتطلبات التنظيمية، فإن </a:t>
            </a:r>
            <a:r>
              <a:rPr lang="ar-SA" sz="3200" dirty="0" smtClean="0">
                <a:solidFill>
                  <a:srgbClr val="39471D"/>
                </a:solidFill>
                <a:cs typeface="DecoType Naskh Variants" pitchFamily="2" charset="-78"/>
              </a:rPr>
              <a:t>موجودات </a:t>
            </a:r>
            <a:r>
              <a:rPr lang="ar-SA" sz="3200" dirty="0">
                <a:solidFill>
                  <a:srgbClr val="39471D"/>
                </a:solidFill>
                <a:cs typeface="DecoType Naskh Variants" pitchFamily="2" charset="-78"/>
              </a:rPr>
              <a:t>التدقيق تسمى الامتثال أو عدم الامتثال</a:t>
            </a:r>
            <a:r>
              <a:rPr lang="ar-SA" sz="3200" dirty="0" smtClean="0">
                <a:solidFill>
                  <a:srgbClr val="39471D"/>
                </a:solidFill>
                <a:cs typeface="DecoType Naskh Variants" pitchFamily="2" charset="-78"/>
              </a:rPr>
              <a:t>.</a:t>
            </a:r>
          </a:p>
          <a:p>
            <a:pPr algn="just"/>
            <a:endParaRPr lang="ar-SA" sz="3200" dirty="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a:t>
            </a:r>
            <a:r>
              <a:rPr lang="ar-SA" sz="3200" dirty="0" smtClean="0">
                <a:solidFill>
                  <a:srgbClr val="39471D"/>
                </a:solidFill>
                <a:cs typeface="DecoType Naskh Variants" pitchFamily="2" charset="-78"/>
              </a:rPr>
              <a:t>: </a:t>
            </a:r>
            <a:r>
              <a:rPr lang="ar-SA" sz="3200" dirty="0" smtClean="0">
                <a:solidFill>
                  <a:srgbClr val="39471D"/>
                </a:solidFill>
                <a:cs typeface="DecoType Naskh Variants" pitchFamily="2" charset="-78"/>
                <a:sym typeface="Wingdings" panose="05000000000000000000" pitchFamily="2" charset="2"/>
              </a:rPr>
              <a:t>(</a:t>
            </a:r>
            <a:r>
              <a:rPr lang="en-US" sz="3200" dirty="0" smtClean="0">
                <a:solidFill>
                  <a:srgbClr val="39471D"/>
                </a:solidFill>
                <a:latin typeface="Agency FB" panose="020B0503020202020204" pitchFamily="34" charset="0"/>
                <a:cs typeface="DecoType Naskh Variants" pitchFamily="2" charset="-78"/>
              </a:rPr>
              <a:t>ISO 9000 : 2015</a:t>
            </a:r>
            <a:r>
              <a:rPr lang="ar-SA" sz="3200" dirty="0" smtClean="0">
                <a:solidFill>
                  <a:srgbClr val="39471D"/>
                </a:solidFill>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3.13.9، تم تعديله - تم تعديل الملاحظات </a:t>
            </a:r>
            <a:r>
              <a:rPr lang="ar-SA" sz="3200" dirty="0" smtClean="0">
                <a:solidFill>
                  <a:srgbClr val="39471D"/>
                </a:solidFill>
                <a:cs typeface="DecoType Naskh Variants" pitchFamily="2" charset="-78"/>
              </a:rPr>
              <a:t>2 </a:t>
            </a:r>
            <a:r>
              <a:rPr lang="ar-SA" sz="3200" dirty="0">
                <a:solidFill>
                  <a:srgbClr val="39471D"/>
                </a:solidFill>
                <a:cs typeface="DecoType Naskh Variants" pitchFamily="2" charset="-78"/>
              </a:rPr>
              <a:t>و3</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5571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9" name="مستطيل 18"/>
          <p:cNvSpPr/>
          <p:nvPr/>
        </p:nvSpPr>
        <p:spPr>
          <a:xfrm>
            <a:off x="1828800" y="1752600"/>
            <a:ext cx="5321877" cy="4031873"/>
          </a:xfrm>
          <a:prstGeom prst="rect">
            <a:avLst/>
          </a:prstGeom>
        </p:spPr>
        <p:txBody>
          <a:bodyPr wrap="square">
            <a:spAutoFit/>
          </a:bodyPr>
          <a:lstStyle/>
          <a:p>
            <a:pPr algn="l" rtl="0"/>
            <a:r>
              <a:rPr lang="en-US" sz="3200" dirty="0">
                <a:solidFill>
                  <a:srgbClr val="43661C"/>
                </a:solidFill>
                <a:cs typeface="DecoType Naskh Variants" pitchFamily="2" charset="-78"/>
              </a:rPr>
              <a:t>ISO copyright office</a:t>
            </a:r>
          </a:p>
          <a:p>
            <a:pPr algn="l" rtl="0"/>
            <a:r>
              <a:rPr lang="en-US" sz="3200" dirty="0">
                <a:solidFill>
                  <a:srgbClr val="43661C"/>
                </a:solidFill>
                <a:cs typeface="DecoType Naskh Variants" pitchFamily="2" charset="-78"/>
              </a:rPr>
              <a:t>CP 401 • Ch. de </a:t>
            </a:r>
            <a:r>
              <a:rPr lang="en-US" sz="3200" dirty="0" err="1">
                <a:solidFill>
                  <a:srgbClr val="43661C"/>
                </a:solidFill>
                <a:cs typeface="DecoType Naskh Variants" pitchFamily="2" charset="-78"/>
              </a:rPr>
              <a:t>Blandonnet</a:t>
            </a:r>
            <a:r>
              <a:rPr lang="en-US" sz="3200" dirty="0">
                <a:solidFill>
                  <a:srgbClr val="43661C"/>
                </a:solidFill>
                <a:cs typeface="DecoType Naskh Variants" pitchFamily="2" charset="-78"/>
              </a:rPr>
              <a:t> 8</a:t>
            </a:r>
          </a:p>
          <a:p>
            <a:pPr algn="l" rtl="0"/>
            <a:r>
              <a:rPr lang="en-US" sz="3200" dirty="0">
                <a:solidFill>
                  <a:srgbClr val="43661C"/>
                </a:solidFill>
                <a:cs typeface="DecoType Naskh Variants" pitchFamily="2" charset="-78"/>
              </a:rPr>
              <a:t>CH-1214 Vernier, Geneva</a:t>
            </a:r>
          </a:p>
          <a:p>
            <a:pPr algn="l" rtl="0"/>
            <a:r>
              <a:rPr lang="en-US" sz="3200" dirty="0">
                <a:solidFill>
                  <a:srgbClr val="43661C"/>
                </a:solidFill>
                <a:cs typeface="DecoType Naskh Variants" pitchFamily="2" charset="-78"/>
              </a:rPr>
              <a:t>Phone: +41 22 749 01 11</a:t>
            </a:r>
          </a:p>
          <a:p>
            <a:pPr algn="l" rtl="0"/>
            <a:r>
              <a:rPr lang="fr-FR" sz="3200" dirty="0">
                <a:solidFill>
                  <a:srgbClr val="43661C"/>
                </a:solidFill>
                <a:cs typeface="DecoType Naskh Variants" pitchFamily="2" charset="-78"/>
              </a:rPr>
              <a:t>Fax: +41 22 749 09 47</a:t>
            </a:r>
          </a:p>
          <a:p>
            <a:pPr algn="l" rtl="0"/>
            <a:r>
              <a:rPr lang="en-US" sz="3200" dirty="0">
                <a:solidFill>
                  <a:srgbClr val="43661C"/>
                </a:solidFill>
                <a:cs typeface="DecoType Naskh Variants" pitchFamily="2" charset="-78"/>
              </a:rPr>
              <a:t>Email: copyright@iso.org</a:t>
            </a:r>
          </a:p>
          <a:p>
            <a:pPr algn="l" rtl="0"/>
            <a:r>
              <a:rPr lang="en-US" sz="3200" dirty="0">
                <a:solidFill>
                  <a:srgbClr val="43661C"/>
                </a:solidFill>
                <a:cs typeface="DecoType Naskh Variants" pitchFamily="2" charset="-78"/>
              </a:rPr>
              <a:t>Website: www.iso.org</a:t>
            </a:r>
          </a:p>
          <a:p>
            <a:pPr algn="l" rtl="0"/>
            <a:r>
              <a:rPr lang="en-US" sz="3200" dirty="0">
                <a:solidFill>
                  <a:srgbClr val="43661C"/>
                </a:solidFill>
                <a:cs typeface="DecoType Naskh Variants" pitchFamily="2" charset="-78"/>
              </a:rPr>
              <a:t>Published in Switzerland</a:t>
            </a:r>
            <a:endParaRPr lang="ar-SA" sz="3200" dirty="0">
              <a:solidFill>
                <a:srgbClr val="43661C"/>
              </a:solidFill>
              <a:cs typeface="DecoType Naskh Variants" pitchFamily="2" charset="-78"/>
            </a:endParaRPr>
          </a:p>
        </p:txBody>
      </p:sp>
      <p:sp>
        <p:nvSpPr>
          <p:cNvPr id="7" name="مستطيل 6"/>
          <p:cNvSpPr/>
          <p:nvPr/>
        </p:nvSpPr>
        <p:spPr>
          <a:xfrm>
            <a:off x="6007677"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10645432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10887" y="1551563"/>
            <a:ext cx="7894764" cy="3754874"/>
          </a:xfrm>
          <a:prstGeom prst="rect">
            <a:avLst/>
          </a:prstGeom>
        </p:spPr>
        <p:txBody>
          <a:bodyPr wrap="square">
            <a:spAutoFit/>
          </a:bodyPr>
          <a:lstStyle/>
          <a:p>
            <a:pPr algn="just"/>
            <a:r>
              <a:rPr lang="ar-SA" sz="4400" dirty="0">
                <a:solidFill>
                  <a:srgbClr val="39471D"/>
                </a:solidFill>
                <a:cs typeface="DecoType Naskh Variants" pitchFamily="2" charset="-78"/>
              </a:rPr>
              <a:t>3.11 </a:t>
            </a:r>
            <a:r>
              <a:rPr lang="ar-SA" sz="4400" dirty="0" smtClean="0">
                <a:solidFill>
                  <a:srgbClr val="39471D"/>
                </a:solidFill>
                <a:cs typeface="DecoType Naskh Variants" pitchFamily="2" charset="-78"/>
              </a:rPr>
              <a:t>استنتاجات التدقيق </a:t>
            </a:r>
            <a:r>
              <a:rPr lang="en-US" sz="4400" dirty="0">
                <a:solidFill>
                  <a:srgbClr val="39471D"/>
                </a:solidFill>
                <a:latin typeface="Agency FB" panose="020B0503020202020204" pitchFamily="34" charset="0"/>
                <a:cs typeface="DecoType Naskh Variants" pitchFamily="2" charset="-78"/>
              </a:rPr>
              <a:t>audit conclusion</a:t>
            </a:r>
          </a:p>
          <a:p>
            <a:pPr algn="just"/>
            <a:endParaRPr lang="ar-SA" sz="4400" dirty="0">
              <a:solidFill>
                <a:srgbClr val="39471D"/>
              </a:solidFill>
              <a:cs typeface="DecoType Naskh Variants" pitchFamily="2" charset="-78"/>
            </a:endParaRPr>
          </a:p>
          <a:p>
            <a:pPr algn="just"/>
            <a:endParaRPr lang="ar-SA" dirty="0" smtClean="0"/>
          </a:p>
          <a:p>
            <a:pPr algn="just"/>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مخرجات عملية التدقيق (3.1)، مع الأخذ بعين الاعتبار أهداف التدقيق وجميع موجودات </a:t>
            </a:r>
            <a:r>
              <a:rPr lang="ar-SA" sz="3200" dirty="0" smtClean="0">
                <a:solidFill>
                  <a:srgbClr val="39471D"/>
                </a:solidFill>
                <a:cs typeface="DecoType Naskh Variants" pitchFamily="2" charset="-78"/>
              </a:rPr>
              <a:t>التدقيق  (</a:t>
            </a:r>
            <a:r>
              <a:rPr lang="en-US" sz="3200" dirty="0">
                <a:solidFill>
                  <a:srgbClr val="39471D"/>
                </a:solidFill>
                <a:latin typeface="Agency FB" panose="020B0503020202020204" pitchFamily="34" charset="0"/>
                <a:cs typeface="DecoType Naskh Variants" pitchFamily="2" charset="-78"/>
              </a:rPr>
              <a:t>audit findings</a:t>
            </a:r>
            <a:r>
              <a:rPr lang="ar-SA" sz="3200" dirty="0">
                <a:solidFill>
                  <a:srgbClr val="39471D"/>
                </a:solidFill>
                <a:cs typeface="DecoType Naskh Variants" pitchFamily="2" charset="-78"/>
              </a:rPr>
              <a:t>) (3.10).</a:t>
            </a:r>
          </a:p>
          <a:p>
            <a:pPr algn="just"/>
            <a:endParaRPr lang="ar-SA" dirty="0"/>
          </a:p>
          <a:p>
            <a:pPr algn="just"/>
            <a:endParaRPr lang="ar-SA" dirty="0" smtClean="0"/>
          </a:p>
          <a:p>
            <a:pPr algn="just"/>
            <a:r>
              <a:rPr lang="ar-SA" sz="3200" dirty="0">
                <a:solidFill>
                  <a:srgbClr val="39471D"/>
                </a:solidFill>
                <a:cs typeface="DecoType Naskh Variants" pitchFamily="2" charset="-78"/>
              </a:rPr>
              <a:t>[المصدر: </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a:solidFill>
                  <a:srgbClr val="39471D"/>
                </a:solidFill>
                <a:cs typeface="DecoType Naskh Variants" pitchFamily="2" charset="-78"/>
              </a:rPr>
              <a:t>، 3.13.10]</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6561000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5443" y="1643173"/>
            <a:ext cx="7926185" cy="4555093"/>
          </a:xfrm>
          <a:prstGeom prst="rect">
            <a:avLst/>
          </a:prstGeom>
        </p:spPr>
        <p:txBody>
          <a:bodyPr wrap="square">
            <a:spAutoFit/>
          </a:bodyPr>
          <a:lstStyle/>
          <a:p>
            <a:pPr algn="just"/>
            <a:r>
              <a:rPr lang="ar-SA" sz="4400" dirty="0">
                <a:solidFill>
                  <a:srgbClr val="39471D"/>
                </a:solidFill>
                <a:cs typeface="DecoType Naskh Variants" pitchFamily="2" charset="-78"/>
              </a:rPr>
              <a:t>3.12 المستفيد من عمليات التدقيق </a:t>
            </a:r>
            <a:r>
              <a:rPr lang="en-US" sz="4400" dirty="0">
                <a:solidFill>
                  <a:srgbClr val="39471D"/>
                </a:solidFill>
                <a:latin typeface="Agency FB" panose="020B0503020202020204" pitchFamily="34" charset="0"/>
                <a:cs typeface="DecoType Naskh Variants" pitchFamily="2" charset="-78"/>
              </a:rPr>
              <a:t>audit client</a:t>
            </a:r>
          </a:p>
          <a:p>
            <a:pPr algn="just"/>
            <a:endParaRPr lang="ar-SA" sz="2800" dirty="0">
              <a:solidFill>
                <a:srgbClr val="39471D"/>
              </a:solidFill>
              <a:cs typeface="DecoType Naskh Variants" pitchFamily="2" charset="-78"/>
            </a:endParaRPr>
          </a:p>
          <a:p>
            <a:pPr algn="just"/>
            <a:endParaRPr lang="ar-SA" dirty="0"/>
          </a:p>
          <a:p>
            <a:pPr algn="just"/>
            <a:r>
              <a:rPr lang="ar-SA" sz="3200" dirty="0">
                <a:solidFill>
                  <a:srgbClr val="39471D"/>
                </a:solidFill>
                <a:cs typeface="DecoType Naskh Variants" pitchFamily="2" charset="-78"/>
              </a:rPr>
              <a:t>المؤسسة أو الشخص الذي يطلب التدقيق (3.1</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a:p>
            <a:pPr algn="just"/>
            <a:endParaRPr lang="ar-SA" dirty="0"/>
          </a:p>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p>
          <a:p>
            <a:pPr algn="just"/>
            <a:endParaRPr lang="ar-SA" dirty="0"/>
          </a:p>
          <a:p>
            <a:pPr algn="just"/>
            <a:r>
              <a:rPr lang="ar-SA" sz="3200" dirty="0">
                <a:solidFill>
                  <a:srgbClr val="39471D"/>
                </a:solidFill>
                <a:cs typeface="DecoType Naskh Variants" pitchFamily="2" charset="-78"/>
              </a:rPr>
              <a:t>في حالة التدقيق الداخلي، يمكن أن يكون </a:t>
            </a:r>
            <a:r>
              <a:rPr lang="ar-SA" sz="3200" dirty="0" smtClean="0">
                <a:solidFill>
                  <a:srgbClr val="39471D"/>
                </a:solidFill>
                <a:cs typeface="DecoType Naskh Variants" pitchFamily="2" charset="-78"/>
              </a:rPr>
              <a:t>المستفيد من عمليات التدقيق </a:t>
            </a:r>
            <a:r>
              <a:rPr lang="ar-SA" sz="3200" dirty="0">
                <a:solidFill>
                  <a:srgbClr val="39471D"/>
                </a:solidFill>
                <a:cs typeface="DecoType Naskh Variants" pitchFamily="2" charset="-78"/>
              </a:rPr>
              <a:t>التدقيق أيضًا هو الشخص الذي يتم التدقيق عليه (3.13) أو الفرد (الأفراد) الذي يدير برنامج التدقيق</a:t>
            </a:r>
            <a:r>
              <a:rPr lang="ar-SA" sz="3200" dirty="0" smtClean="0">
                <a:solidFill>
                  <a:srgbClr val="39471D"/>
                </a:solidFill>
                <a:cs typeface="DecoType Naskh Variants" pitchFamily="2" charset="-78"/>
              </a:rPr>
              <a:t>.</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1711077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27214" y="2259449"/>
            <a:ext cx="7926185" cy="2339102"/>
          </a:xfrm>
          <a:prstGeom prst="rect">
            <a:avLst/>
          </a:prstGeom>
        </p:spPr>
        <p:txBody>
          <a:bodyPr wrap="square">
            <a:spAutoFit/>
          </a:bodyPr>
          <a:lstStyle/>
          <a:p>
            <a:pPr algn="just"/>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يمكن أن تأتي طلبات التدقيق الخارجي من مصادر مثل الهيئات التنظيمية أو الأطراف المتعاقدة أو المستفيدين المحتملين أو الحاليين.</a:t>
            </a:r>
          </a:p>
          <a:p>
            <a:pPr algn="just"/>
            <a:endParaRPr lang="ar-SA" dirty="0"/>
          </a:p>
          <a:p>
            <a:pPr algn="just"/>
            <a:r>
              <a:rPr lang="ar-SA" sz="3200" dirty="0">
                <a:solidFill>
                  <a:srgbClr val="39471D"/>
                </a:solidFill>
                <a:cs typeface="DecoType Naskh Variants" pitchFamily="2" charset="-78"/>
              </a:rPr>
              <a:t>[المصدر</a:t>
            </a:r>
            <a:r>
              <a:rPr lang="ar-SA" sz="3200" dirty="0" smtClean="0">
                <a:solidFill>
                  <a:srgbClr val="39471D"/>
                </a:solidFill>
                <a:cs typeface="DecoType Naskh Variants" pitchFamily="2" charset="-78"/>
              </a:rPr>
              <a:t>:</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3.13.11، تم تعديله - تمت إضافة الملاحظة </a:t>
            </a:r>
            <a:r>
              <a:rPr lang="ar-SA" sz="3200" dirty="0" smtClean="0">
                <a:solidFill>
                  <a:srgbClr val="39471D"/>
                </a:solidFill>
                <a:cs typeface="DecoType Naskh Variants" pitchFamily="2" charset="-78"/>
              </a:rPr>
              <a:t>1].</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0082556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31421" y="2120949"/>
            <a:ext cx="7900207" cy="2616101"/>
          </a:xfrm>
          <a:prstGeom prst="rect">
            <a:avLst/>
          </a:prstGeom>
        </p:spPr>
        <p:txBody>
          <a:bodyPr wrap="square">
            <a:spAutoFit/>
          </a:bodyPr>
          <a:lstStyle/>
          <a:p>
            <a:pPr algn="just"/>
            <a:r>
              <a:rPr lang="ar-SA" sz="4400" dirty="0">
                <a:solidFill>
                  <a:srgbClr val="39471D"/>
                </a:solidFill>
                <a:cs typeface="DecoType Naskh Variants" pitchFamily="2" charset="-78"/>
              </a:rPr>
              <a:t>3.13 </a:t>
            </a:r>
            <a:r>
              <a:rPr lang="ar-SA" sz="4400" dirty="0" smtClean="0">
                <a:solidFill>
                  <a:srgbClr val="39471D"/>
                </a:solidFill>
                <a:cs typeface="DecoType Naskh Variants" pitchFamily="2" charset="-78"/>
              </a:rPr>
              <a:t> المدقق عليه  </a:t>
            </a:r>
            <a:r>
              <a:rPr lang="en-US" sz="4400" dirty="0" smtClean="0">
                <a:solidFill>
                  <a:srgbClr val="39471D"/>
                </a:solidFill>
                <a:latin typeface="Agency FB" panose="020B0503020202020204" pitchFamily="34" charset="0"/>
                <a:cs typeface="DecoType Naskh Variants" pitchFamily="2" charset="-78"/>
              </a:rPr>
              <a:t>auditee</a:t>
            </a:r>
            <a:endParaRPr lang="ar-SA" sz="4400" dirty="0" smtClean="0">
              <a:solidFill>
                <a:srgbClr val="39471D"/>
              </a:solidFill>
              <a:latin typeface="Agency FB" panose="020B0503020202020204" pitchFamily="34" charset="0"/>
              <a:cs typeface="DecoType Naskh Variants" pitchFamily="2" charset="-78"/>
            </a:endParaRPr>
          </a:p>
          <a:p>
            <a:pPr algn="just"/>
            <a:endParaRPr lang="en-US" sz="2000" dirty="0">
              <a:solidFill>
                <a:srgbClr val="39471D"/>
              </a:solidFill>
              <a:latin typeface="Agency FB" panose="020B0503020202020204" pitchFamily="34" charset="0"/>
              <a:cs typeface="DecoType Naskh Variants" pitchFamily="2" charset="-78"/>
            </a:endParaRPr>
          </a:p>
          <a:p>
            <a:pPr algn="just"/>
            <a:endParaRPr lang="ar-SA" dirty="0" smtClean="0"/>
          </a:p>
          <a:p>
            <a:pPr algn="just"/>
            <a:r>
              <a:rPr lang="ar-SA" sz="3200" dirty="0" smtClean="0">
                <a:solidFill>
                  <a:srgbClr val="39471D"/>
                </a:solidFill>
                <a:cs typeface="DecoType Naskh Variants" pitchFamily="2" charset="-78"/>
              </a:rPr>
              <a:t>هو المنظمة بكاملها </a:t>
            </a:r>
            <a:r>
              <a:rPr lang="ar-SA" sz="3200" dirty="0">
                <a:solidFill>
                  <a:srgbClr val="39471D"/>
                </a:solidFill>
                <a:cs typeface="DecoType Naskh Variants" pitchFamily="2" charset="-78"/>
              </a:rPr>
              <a:t>أو أجزاء منها التي يتم التدقيق عليها</a:t>
            </a:r>
            <a:r>
              <a:rPr lang="ar-SA" dirty="0" smtClean="0"/>
              <a:t>.</a:t>
            </a:r>
          </a:p>
          <a:p>
            <a:pPr algn="just"/>
            <a:endParaRPr lang="ar-SA" dirty="0"/>
          </a:p>
          <a:p>
            <a:pPr algn="just"/>
            <a:r>
              <a:rPr lang="ar-SA" sz="3200" dirty="0">
                <a:solidFill>
                  <a:srgbClr val="39471D"/>
                </a:solidFill>
                <a:cs typeface="DecoType Naskh Variants" pitchFamily="2" charset="-78"/>
              </a:rPr>
              <a:t> [المصدر: </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a:solidFill>
                  <a:srgbClr val="39471D"/>
                </a:solidFill>
                <a:cs typeface="DecoType Naskh Variants" pitchFamily="2" charset="-78"/>
              </a:rPr>
              <a:t>، 3.13.12، </a:t>
            </a:r>
            <a:r>
              <a:rPr lang="ar-SA" sz="3200" dirty="0" smtClean="0">
                <a:solidFill>
                  <a:srgbClr val="39471D"/>
                </a:solidFill>
                <a:cs typeface="DecoType Naskh Variants" pitchFamily="2" charset="-78"/>
              </a:rPr>
              <a:t>معدّل</a:t>
            </a:r>
            <a:r>
              <a:rPr lang="ar-SA" sz="3200" dirty="0">
                <a:solidFill>
                  <a:srgbClr val="39471D"/>
                </a:solidFill>
                <a:cs typeface="DecoType Naskh Variants" pitchFamily="2" charset="-78"/>
              </a:rPr>
              <a:t>]</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0895246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0" y="1905000"/>
            <a:ext cx="7892311" cy="3785652"/>
          </a:xfrm>
          <a:prstGeom prst="rect">
            <a:avLst/>
          </a:prstGeom>
        </p:spPr>
        <p:txBody>
          <a:bodyPr wrap="square">
            <a:spAutoFit/>
          </a:bodyPr>
          <a:lstStyle/>
          <a:p>
            <a:r>
              <a:rPr lang="ar-SA" sz="4400" dirty="0" smtClean="0">
                <a:solidFill>
                  <a:srgbClr val="39471D"/>
                </a:solidFill>
                <a:cs typeface="DecoType Naskh Variants" pitchFamily="2" charset="-78"/>
              </a:rPr>
              <a:t>3.14 فريق </a:t>
            </a:r>
            <a:r>
              <a:rPr lang="ar-SA" sz="4400" dirty="0">
                <a:solidFill>
                  <a:srgbClr val="39471D"/>
                </a:solidFill>
                <a:cs typeface="DecoType Naskh Variants" pitchFamily="2" charset="-78"/>
              </a:rPr>
              <a:t>التدقيق </a:t>
            </a:r>
            <a:r>
              <a:rPr lang="en-US" sz="4400" dirty="0">
                <a:solidFill>
                  <a:srgbClr val="39471D"/>
                </a:solidFill>
                <a:latin typeface="Agency FB" panose="020B0503020202020204" pitchFamily="34" charset="0"/>
                <a:cs typeface="DecoType Naskh Variants" pitchFamily="2" charset="-78"/>
              </a:rPr>
              <a:t>audit team</a:t>
            </a:r>
          </a:p>
          <a:p>
            <a:endParaRPr lang="ar-SA" dirty="0" smtClean="0"/>
          </a:p>
          <a:p>
            <a:endParaRPr lang="ar-SA" dirty="0" smtClean="0"/>
          </a:p>
          <a:p>
            <a:pPr algn="just"/>
            <a:r>
              <a:rPr lang="ar-SA" sz="3200" dirty="0">
                <a:solidFill>
                  <a:srgbClr val="39471D"/>
                </a:solidFill>
                <a:cs typeface="DecoType Naskh Variants" pitchFamily="2" charset="-78"/>
              </a:rPr>
              <a:t>شخص أو أكثر يقومون بعملية التدقيق (3.1)، مدعومين إذا لزم الأمر بخبراء فنيين (3.16</a:t>
            </a:r>
            <a:r>
              <a:rPr lang="ar-SA" sz="3200" dirty="0" smtClean="0">
                <a:solidFill>
                  <a:srgbClr val="39471D"/>
                </a:solidFill>
                <a:cs typeface="DecoType Naskh Variants" pitchFamily="2" charset="-78"/>
              </a:rPr>
              <a:t>).</a:t>
            </a:r>
          </a:p>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1 </a:t>
            </a:r>
            <a:endParaRPr lang="ar-SA" sz="32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يتم </a:t>
            </a:r>
            <a:r>
              <a:rPr lang="ar-SA" sz="3200" dirty="0">
                <a:solidFill>
                  <a:srgbClr val="39471D"/>
                </a:solidFill>
                <a:cs typeface="DecoType Naskh Variants" pitchFamily="2" charset="-78"/>
              </a:rPr>
              <a:t>تعيين مدقق واحد (3.15) من فريق التدقيق (3.14) كقائد لفريق التدقيق</a:t>
            </a:r>
            <a:r>
              <a:rPr lang="ar-SA" sz="3200" dirty="0" smtClean="0">
                <a:solidFill>
                  <a:srgbClr val="39471D"/>
                </a:solidFill>
                <a:cs typeface="DecoType Naskh Variants" pitchFamily="2" charset="-78"/>
              </a:rPr>
              <a:t>.</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7017141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24760" y="2644170"/>
            <a:ext cx="7892311" cy="1569660"/>
          </a:xfrm>
          <a:prstGeom prst="rect">
            <a:avLst/>
          </a:prstGeom>
        </p:spPr>
        <p:txBody>
          <a:bodyPr wrap="square">
            <a:spAutoFit/>
          </a:bodyPr>
          <a:lstStyle/>
          <a:p>
            <a:pPr algn="just"/>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2 </a:t>
            </a:r>
            <a:endParaRPr lang="ar-SA" sz="3200" dirty="0" smtClean="0">
              <a:solidFill>
                <a:srgbClr val="39471D"/>
              </a:solidFill>
              <a:cs typeface="DecoType Naskh Variants" pitchFamily="2" charset="-78"/>
            </a:endParaRPr>
          </a:p>
          <a:p>
            <a:pPr algn="just"/>
            <a:r>
              <a:rPr lang="ar-SA" sz="3200" dirty="0" smtClean="0">
                <a:solidFill>
                  <a:srgbClr val="39471D"/>
                </a:solidFill>
                <a:cs typeface="DecoType Naskh Variants" pitchFamily="2" charset="-78"/>
              </a:rPr>
              <a:t>يمكن </a:t>
            </a:r>
            <a:r>
              <a:rPr lang="ar-SA" sz="3200" dirty="0">
                <a:solidFill>
                  <a:srgbClr val="39471D"/>
                </a:solidFill>
                <a:cs typeface="DecoType Naskh Variants" pitchFamily="2" charset="-78"/>
              </a:rPr>
              <a:t>لفريق التدقيق أن يضم مدققين تحت التدريب</a:t>
            </a:r>
            <a:r>
              <a:rPr lang="ar-SA" sz="3200" dirty="0" smtClean="0">
                <a:solidFill>
                  <a:srgbClr val="39471D"/>
                </a:solidFill>
                <a:cs typeface="DecoType Naskh Variants" pitchFamily="2" charset="-78"/>
              </a:rPr>
              <a:t>.</a:t>
            </a:r>
          </a:p>
          <a:p>
            <a:pPr algn="just"/>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 </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3.13.14]</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9988578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8" name="مستطيل 7"/>
          <p:cNvSpPr/>
          <p:nvPr/>
        </p:nvSpPr>
        <p:spPr>
          <a:xfrm>
            <a:off x="55644" y="2059394"/>
            <a:ext cx="7875984" cy="2739211"/>
          </a:xfrm>
          <a:prstGeom prst="rect">
            <a:avLst/>
          </a:prstGeom>
        </p:spPr>
        <p:txBody>
          <a:bodyPr wrap="square">
            <a:spAutoFit/>
          </a:bodyPr>
          <a:lstStyle/>
          <a:p>
            <a:pPr algn="just"/>
            <a:r>
              <a:rPr lang="ar-SA" sz="4400" dirty="0">
                <a:solidFill>
                  <a:srgbClr val="39471D"/>
                </a:solidFill>
                <a:cs typeface="DecoType Naskh Variants" pitchFamily="2" charset="-78"/>
              </a:rPr>
              <a:t>3.15 المدقق </a:t>
            </a:r>
            <a:r>
              <a:rPr lang="en-US" sz="4400" dirty="0" smtClean="0">
                <a:solidFill>
                  <a:srgbClr val="39471D"/>
                </a:solidFill>
                <a:latin typeface="Agency FB" panose="020B0503020202020204" pitchFamily="34" charset="0"/>
                <a:cs typeface="DecoType Naskh Variants" pitchFamily="2" charset="-78"/>
              </a:rPr>
              <a:t>auditor</a:t>
            </a:r>
            <a:endParaRPr lang="ar-SA" sz="4400" dirty="0" smtClean="0">
              <a:solidFill>
                <a:srgbClr val="39471D"/>
              </a:solidFill>
              <a:latin typeface="Agency FB" panose="020B0503020202020204" pitchFamily="34" charset="0"/>
              <a:cs typeface="DecoType Naskh Variants" pitchFamily="2" charset="-78"/>
            </a:endParaRPr>
          </a:p>
          <a:p>
            <a:pPr algn="just"/>
            <a:endParaRPr lang="ar-SA" sz="2400" dirty="0">
              <a:solidFill>
                <a:srgbClr val="39471D"/>
              </a:solidFill>
              <a:latin typeface="Agency FB" panose="020B0503020202020204" pitchFamily="34" charset="0"/>
              <a:cs typeface="DecoType Naskh Variants" pitchFamily="2" charset="-78"/>
            </a:endParaRPr>
          </a:p>
          <a:p>
            <a:pPr algn="just"/>
            <a:endParaRPr lang="ar-SA" dirty="0"/>
          </a:p>
          <a:p>
            <a:pPr algn="just"/>
            <a:r>
              <a:rPr lang="ar-SA" sz="3200" dirty="0">
                <a:solidFill>
                  <a:srgbClr val="39471D"/>
                </a:solidFill>
                <a:cs typeface="DecoType Naskh Variants" pitchFamily="2" charset="-78"/>
              </a:rPr>
              <a:t>الشخص الذي يقوم بالتدقيق (3.1).</a:t>
            </a:r>
          </a:p>
          <a:p>
            <a:pPr algn="just"/>
            <a:endParaRPr lang="ar-SA" dirty="0"/>
          </a:p>
          <a:p>
            <a:pPr algn="just"/>
            <a:r>
              <a:rPr lang="ar-SA" sz="3200" dirty="0">
                <a:solidFill>
                  <a:srgbClr val="39471D"/>
                </a:solidFill>
                <a:cs typeface="DecoType Naskh Variants" pitchFamily="2" charset="-78"/>
              </a:rPr>
              <a:t>[المصدر</a:t>
            </a:r>
            <a:r>
              <a:rPr lang="ar-SA" sz="3200" dirty="0" smtClean="0">
                <a:solidFill>
                  <a:srgbClr val="39471D"/>
                </a:solidFill>
                <a:cs typeface="DecoType Naskh Variants" pitchFamily="2" charset="-78"/>
              </a:rPr>
              <a:t>:</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3.13.15]</a:t>
            </a:r>
          </a:p>
        </p:txBody>
      </p:sp>
      <p:sp>
        <p:nvSpPr>
          <p:cNvPr id="11" name="مستطيل 10"/>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763417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10886" y="1799772"/>
            <a:ext cx="7873766" cy="4231928"/>
          </a:xfrm>
          <a:prstGeom prst="rect">
            <a:avLst/>
          </a:prstGeom>
        </p:spPr>
        <p:txBody>
          <a:bodyPr wrap="square">
            <a:spAutoFit/>
          </a:bodyPr>
          <a:lstStyle/>
          <a:p>
            <a:r>
              <a:rPr lang="ar-SA" sz="4400" dirty="0" smtClean="0">
                <a:solidFill>
                  <a:srgbClr val="39471D"/>
                </a:solidFill>
                <a:cs typeface="DecoType Naskh Variants" pitchFamily="2" charset="-78"/>
              </a:rPr>
              <a:t>3.16 خبير تقني </a:t>
            </a:r>
            <a:r>
              <a:rPr lang="en-US" sz="4400" dirty="0">
                <a:solidFill>
                  <a:srgbClr val="39471D"/>
                </a:solidFill>
                <a:latin typeface="Agency FB" panose="020B0503020202020204" pitchFamily="34" charset="0"/>
                <a:cs typeface="DecoType Naskh Variants" pitchFamily="2" charset="-78"/>
              </a:rPr>
              <a:t>technical expert</a:t>
            </a:r>
          </a:p>
          <a:p>
            <a:endParaRPr lang="ar-SA" sz="900" dirty="0" smtClean="0">
              <a:solidFill>
                <a:srgbClr val="39471D"/>
              </a:solidFill>
              <a:cs typeface="DecoType Naskh Variants" pitchFamily="2" charset="-78"/>
            </a:endParaRPr>
          </a:p>
          <a:p>
            <a:endParaRPr lang="ar-SA" sz="2000" dirty="0">
              <a:solidFill>
                <a:srgbClr val="39471D"/>
              </a:solidFill>
              <a:cs typeface="DecoType Naskh Variants" pitchFamily="2" charset="-78"/>
            </a:endParaRPr>
          </a:p>
          <a:p>
            <a:r>
              <a:rPr lang="ar-SA" sz="3200" dirty="0">
                <a:solidFill>
                  <a:srgbClr val="39471D"/>
                </a:solidFill>
                <a:cs typeface="DecoType Naskh Variants" pitchFamily="2" charset="-78"/>
              </a:rPr>
              <a:t>&lt;التدقيق&gt; الشخص الذي يقدم معرفة أو خبرة محددة لفريق التدقيق (3.14</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a:p>
            <a:endParaRPr lang="ar-SA" dirty="0"/>
          </a:p>
          <a:p>
            <a:r>
              <a:rPr lang="ar-SA" sz="3200" dirty="0">
                <a:solidFill>
                  <a:srgbClr val="39471D"/>
                </a:solidFill>
                <a:cs typeface="DecoType Naskh Variants" pitchFamily="2" charset="-78"/>
              </a:rPr>
              <a:t>ملاحظة 1 </a:t>
            </a:r>
          </a:p>
          <a:p>
            <a:endParaRPr lang="ar-SA" dirty="0"/>
          </a:p>
          <a:p>
            <a:r>
              <a:rPr lang="ar-SA" dirty="0" smtClean="0"/>
              <a:t> </a:t>
            </a:r>
            <a:r>
              <a:rPr lang="ar-SA" sz="3200" dirty="0">
                <a:solidFill>
                  <a:srgbClr val="39471D"/>
                </a:solidFill>
                <a:cs typeface="DecoType Naskh Variants" pitchFamily="2" charset="-78"/>
              </a:rPr>
              <a:t>تتعلق المعرفة أو الخبرة المحددة بالمنظمة، أو النشاط، أو العملية، أو المنتج، أو الخدمة، أو النظام الذي سيتم تدقيقه، أو اللغة أو الثقافة</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717495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26442" y="2057400"/>
            <a:ext cx="7873766" cy="2831544"/>
          </a:xfrm>
          <a:prstGeom prst="rect">
            <a:avLst/>
          </a:prstGeom>
        </p:spPr>
        <p:txBody>
          <a:bodyPr wrap="square">
            <a:spAutoFit/>
          </a:bodyPr>
          <a:lstStyle/>
          <a:p>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2 </a:t>
            </a:r>
          </a:p>
          <a:p>
            <a:endParaRPr lang="ar-SA" dirty="0"/>
          </a:p>
          <a:p>
            <a:r>
              <a:rPr lang="ar-SA" sz="3200" dirty="0">
                <a:solidFill>
                  <a:srgbClr val="39471D"/>
                </a:solidFill>
                <a:cs typeface="DecoType Naskh Variants" pitchFamily="2" charset="-78"/>
              </a:rPr>
              <a:t>الخبير الفني لفريق المراجعة (3.14) لا يعمل كمدقق (3.15</a:t>
            </a:r>
            <a:r>
              <a:rPr lang="ar-SA" sz="3200" dirty="0" smtClean="0">
                <a:solidFill>
                  <a:srgbClr val="39471D"/>
                </a:solidFill>
                <a:cs typeface="DecoType Naskh Variants" pitchFamily="2" charset="-78"/>
              </a:rPr>
              <a:t>).</a:t>
            </a:r>
          </a:p>
          <a:p>
            <a:endParaRPr lang="ar-SA" sz="3200" dirty="0">
              <a:solidFill>
                <a:srgbClr val="39471D"/>
              </a:solidFill>
              <a:cs typeface="DecoType Naskh Variants" pitchFamily="2" charset="-78"/>
            </a:endParaRPr>
          </a:p>
          <a:p>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 </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3.13.16، تم تعديله - تم تعديل الملاحظات على الإدخال 1 و2]</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368340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21772" y="2059394"/>
            <a:ext cx="7897756" cy="2739211"/>
          </a:xfrm>
          <a:prstGeom prst="rect">
            <a:avLst/>
          </a:prstGeom>
        </p:spPr>
        <p:txBody>
          <a:bodyPr wrap="square">
            <a:spAutoFit/>
          </a:bodyPr>
          <a:lstStyle/>
          <a:p>
            <a:r>
              <a:rPr lang="ar-SA" sz="4400" dirty="0">
                <a:solidFill>
                  <a:srgbClr val="39471D"/>
                </a:solidFill>
                <a:cs typeface="DecoType Naskh Variants" pitchFamily="2" charset="-78"/>
              </a:rPr>
              <a:t>3.17 </a:t>
            </a:r>
            <a:r>
              <a:rPr lang="ar-SA" sz="4400" dirty="0" smtClean="0">
                <a:solidFill>
                  <a:srgbClr val="39471D"/>
                </a:solidFill>
                <a:cs typeface="DecoType Naskh Variants" pitchFamily="2" charset="-78"/>
              </a:rPr>
              <a:t>المراقب </a:t>
            </a:r>
            <a:r>
              <a:rPr lang="en-US" sz="4400" dirty="0">
                <a:solidFill>
                  <a:srgbClr val="39471D"/>
                </a:solidFill>
                <a:latin typeface="Agency FB" panose="020B0503020202020204" pitchFamily="34" charset="0"/>
                <a:cs typeface="DecoType Naskh Variants" pitchFamily="2" charset="-78"/>
              </a:rPr>
              <a:t>observer</a:t>
            </a:r>
            <a:endParaRPr lang="ar-SA" sz="4400" dirty="0">
              <a:solidFill>
                <a:srgbClr val="39471D"/>
              </a:solidFill>
              <a:latin typeface="Agency FB" panose="020B0503020202020204" pitchFamily="34" charset="0"/>
              <a:cs typeface="DecoType Naskh Variants" pitchFamily="2" charset="-78"/>
            </a:endParaRPr>
          </a:p>
          <a:p>
            <a:endParaRPr lang="ar-SA" sz="3200" dirty="0">
              <a:solidFill>
                <a:srgbClr val="39471D"/>
              </a:solidFill>
              <a:cs typeface="DecoType Naskh Variants" pitchFamily="2" charset="-78"/>
            </a:endParaRPr>
          </a:p>
          <a:p>
            <a:r>
              <a:rPr lang="ar-SA" sz="3200" dirty="0" smtClean="0">
                <a:solidFill>
                  <a:srgbClr val="39471D"/>
                </a:solidFill>
                <a:cs typeface="DecoType Naskh Variants" pitchFamily="2" charset="-78"/>
              </a:rPr>
              <a:t>هو شخص </a:t>
            </a:r>
            <a:r>
              <a:rPr lang="ar-SA" sz="3200" dirty="0">
                <a:solidFill>
                  <a:srgbClr val="39471D"/>
                </a:solidFill>
                <a:cs typeface="DecoType Naskh Variants" pitchFamily="2" charset="-78"/>
              </a:rPr>
              <a:t>يرافق فريق التدقيق (3.14) لكنه لا يعمل كمدقق (3.15</a:t>
            </a:r>
            <a:r>
              <a:rPr lang="ar-SA" sz="3200" dirty="0" smtClean="0">
                <a:solidFill>
                  <a:srgbClr val="39471D"/>
                </a:solidFill>
                <a:cs typeface="DecoType Naskh Variants" pitchFamily="2" charset="-78"/>
              </a:rPr>
              <a:t>)</a:t>
            </a:r>
          </a:p>
          <a:p>
            <a:endParaRPr lang="ar-SA" sz="3200" dirty="0">
              <a:solidFill>
                <a:srgbClr val="39471D"/>
              </a:solidFill>
              <a:cs typeface="DecoType Naskh Variants" pitchFamily="2" charset="-78"/>
            </a:endParaRPr>
          </a:p>
          <a:p>
            <a:r>
              <a:rPr lang="ar-SA" sz="3200" dirty="0" smtClean="0">
                <a:solidFill>
                  <a:srgbClr val="39471D"/>
                </a:solidFill>
                <a:cs typeface="DecoType Naskh Variants" pitchFamily="2" charset="-78"/>
              </a:rPr>
              <a:t>[</a:t>
            </a:r>
            <a:r>
              <a:rPr lang="ar-SA" sz="3200" dirty="0">
                <a:solidFill>
                  <a:srgbClr val="39471D"/>
                </a:solidFill>
                <a:cs typeface="DecoType Naskh Variants" pitchFamily="2" charset="-78"/>
              </a:rPr>
              <a:t>المصدر</a:t>
            </a:r>
            <a:r>
              <a:rPr lang="ar-SA" sz="3200" dirty="0" smtClean="0">
                <a:solidFill>
                  <a:srgbClr val="39471D"/>
                </a:solidFill>
                <a:cs typeface="DecoType Naskh Variants" pitchFamily="2" charset="-78"/>
              </a:rPr>
              <a:t>:</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en-US" sz="3200" dirty="0">
                <a:solidFill>
                  <a:srgbClr val="39471D"/>
                </a:solidFill>
                <a:latin typeface="Agency FB" panose="020B0503020202020204" pitchFamily="34" charset="0"/>
                <a:cs typeface="DecoType Naskh Variants" pitchFamily="2" charset="-78"/>
              </a:rPr>
              <a:t>ISO 9000 : 2015</a:t>
            </a:r>
            <a:r>
              <a:rPr lang="ar-SA" sz="3200" dirty="0">
                <a:solidFill>
                  <a:srgbClr val="39471D"/>
                </a:solidFill>
                <a:latin typeface="Agency FB" panose="020B0503020202020204" pitchFamily="34" charset="0"/>
                <a:cs typeface="DecoType Naskh Variants" pitchFamily="2" charset="-78"/>
                <a:sym typeface="Wingdings" panose="05000000000000000000" pitchFamily="2" charset="2"/>
              </a:rPr>
              <a:t>)</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3.13.17، </a:t>
            </a:r>
            <a:r>
              <a:rPr lang="ar-SA" sz="3200" dirty="0" smtClean="0">
                <a:solidFill>
                  <a:srgbClr val="39471D"/>
                </a:solidFill>
                <a:cs typeface="DecoType Naskh Variants" pitchFamily="2" charset="-78"/>
              </a:rPr>
              <a:t>معدّل]</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85189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38" name="مستطيل 37"/>
          <p:cNvSpPr/>
          <p:nvPr/>
        </p:nvSpPr>
        <p:spPr>
          <a:xfrm>
            <a:off x="7008869" y="487155"/>
            <a:ext cx="870751" cy="584775"/>
          </a:xfrm>
          <a:prstGeom prst="rect">
            <a:avLst/>
          </a:prstGeom>
        </p:spPr>
        <p:txBody>
          <a:bodyPr wrap="none">
            <a:spAutoFit/>
          </a:bodyPr>
          <a:lstStyle/>
          <a:p>
            <a:r>
              <a:rPr lang="ar-SA" sz="3200" dirty="0" smtClean="0">
                <a:solidFill>
                  <a:srgbClr val="43661C"/>
                </a:solidFill>
                <a:cs typeface="DecoType Naskh Variants" pitchFamily="2" charset="-78"/>
              </a:rPr>
              <a:t>-</a:t>
            </a:r>
            <a:r>
              <a:rPr lang="ar-SA" sz="3200" dirty="0" smtClean="0">
                <a:solidFill>
                  <a:srgbClr val="43661C"/>
                </a:solidFill>
                <a:cs typeface="DecoType Naskh Variants" pitchFamily="2" charset="-78"/>
                <a:hlinkClick r:id="rId2" action="ppaction://hlinksldjump"/>
              </a:rPr>
              <a:t>تمهيد</a:t>
            </a:r>
            <a:endParaRPr lang="ar-SA" sz="3200" dirty="0">
              <a:solidFill>
                <a:srgbClr val="43661C"/>
              </a:solidFill>
              <a:cs typeface="DecoType Naskh Variants" pitchFamily="2" charset="-78"/>
            </a:endParaRPr>
          </a:p>
        </p:txBody>
      </p:sp>
      <p:sp>
        <p:nvSpPr>
          <p:cNvPr id="41" name="مستطيل 40"/>
          <p:cNvSpPr/>
          <p:nvPr/>
        </p:nvSpPr>
        <p:spPr>
          <a:xfrm>
            <a:off x="6358300" y="1714127"/>
            <a:ext cx="880369" cy="584775"/>
          </a:xfrm>
          <a:prstGeom prst="rect">
            <a:avLst/>
          </a:prstGeom>
        </p:spPr>
        <p:txBody>
          <a:bodyPr wrap="none">
            <a:spAutoFit/>
          </a:bodyPr>
          <a:lstStyle/>
          <a:p>
            <a:r>
              <a:rPr lang="ar-SA" sz="3200" dirty="0">
                <a:solidFill>
                  <a:srgbClr val="43661C"/>
                </a:solidFill>
                <a:cs typeface="DecoType Naskh Variants" pitchFamily="2" charset="-78"/>
              </a:rPr>
              <a:t>1 نطاق</a:t>
            </a:r>
          </a:p>
        </p:txBody>
      </p:sp>
      <p:sp>
        <p:nvSpPr>
          <p:cNvPr id="42" name="مستطيل 41"/>
          <p:cNvSpPr/>
          <p:nvPr/>
        </p:nvSpPr>
        <p:spPr>
          <a:xfrm>
            <a:off x="5117575" y="2323727"/>
            <a:ext cx="2121094" cy="584775"/>
          </a:xfrm>
          <a:prstGeom prst="rect">
            <a:avLst/>
          </a:prstGeom>
        </p:spPr>
        <p:txBody>
          <a:bodyPr wrap="none">
            <a:spAutoFit/>
          </a:bodyPr>
          <a:lstStyle/>
          <a:p>
            <a:r>
              <a:rPr lang="ar-SA" sz="3200" dirty="0">
                <a:solidFill>
                  <a:srgbClr val="43661C"/>
                </a:solidFill>
                <a:cs typeface="DecoType Naskh Variants" pitchFamily="2" charset="-78"/>
              </a:rPr>
              <a:t>2 المراجع المعيارية</a:t>
            </a:r>
          </a:p>
        </p:txBody>
      </p:sp>
      <p:sp>
        <p:nvSpPr>
          <p:cNvPr id="43" name="مستطيل 42"/>
          <p:cNvSpPr/>
          <p:nvPr/>
        </p:nvSpPr>
        <p:spPr>
          <a:xfrm>
            <a:off x="4446248" y="2926673"/>
            <a:ext cx="2792752" cy="584775"/>
          </a:xfrm>
          <a:prstGeom prst="rect">
            <a:avLst/>
          </a:prstGeom>
        </p:spPr>
        <p:txBody>
          <a:bodyPr wrap="none">
            <a:spAutoFit/>
          </a:bodyPr>
          <a:lstStyle/>
          <a:p>
            <a:r>
              <a:rPr lang="ar-SA" sz="3200" dirty="0">
                <a:solidFill>
                  <a:srgbClr val="43661C"/>
                </a:solidFill>
                <a:cs typeface="DecoType Naskh Variants" pitchFamily="2" charset="-78"/>
              </a:rPr>
              <a:t>3 المصطلحات والتعاريف</a:t>
            </a:r>
          </a:p>
        </p:txBody>
      </p:sp>
      <p:sp>
        <p:nvSpPr>
          <p:cNvPr id="44" name="مستطيل 43"/>
          <p:cNvSpPr/>
          <p:nvPr/>
        </p:nvSpPr>
        <p:spPr>
          <a:xfrm>
            <a:off x="5398477" y="3549182"/>
            <a:ext cx="1829347" cy="584775"/>
          </a:xfrm>
          <a:prstGeom prst="rect">
            <a:avLst/>
          </a:prstGeom>
        </p:spPr>
        <p:txBody>
          <a:bodyPr wrap="none">
            <a:spAutoFit/>
          </a:bodyPr>
          <a:lstStyle/>
          <a:p>
            <a:r>
              <a:rPr lang="ar-SA" sz="3200" dirty="0">
                <a:solidFill>
                  <a:srgbClr val="43661C"/>
                </a:solidFill>
                <a:cs typeface="DecoType Naskh Variants" pitchFamily="2" charset="-78"/>
              </a:rPr>
              <a:t>4 مبادئ التدقيق</a:t>
            </a:r>
          </a:p>
        </p:txBody>
      </p:sp>
      <p:sp>
        <p:nvSpPr>
          <p:cNvPr id="45" name="مستطيل 44"/>
          <p:cNvSpPr/>
          <p:nvPr/>
        </p:nvSpPr>
        <p:spPr>
          <a:xfrm>
            <a:off x="4723236" y="4145873"/>
            <a:ext cx="2515433" cy="584775"/>
          </a:xfrm>
          <a:prstGeom prst="rect">
            <a:avLst/>
          </a:prstGeom>
        </p:spPr>
        <p:txBody>
          <a:bodyPr wrap="none">
            <a:spAutoFit/>
          </a:bodyPr>
          <a:lstStyle/>
          <a:p>
            <a:r>
              <a:rPr lang="ar-SA" sz="3200" dirty="0">
                <a:solidFill>
                  <a:srgbClr val="43661C"/>
                </a:solidFill>
                <a:cs typeface="DecoType Naskh Variants" pitchFamily="2" charset="-78"/>
              </a:rPr>
              <a:t>5 إدارة برنامج التدقيق</a:t>
            </a:r>
          </a:p>
        </p:txBody>
      </p:sp>
      <p:sp>
        <p:nvSpPr>
          <p:cNvPr id="46" name="مستطيل 45"/>
          <p:cNvSpPr/>
          <p:nvPr/>
        </p:nvSpPr>
        <p:spPr>
          <a:xfrm>
            <a:off x="5067409" y="4755473"/>
            <a:ext cx="1104791" cy="584775"/>
          </a:xfrm>
          <a:prstGeom prst="rect">
            <a:avLst/>
          </a:prstGeom>
        </p:spPr>
        <p:txBody>
          <a:bodyPr wrap="none">
            <a:spAutoFit/>
          </a:bodyPr>
          <a:lstStyle/>
          <a:p>
            <a:r>
              <a:rPr lang="ar-SA" sz="3200" dirty="0">
                <a:solidFill>
                  <a:srgbClr val="43661C"/>
                </a:solidFill>
                <a:cs typeface="DecoType Naskh Variants" pitchFamily="2" charset="-78"/>
              </a:rPr>
              <a:t>5.1 عام</a:t>
            </a:r>
          </a:p>
        </p:txBody>
      </p:sp>
      <p:sp>
        <p:nvSpPr>
          <p:cNvPr id="47" name="مستطيل 46"/>
          <p:cNvSpPr/>
          <p:nvPr/>
        </p:nvSpPr>
        <p:spPr>
          <a:xfrm>
            <a:off x="2754427" y="5365073"/>
            <a:ext cx="3416321" cy="584775"/>
          </a:xfrm>
          <a:prstGeom prst="rect">
            <a:avLst/>
          </a:prstGeom>
        </p:spPr>
        <p:txBody>
          <a:bodyPr wrap="none">
            <a:spAutoFit/>
          </a:bodyPr>
          <a:lstStyle/>
          <a:p>
            <a:r>
              <a:rPr lang="ar-SA" sz="3200" dirty="0">
                <a:solidFill>
                  <a:srgbClr val="43661C"/>
                </a:solidFill>
                <a:cs typeface="DecoType Naskh Variants" pitchFamily="2" charset="-78"/>
              </a:rPr>
              <a:t>5.2 تحديد أهداف برنامج </a:t>
            </a:r>
            <a:r>
              <a:rPr lang="ar-SA" dirty="0"/>
              <a:t>التدقيق</a:t>
            </a:r>
          </a:p>
        </p:txBody>
      </p:sp>
      <p:sp>
        <p:nvSpPr>
          <p:cNvPr id="48" name="مستطيل 47"/>
          <p:cNvSpPr/>
          <p:nvPr/>
        </p:nvSpPr>
        <p:spPr>
          <a:xfrm>
            <a:off x="914400" y="5968425"/>
            <a:ext cx="5250156" cy="584775"/>
          </a:xfrm>
          <a:prstGeom prst="rect">
            <a:avLst/>
          </a:prstGeom>
        </p:spPr>
        <p:txBody>
          <a:bodyPr wrap="none">
            <a:spAutoFit/>
          </a:bodyPr>
          <a:lstStyle/>
          <a:p>
            <a:r>
              <a:rPr lang="ar-SA" sz="3200" dirty="0">
                <a:solidFill>
                  <a:srgbClr val="43661C"/>
                </a:solidFill>
                <a:cs typeface="DecoType Naskh Variants" pitchFamily="2" charset="-78"/>
              </a:rPr>
              <a:t>5.3 تحديد وتقييم مخاطر وفرص برنامج التدقيق</a:t>
            </a:r>
          </a:p>
        </p:txBody>
      </p:sp>
      <p:sp>
        <p:nvSpPr>
          <p:cNvPr id="3" name="مستطيل 2"/>
          <p:cNvSpPr/>
          <p:nvPr/>
        </p:nvSpPr>
        <p:spPr>
          <a:xfrm>
            <a:off x="6967014" y="1091625"/>
            <a:ext cx="1010213" cy="584775"/>
          </a:xfrm>
          <a:prstGeom prst="rect">
            <a:avLst/>
          </a:prstGeom>
        </p:spPr>
        <p:txBody>
          <a:bodyPr wrap="none">
            <a:spAutoFit/>
          </a:bodyPr>
          <a:lstStyle/>
          <a:p>
            <a:r>
              <a:rPr lang="ar-SA" sz="3200" dirty="0" smtClean="0">
                <a:solidFill>
                  <a:srgbClr val="43661C"/>
                </a:solidFill>
                <a:cs typeface="DecoType Naskh Variants" pitchFamily="2" charset="-78"/>
                <a:hlinkClick r:id="rId3" action="ppaction://hlinksldjump"/>
              </a:rPr>
              <a:t>-مقدّمة</a:t>
            </a:r>
            <a:endParaRPr lang="ar-SA" sz="3200" dirty="0">
              <a:solidFill>
                <a:srgbClr val="43661C"/>
              </a:solidFill>
              <a:cs typeface="DecoType Naskh Variants" pitchFamily="2" charset="-78"/>
            </a:endParaRPr>
          </a:p>
        </p:txBody>
      </p:sp>
      <p:sp>
        <p:nvSpPr>
          <p:cNvPr id="2" name="مربع نص 1"/>
          <p:cNvSpPr txBox="1"/>
          <p:nvPr/>
        </p:nvSpPr>
        <p:spPr bwMode="auto">
          <a:xfrm>
            <a:off x="6888356" y="-45165"/>
            <a:ext cx="1045479" cy="683264"/>
          </a:xfrm>
          <a:prstGeom prst="rect">
            <a:avLst/>
          </a:prstGeom>
          <a:noFill/>
          <a:ln w="9525">
            <a:noFill/>
            <a:miter lim="800000"/>
            <a:headEnd/>
            <a:tailEnd/>
          </a:ln>
          <a:effectLst/>
        </p:spPr>
        <p:txBody>
          <a:bodyPr wrap="none" rtlCol="1">
            <a:spAutoFit/>
          </a:bodyPr>
          <a:lstStyle/>
          <a:p>
            <a:pPr algn="r" rtl="1">
              <a:lnSpc>
                <a:spcPct val="120000"/>
              </a:lnSpc>
              <a:spcBef>
                <a:spcPct val="50000"/>
              </a:spcBef>
              <a:buClr>
                <a:srgbClr val="009900"/>
              </a:buClr>
              <a:buSzPct val="150000"/>
            </a:pPr>
            <a:r>
              <a:rPr lang="ar-SA" sz="3200" dirty="0">
                <a:solidFill>
                  <a:srgbClr val="43661C"/>
                </a:solidFill>
                <a:cs typeface="DecoType Naskh Variants" pitchFamily="2" charset="-78"/>
              </a:rPr>
              <a:t>المحتويات</a:t>
            </a:r>
          </a:p>
        </p:txBody>
      </p:sp>
      <p:sp>
        <p:nvSpPr>
          <p:cNvPr id="22" name="مستطيل 21"/>
          <p:cNvSpPr/>
          <p:nvPr/>
        </p:nvSpPr>
        <p:spPr>
          <a:xfrm>
            <a:off x="3044409" y="-72865"/>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422813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41342" y="1752600"/>
            <a:ext cx="7972970" cy="4278094"/>
          </a:xfrm>
          <a:prstGeom prst="rect">
            <a:avLst/>
          </a:prstGeom>
        </p:spPr>
        <p:txBody>
          <a:bodyPr wrap="square">
            <a:spAutoFit/>
          </a:bodyPr>
          <a:lstStyle/>
          <a:p>
            <a:pPr algn="just"/>
            <a:r>
              <a:rPr lang="ar-SA" sz="4400" dirty="0">
                <a:solidFill>
                  <a:srgbClr val="39471D"/>
                </a:solidFill>
                <a:cs typeface="DecoType Naskh Variants" pitchFamily="2" charset="-78"/>
              </a:rPr>
              <a:t>3.18 نظام </a:t>
            </a:r>
            <a:r>
              <a:rPr lang="ar-SA" sz="4400" dirty="0" smtClean="0">
                <a:solidFill>
                  <a:srgbClr val="39471D"/>
                </a:solidFill>
                <a:cs typeface="DecoType Naskh Variants" pitchFamily="2" charset="-78"/>
              </a:rPr>
              <a:t>إدارة </a:t>
            </a:r>
            <a:r>
              <a:rPr lang="en-US" sz="4400" dirty="0">
                <a:solidFill>
                  <a:srgbClr val="39471D"/>
                </a:solidFill>
                <a:latin typeface="Agency FB" panose="020B0503020202020204" pitchFamily="34" charset="0"/>
                <a:cs typeface="DecoType Naskh Variants" pitchFamily="2" charset="-78"/>
              </a:rPr>
              <a:t>management system</a:t>
            </a:r>
          </a:p>
          <a:p>
            <a:pPr algn="just"/>
            <a:endParaRPr lang="ar-SA" dirty="0"/>
          </a:p>
          <a:p>
            <a:pPr algn="just"/>
            <a:r>
              <a:rPr lang="ar-SA" sz="3200" dirty="0">
                <a:solidFill>
                  <a:srgbClr val="39471D"/>
                </a:solidFill>
                <a:cs typeface="DecoType Naskh Variants" pitchFamily="2" charset="-78"/>
              </a:rPr>
              <a:t>مجموعة من العناصر المترابطة أو المتفاعلة للمؤسسة لوضع السياسات والأهداف والعمليات (3.24) لتحقيق تلك الأهداف</a:t>
            </a:r>
            <a:r>
              <a:rPr lang="ar-SA" dirty="0" smtClean="0"/>
              <a:t>.</a:t>
            </a:r>
          </a:p>
          <a:p>
            <a:pPr algn="just"/>
            <a:endParaRPr lang="ar-SA" dirty="0"/>
          </a:p>
          <a:p>
            <a:pPr algn="just"/>
            <a:r>
              <a:rPr lang="ar-SA" dirty="0" smtClean="0"/>
              <a:t> </a:t>
            </a:r>
            <a:r>
              <a:rPr lang="ar-SA" sz="3200" dirty="0">
                <a:solidFill>
                  <a:srgbClr val="39471D"/>
                </a:solidFill>
                <a:cs typeface="DecoType Naskh Variants" pitchFamily="2" charset="-78"/>
              </a:rPr>
              <a:t>ملاحظة 1 </a:t>
            </a:r>
          </a:p>
          <a:p>
            <a:pPr algn="just"/>
            <a:endParaRPr lang="ar-SA" sz="3200" dirty="0">
              <a:solidFill>
                <a:srgbClr val="39471D"/>
              </a:solidFill>
              <a:cs typeface="DecoType Naskh Variants" pitchFamily="2" charset="-78"/>
            </a:endParaRPr>
          </a:p>
          <a:p>
            <a:pPr algn="just"/>
            <a:r>
              <a:rPr lang="ar-SA" sz="3200" dirty="0">
                <a:solidFill>
                  <a:srgbClr val="39471D"/>
                </a:solidFill>
                <a:cs typeface="DecoType Naskh Variants" pitchFamily="2" charset="-78"/>
              </a:rPr>
              <a:t> يمكن لنظام الإدارة أن يعالج تخصصًا واحدًا أو عدة تخصصات، على سبيل المثال. إدارة الجودة أو الإدارة المالية أو الإدارة البيئية</a:t>
            </a:r>
            <a:r>
              <a:rPr lang="ar-SA"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7185588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6" name="مستطيل 5"/>
          <p:cNvSpPr/>
          <p:nvPr/>
        </p:nvSpPr>
        <p:spPr>
          <a:xfrm>
            <a:off x="5443" y="2366243"/>
            <a:ext cx="7926185" cy="3046988"/>
          </a:xfrm>
          <a:prstGeom prst="rect">
            <a:avLst/>
          </a:prstGeom>
        </p:spPr>
        <p:txBody>
          <a:bodyPr wrap="square">
            <a:spAutoFit/>
          </a:bodyPr>
          <a:lstStyle/>
          <a:p>
            <a:pPr algn="just">
              <a:lnSpc>
                <a:spcPct val="150000"/>
              </a:lnSpc>
            </a:pPr>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2 </a:t>
            </a:r>
          </a:p>
          <a:p>
            <a:pPr algn="just">
              <a:lnSpc>
                <a:spcPct val="150000"/>
              </a:lnSpc>
            </a:pPr>
            <a:r>
              <a:rPr lang="ar-SA" sz="3200" dirty="0">
                <a:solidFill>
                  <a:srgbClr val="39471D"/>
                </a:solidFill>
                <a:cs typeface="DecoType Naskh Variants" pitchFamily="2" charset="-78"/>
              </a:rPr>
              <a:t> تحدد عناصر نظام الإدارة هيكل المنظمة وأدوارها ومسؤولياتها وتخطيطها وتشغيلها وسياساتها وممارساتها وقواعدها ومعتقداتها وأهدافها وعملياتها لتحقيق تلك الأهداف.</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477063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1711608"/>
            <a:ext cx="7900207" cy="5539978"/>
          </a:xfrm>
          <a:prstGeom prst="rect">
            <a:avLst/>
          </a:prstGeom>
        </p:spPr>
        <p:txBody>
          <a:bodyPr wrap="square">
            <a:spAutoFit/>
          </a:bodyPr>
          <a:lstStyle/>
          <a:p>
            <a:r>
              <a:rPr lang="ar-SA" sz="4400" dirty="0">
                <a:solidFill>
                  <a:srgbClr val="39471D"/>
                </a:solidFill>
                <a:cs typeface="DecoType Naskh Variants" pitchFamily="2" charset="-78"/>
              </a:rPr>
              <a:t>3.19 </a:t>
            </a:r>
            <a:r>
              <a:rPr lang="ar-SA" sz="4400" dirty="0" smtClean="0">
                <a:solidFill>
                  <a:srgbClr val="39471D"/>
                </a:solidFill>
                <a:cs typeface="DecoType Naskh Variants" pitchFamily="2" charset="-78"/>
              </a:rPr>
              <a:t>الخطر </a:t>
            </a:r>
            <a:r>
              <a:rPr lang="en-US" sz="4400" dirty="0" smtClean="0">
                <a:solidFill>
                  <a:srgbClr val="39471D"/>
                </a:solidFill>
                <a:latin typeface="Agency FB" panose="020B0503020202020204" pitchFamily="34" charset="0"/>
                <a:cs typeface="DecoType Naskh Variants" pitchFamily="2" charset="-78"/>
              </a:rPr>
              <a:t>risk </a:t>
            </a:r>
            <a:endParaRPr lang="ar-SA" sz="4400" dirty="0">
              <a:solidFill>
                <a:srgbClr val="39471D"/>
              </a:solidFill>
              <a:latin typeface="Agency FB" panose="020B0503020202020204" pitchFamily="34" charset="0"/>
              <a:cs typeface="DecoType Naskh Variants" pitchFamily="2" charset="-78"/>
            </a:endParaRPr>
          </a:p>
          <a:p>
            <a:r>
              <a:rPr lang="ar-SA" dirty="0" smtClean="0"/>
              <a:t> </a:t>
            </a:r>
            <a:r>
              <a:rPr lang="ar-SA" sz="3200" dirty="0">
                <a:solidFill>
                  <a:srgbClr val="39471D"/>
                </a:solidFill>
                <a:cs typeface="DecoType Naskh Variants" pitchFamily="2" charset="-78"/>
              </a:rPr>
              <a:t>تأثير عدم اليقين </a:t>
            </a:r>
          </a:p>
          <a:p>
            <a:endParaRPr lang="ar-SA" dirty="0"/>
          </a:p>
          <a:p>
            <a:r>
              <a:rPr lang="ar-SA" sz="3200" dirty="0" smtClean="0">
                <a:solidFill>
                  <a:srgbClr val="39471D"/>
                </a:solidFill>
                <a:cs typeface="DecoType Naskh Variants" pitchFamily="2" charset="-78"/>
              </a:rPr>
              <a:t>ملاحظة 1</a:t>
            </a:r>
            <a:r>
              <a:rPr lang="ar-SA" dirty="0" smtClean="0"/>
              <a:t> </a:t>
            </a:r>
          </a:p>
          <a:p>
            <a:r>
              <a:rPr lang="ar-SA" sz="3200" dirty="0">
                <a:solidFill>
                  <a:srgbClr val="39471D"/>
                </a:solidFill>
                <a:cs typeface="DecoType Naskh Variants" pitchFamily="2" charset="-78"/>
              </a:rPr>
              <a:t>التأثير هو </a:t>
            </a:r>
            <a:r>
              <a:rPr lang="ar-SA" sz="3200" dirty="0" smtClean="0">
                <a:solidFill>
                  <a:srgbClr val="39471D"/>
                </a:solidFill>
                <a:cs typeface="DecoType Naskh Variants" pitchFamily="2" charset="-78"/>
              </a:rPr>
              <a:t>انحراف </a:t>
            </a:r>
            <a:r>
              <a:rPr lang="ar-SA" sz="3200" dirty="0">
                <a:solidFill>
                  <a:srgbClr val="39471D"/>
                </a:solidFill>
                <a:cs typeface="DecoType Naskh Variants" pitchFamily="2" charset="-78"/>
              </a:rPr>
              <a:t>عن المتوقع – إيجابيًا أو سلبيًا.</a:t>
            </a:r>
          </a:p>
          <a:p>
            <a:endParaRPr lang="ar-SA" dirty="0"/>
          </a:p>
          <a:p>
            <a:r>
              <a:rPr lang="ar-SA" sz="3200" dirty="0">
                <a:solidFill>
                  <a:srgbClr val="39471D"/>
                </a:solidFill>
                <a:cs typeface="DecoType Naskh Variants" pitchFamily="2" charset="-78"/>
              </a:rPr>
              <a:t>ملاحظة 2</a:t>
            </a:r>
          </a:p>
          <a:p>
            <a:r>
              <a:rPr lang="ar-SA" sz="3200" dirty="0">
                <a:solidFill>
                  <a:srgbClr val="39471D"/>
                </a:solidFill>
                <a:cs typeface="DecoType Naskh Variants" pitchFamily="2" charset="-78"/>
              </a:rPr>
              <a:t>عدم اليقين هو حالة نقص المعلومات -ولو جزئيًا- المتعلقة بحدث ما أو فهمه أو معرفته، وعواقبه واحتمالاته</a:t>
            </a:r>
            <a:r>
              <a:rPr lang="ar-SA" sz="3200" dirty="0" smtClean="0">
                <a:solidFill>
                  <a:srgbClr val="39471D"/>
                </a:solidFill>
                <a:cs typeface="DecoType Naskh Variants" pitchFamily="2" charset="-78"/>
              </a:rPr>
              <a:t>.</a:t>
            </a:r>
          </a:p>
          <a:p>
            <a:endParaRPr lang="ar-SA" sz="3200" dirty="0">
              <a:solidFill>
                <a:srgbClr val="39471D"/>
              </a:solidFill>
              <a:cs typeface="DecoType Naskh Variants" pitchFamily="2" charset="-78"/>
            </a:endParaRPr>
          </a:p>
          <a:p>
            <a:endParaRPr lang="ar-SA" sz="3200" dirty="0">
              <a:solidFill>
                <a:srgbClr val="39471D"/>
              </a:solidFill>
              <a:cs typeface="DecoType Naskh Variants" pitchFamily="2" charset="-78"/>
            </a:endParaRPr>
          </a:p>
          <a:p>
            <a:endParaRPr lang="ar-SA" dirty="0"/>
          </a:p>
        </p:txBody>
      </p:sp>
      <p:sp>
        <p:nvSpPr>
          <p:cNvPr id="9" name="مستطيل 8"/>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2383092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2397948"/>
            <a:ext cx="7900207" cy="2800767"/>
          </a:xfrm>
          <a:prstGeom prst="rect">
            <a:avLst/>
          </a:prstGeom>
        </p:spPr>
        <p:txBody>
          <a:bodyPr wrap="square">
            <a:spAutoFit/>
          </a:bodyPr>
          <a:lstStyle/>
          <a:p>
            <a:r>
              <a:rPr lang="ar-SA" sz="3200" dirty="0" smtClean="0">
                <a:solidFill>
                  <a:srgbClr val="39471D"/>
                </a:solidFill>
                <a:cs typeface="DecoType Naskh Variants" pitchFamily="2" charset="-78"/>
              </a:rPr>
              <a:t>ملاحظة </a:t>
            </a:r>
            <a:r>
              <a:rPr lang="ar-SA" sz="3200" dirty="0">
                <a:solidFill>
                  <a:srgbClr val="39471D"/>
                </a:solidFill>
                <a:cs typeface="DecoType Naskh Variants" pitchFamily="2" charset="-78"/>
              </a:rPr>
              <a:t>3 </a:t>
            </a:r>
          </a:p>
          <a:p>
            <a:pPr>
              <a:lnSpc>
                <a:spcPct val="150000"/>
              </a:lnSpc>
            </a:pPr>
            <a:r>
              <a:rPr lang="ar-SA" sz="3200" dirty="0">
                <a:solidFill>
                  <a:srgbClr val="39471D"/>
                </a:solidFill>
                <a:cs typeface="DecoType Naskh Variants" pitchFamily="2" charset="-78"/>
              </a:rPr>
              <a:t>غالبًا ما تتميز المخاطر بالإشارة إلى الأحداث المحتملة (كما هو محدد في دليل </a:t>
            </a:r>
            <a:r>
              <a:rPr lang="en-US" sz="3200" dirty="0">
                <a:solidFill>
                  <a:srgbClr val="39471D"/>
                </a:solidFill>
                <a:cs typeface="DecoType Naskh Variants" pitchFamily="2" charset="-78"/>
              </a:rPr>
              <a:t>ISO 73:2009، </a:t>
            </a:r>
            <a:r>
              <a:rPr lang="en-US" sz="3200" dirty="0" smtClean="0">
                <a:solidFill>
                  <a:srgbClr val="39471D"/>
                </a:solidFill>
                <a:cs typeface="DecoType Naskh Variants" pitchFamily="2" charset="-78"/>
              </a:rPr>
              <a:t> 3.5.1.3 </a:t>
            </a:r>
            <a:r>
              <a:rPr lang="ar-SA" sz="3200" dirty="0" smtClean="0">
                <a:solidFill>
                  <a:srgbClr val="39471D"/>
                </a:solidFill>
                <a:cs typeface="DecoType Naskh Variants" pitchFamily="2" charset="-78"/>
              </a:rPr>
              <a:t>) والعواقب </a:t>
            </a:r>
            <a:r>
              <a:rPr lang="ar-SA" sz="3200" dirty="0">
                <a:solidFill>
                  <a:srgbClr val="39471D"/>
                </a:solidFill>
                <a:cs typeface="DecoType Naskh Variants" pitchFamily="2" charset="-78"/>
              </a:rPr>
              <a:t>(كما هو محدد في دليل </a:t>
            </a:r>
            <a:r>
              <a:rPr lang="en-US" sz="3200" dirty="0">
                <a:solidFill>
                  <a:srgbClr val="39471D"/>
                </a:solidFill>
                <a:cs typeface="DecoType Naskh Variants" pitchFamily="2" charset="-78"/>
              </a:rPr>
              <a:t>ISO 73:2009، </a:t>
            </a:r>
            <a:r>
              <a:rPr lang="en-US" sz="3200" dirty="0" smtClean="0">
                <a:solidFill>
                  <a:srgbClr val="39471D"/>
                </a:solidFill>
                <a:cs typeface="DecoType Naskh Variants" pitchFamily="2" charset="-78"/>
              </a:rPr>
              <a:t>3.6.1.3</a:t>
            </a:r>
            <a:r>
              <a:rPr lang="ar-SA" sz="3200" dirty="0" smtClean="0">
                <a:solidFill>
                  <a:srgbClr val="39471D"/>
                </a:solidFill>
                <a:cs typeface="DecoType Naskh Variants" pitchFamily="2" charset="-78"/>
              </a:rPr>
              <a:t>)</a:t>
            </a:r>
            <a:r>
              <a:rPr lang="en-US" sz="3200" dirty="0" smtClean="0">
                <a:solidFill>
                  <a:srgbClr val="39471D"/>
                </a:solidFill>
                <a:cs typeface="DecoType Naskh Variants" pitchFamily="2" charset="-78"/>
              </a:rPr>
              <a:t>، </a:t>
            </a:r>
            <a:r>
              <a:rPr lang="ar-SA" sz="3200" dirty="0">
                <a:solidFill>
                  <a:srgbClr val="39471D"/>
                </a:solidFill>
                <a:cs typeface="DecoType Naskh Variants" pitchFamily="2" charset="-78"/>
              </a:rPr>
              <a:t>أو مزيج من هذه الأمور .</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8685427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8" name="مستطيل 7"/>
          <p:cNvSpPr/>
          <p:nvPr/>
        </p:nvSpPr>
        <p:spPr>
          <a:xfrm>
            <a:off x="0" y="2210561"/>
            <a:ext cx="7900207" cy="3200876"/>
          </a:xfrm>
          <a:prstGeom prst="rect">
            <a:avLst/>
          </a:prstGeom>
        </p:spPr>
        <p:txBody>
          <a:bodyPr wrap="square">
            <a:spAutoFit/>
          </a:bodyPr>
          <a:lstStyle/>
          <a:p>
            <a:r>
              <a:rPr lang="ar-SA" sz="4400" dirty="0">
                <a:solidFill>
                  <a:srgbClr val="39471D"/>
                </a:solidFill>
                <a:cs typeface="DecoType Naskh Variants" pitchFamily="2" charset="-78"/>
              </a:rPr>
              <a:t>3.20 </a:t>
            </a:r>
            <a:r>
              <a:rPr lang="ar-SA" sz="4400" dirty="0" smtClean="0">
                <a:solidFill>
                  <a:srgbClr val="39471D"/>
                </a:solidFill>
                <a:cs typeface="DecoType Naskh Variants" pitchFamily="2" charset="-78"/>
              </a:rPr>
              <a:t>المطابقة </a:t>
            </a:r>
            <a:r>
              <a:rPr lang="en-US" sz="4400" dirty="0">
                <a:solidFill>
                  <a:srgbClr val="39471D"/>
                </a:solidFill>
                <a:latin typeface="Agency FB" panose="020B0503020202020204" pitchFamily="34" charset="0"/>
                <a:cs typeface="DecoType Naskh Variants" pitchFamily="2" charset="-78"/>
              </a:rPr>
              <a:t>conformity</a:t>
            </a:r>
          </a:p>
          <a:p>
            <a:endParaRPr lang="ar-SA" sz="4400" dirty="0">
              <a:solidFill>
                <a:srgbClr val="39471D"/>
              </a:solidFill>
              <a:cs typeface="DecoType Naskh Variants" pitchFamily="2" charset="-78"/>
            </a:endParaRPr>
          </a:p>
          <a:p>
            <a:endParaRPr lang="ar-SA" dirty="0"/>
          </a:p>
          <a:p>
            <a:r>
              <a:rPr lang="ar-SA" sz="3200" dirty="0">
                <a:solidFill>
                  <a:srgbClr val="39471D"/>
                </a:solidFill>
                <a:cs typeface="DecoType Naskh Variants" pitchFamily="2" charset="-78"/>
              </a:rPr>
              <a:t>استيفاء المتطلب (3.23) </a:t>
            </a:r>
            <a:endParaRPr lang="ar-SA" sz="3200" dirty="0" smtClean="0">
              <a:solidFill>
                <a:srgbClr val="39471D"/>
              </a:solidFill>
              <a:cs typeface="DecoType Naskh Variants" pitchFamily="2" charset="-78"/>
            </a:endParaRPr>
          </a:p>
          <a:p>
            <a:endParaRPr lang="ar-SA" sz="3200" dirty="0">
              <a:solidFill>
                <a:srgbClr val="39471D"/>
              </a:solidFill>
              <a:cs typeface="DecoType Naskh Variants" pitchFamily="2" charset="-78"/>
            </a:endParaRPr>
          </a:p>
          <a:p>
            <a:r>
              <a:rPr lang="en-US" sz="3200" dirty="0">
                <a:solidFill>
                  <a:srgbClr val="39471D"/>
                </a:solidFill>
                <a:cs typeface="DecoType Naskh Variants" pitchFamily="2" charset="-78"/>
              </a:rPr>
              <a:t>]</a:t>
            </a:r>
            <a:r>
              <a:rPr lang="ar-SA" sz="3200" dirty="0" smtClean="0">
                <a:solidFill>
                  <a:srgbClr val="39471D"/>
                </a:solidFill>
                <a:cs typeface="DecoType Naskh Variants" pitchFamily="2" charset="-78"/>
              </a:rPr>
              <a:t>المصدر</a:t>
            </a:r>
            <a:r>
              <a:rPr lang="ar-SA" sz="3200" dirty="0">
                <a:solidFill>
                  <a:srgbClr val="39471D"/>
                </a:solidFill>
                <a:cs typeface="DecoType Naskh Variants" pitchFamily="2" charset="-78"/>
              </a:rPr>
              <a:t>: </a:t>
            </a:r>
            <a:r>
              <a:rPr lang="ar-SA" sz="3200" dirty="0" smtClean="0">
                <a:solidFill>
                  <a:srgbClr val="39471D"/>
                </a:solidFill>
                <a:cs typeface="DecoType Naskh Variants" pitchFamily="2" charset="-78"/>
              </a:rPr>
              <a:t>9000 :2015  </a:t>
            </a:r>
            <a:r>
              <a:rPr lang="ar-SA" sz="3200" dirty="0">
                <a:solidFill>
                  <a:srgbClr val="39471D"/>
                </a:solidFill>
                <a:cs typeface="DecoType Naskh Variants" pitchFamily="2" charset="-78"/>
              </a:rPr>
              <a:t>ISO، 3.6.11، تم تعديله - تم حذف الملاحظة </a:t>
            </a:r>
            <a:r>
              <a:rPr lang="ar-SA" sz="3200" dirty="0" smtClean="0">
                <a:solidFill>
                  <a:srgbClr val="39471D"/>
                </a:solidFill>
                <a:cs typeface="DecoType Naskh Variants" pitchFamily="2" charset="-78"/>
              </a:rPr>
              <a:t>1</a:t>
            </a:r>
            <a:r>
              <a:rPr lang="en-US" sz="3200" dirty="0" smtClean="0">
                <a:solidFill>
                  <a:srgbClr val="39471D"/>
                </a:solidFill>
                <a:cs typeface="DecoType Naskh Variants" pitchFamily="2" charset="-78"/>
              </a:rPr>
              <a:t>[</a:t>
            </a:r>
            <a:endParaRPr lang="ar-SA" sz="3200" dirty="0">
              <a:solidFill>
                <a:srgbClr val="39471D"/>
              </a:solidFill>
              <a:cs typeface="DecoType Naskh Variants" pitchFamily="2" charset="-78"/>
            </a:endParaRPr>
          </a:p>
        </p:txBody>
      </p:sp>
      <p:sp>
        <p:nvSpPr>
          <p:cNvPr id="9" name="مستطيل 8"/>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25101162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36863" y="2274838"/>
            <a:ext cx="7894765" cy="2985433"/>
          </a:xfrm>
          <a:prstGeom prst="rect">
            <a:avLst/>
          </a:prstGeom>
        </p:spPr>
        <p:txBody>
          <a:bodyPr wrap="square">
            <a:spAutoFit/>
          </a:bodyPr>
          <a:lstStyle/>
          <a:p>
            <a:r>
              <a:rPr lang="ar-SA" sz="4400" dirty="0" smtClean="0">
                <a:solidFill>
                  <a:srgbClr val="39471D"/>
                </a:solidFill>
                <a:cs typeface="DecoType Naskh Variants" pitchFamily="2" charset="-78"/>
              </a:rPr>
              <a:t>3.21  عدم </a:t>
            </a:r>
            <a:r>
              <a:rPr lang="ar-SA" sz="4400" dirty="0">
                <a:solidFill>
                  <a:srgbClr val="39471D"/>
                </a:solidFill>
                <a:cs typeface="DecoType Naskh Variants" pitchFamily="2" charset="-78"/>
              </a:rPr>
              <a:t>المطابقة </a:t>
            </a:r>
            <a:r>
              <a:rPr lang="ar-SA" sz="4400" dirty="0" smtClean="0">
                <a:solidFill>
                  <a:srgbClr val="39471D"/>
                </a:solidFill>
                <a:cs typeface="DecoType Naskh Variants" pitchFamily="2" charset="-78"/>
              </a:rPr>
              <a:t> </a:t>
            </a:r>
            <a:r>
              <a:rPr lang="en-US" sz="4400" dirty="0">
                <a:solidFill>
                  <a:srgbClr val="39471D"/>
                </a:solidFill>
                <a:latin typeface="Agency FB" panose="020B0503020202020204" pitchFamily="34" charset="0"/>
                <a:cs typeface="DecoType Naskh Variants" pitchFamily="2" charset="-78"/>
              </a:rPr>
              <a:t>nonconformity</a:t>
            </a:r>
          </a:p>
          <a:p>
            <a:endParaRPr lang="ar-SA" sz="4400" dirty="0">
              <a:solidFill>
                <a:srgbClr val="39471D"/>
              </a:solidFill>
              <a:cs typeface="DecoType Naskh Variants" pitchFamily="2" charset="-78"/>
            </a:endParaRPr>
          </a:p>
          <a:p>
            <a:endParaRPr lang="ar-SA" dirty="0" smtClean="0"/>
          </a:p>
          <a:p>
            <a:r>
              <a:rPr lang="ar-SA" sz="3200" dirty="0">
                <a:solidFill>
                  <a:srgbClr val="39471D"/>
                </a:solidFill>
                <a:cs typeface="DecoType Naskh Variants" pitchFamily="2" charset="-78"/>
              </a:rPr>
              <a:t>عدم استيفاء أحد المتطلبات (3.23).</a:t>
            </a:r>
          </a:p>
          <a:p>
            <a:endParaRPr lang="ar-SA" dirty="0"/>
          </a:p>
          <a:p>
            <a:r>
              <a:rPr lang="ar-SA" sz="3200" dirty="0">
                <a:solidFill>
                  <a:srgbClr val="39471D"/>
                </a:solidFill>
                <a:cs typeface="DecoType Naskh Variants" pitchFamily="2" charset="-78"/>
              </a:rPr>
              <a:t>[المصدر: </a:t>
            </a:r>
            <a:r>
              <a:rPr lang="ar-SA" sz="3200" dirty="0" smtClean="0">
                <a:solidFill>
                  <a:srgbClr val="39471D"/>
                </a:solidFill>
                <a:cs typeface="DecoType Naskh Variants" pitchFamily="2" charset="-78"/>
              </a:rPr>
              <a:t>9000:2015 </a:t>
            </a:r>
            <a:r>
              <a:rPr lang="ar-SA" sz="3200" dirty="0">
                <a:solidFill>
                  <a:srgbClr val="39471D"/>
                </a:solidFill>
                <a:cs typeface="DecoType Naskh Variants" pitchFamily="2" charset="-78"/>
              </a:rPr>
              <a:t>ISO</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3.6.9، تم تعديله - تم حذف الملاحظة </a:t>
            </a:r>
            <a:r>
              <a:rPr lang="ar-SA" sz="3200" dirty="0" smtClean="0">
                <a:solidFill>
                  <a:srgbClr val="39471D"/>
                </a:solidFill>
                <a:cs typeface="DecoType Naskh Variants" pitchFamily="2" charset="-78"/>
              </a:rPr>
              <a:t>1]</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5360760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36863" y="2182505"/>
            <a:ext cx="7894765" cy="3262432"/>
          </a:xfrm>
          <a:prstGeom prst="rect">
            <a:avLst/>
          </a:prstGeom>
        </p:spPr>
        <p:txBody>
          <a:bodyPr wrap="square">
            <a:spAutoFit/>
          </a:bodyPr>
          <a:lstStyle/>
          <a:p>
            <a:r>
              <a:rPr lang="ar-SA" sz="4400" dirty="0">
                <a:solidFill>
                  <a:srgbClr val="39471D"/>
                </a:solidFill>
                <a:cs typeface="DecoType Naskh Variants" pitchFamily="2" charset="-78"/>
              </a:rPr>
              <a:t>3.22 </a:t>
            </a:r>
            <a:r>
              <a:rPr lang="ar-SA" sz="4400" dirty="0" smtClean="0">
                <a:solidFill>
                  <a:srgbClr val="39471D"/>
                </a:solidFill>
                <a:cs typeface="DecoType Naskh Variants" pitchFamily="2" charset="-78"/>
              </a:rPr>
              <a:t> كفاءة </a:t>
            </a:r>
            <a:r>
              <a:rPr lang="en-US" sz="4400" dirty="0">
                <a:solidFill>
                  <a:srgbClr val="39471D"/>
                </a:solidFill>
                <a:latin typeface="Agency FB" panose="020B0503020202020204" pitchFamily="34" charset="0"/>
                <a:cs typeface="DecoType Naskh Variants" pitchFamily="2" charset="-78"/>
              </a:rPr>
              <a:t>competence</a:t>
            </a:r>
          </a:p>
          <a:p>
            <a:endParaRPr lang="ar-SA" sz="4400" dirty="0" smtClean="0">
              <a:solidFill>
                <a:srgbClr val="39471D"/>
              </a:solidFill>
              <a:cs typeface="DecoType Naskh Variants" pitchFamily="2" charset="-78"/>
            </a:endParaRPr>
          </a:p>
          <a:p>
            <a:endParaRPr lang="ar-SA" sz="4400" dirty="0">
              <a:solidFill>
                <a:srgbClr val="39471D"/>
              </a:solidFill>
              <a:cs typeface="DecoType Naskh Variants" pitchFamily="2" charset="-78"/>
            </a:endParaRPr>
          </a:p>
          <a:p>
            <a:r>
              <a:rPr lang="ar-SA" sz="3200" dirty="0">
                <a:solidFill>
                  <a:srgbClr val="39471D"/>
                </a:solidFill>
                <a:cs typeface="DecoType Naskh Variants" pitchFamily="2" charset="-78"/>
              </a:rPr>
              <a:t>القدرة على تطبيق المعرفة والمهارات لتحقيق النتائج </a:t>
            </a:r>
            <a:r>
              <a:rPr lang="ar-SA" sz="3200" dirty="0" smtClean="0">
                <a:solidFill>
                  <a:srgbClr val="39471D"/>
                </a:solidFill>
                <a:cs typeface="DecoType Naskh Variants" pitchFamily="2" charset="-78"/>
              </a:rPr>
              <a:t>المرجوة.</a:t>
            </a:r>
            <a:endParaRPr lang="ar-SA" sz="3200" dirty="0">
              <a:solidFill>
                <a:srgbClr val="39471D"/>
              </a:solidFill>
              <a:cs typeface="DecoType Naskh Variants" pitchFamily="2" charset="-78"/>
            </a:endParaRPr>
          </a:p>
          <a:p>
            <a:endParaRPr lang="ar-SA" dirty="0"/>
          </a:p>
          <a:p>
            <a:r>
              <a:rPr lang="ar-SA" sz="2400" dirty="0">
                <a:solidFill>
                  <a:srgbClr val="39471D"/>
                </a:solidFill>
                <a:cs typeface="DecoType Naskh Variants" pitchFamily="2" charset="-78"/>
              </a:rPr>
              <a:t>[المصدر: </a:t>
            </a:r>
            <a:r>
              <a:rPr lang="en-US" sz="2400" dirty="0">
                <a:solidFill>
                  <a:srgbClr val="39471D"/>
                </a:solidFill>
                <a:cs typeface="DecoType Naskh Variants" pitchFamily="2" charset="-78"/>
              </a:rPr>
              <a:t>ISO 9000:2015، 3.10.4، </a:t>
            </a:r>
            <a:r>
              <a:rPr lang="ar-SA" sz="2400" dirty="0">
                <a:solidFill>
                  <a:srgbClr val="39471D"/>
                </a:solidFill>
                <a:cs typeface="DecoType Naskh Variants" pitchFamily="2" charset="-78"/>
              </a:rPr>
              <a:t>تم التعديل - تم حذف ملاحظات الإدخال]</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6998264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1749708"/>
            <a:ext cx="7894765" cy="4739759"/>
          </a:xfrm>
          <a:prstGeom prst="rect">
            <a:avLst/>
          </a:prstGeom>
        </p:spPr>
        <p:txBody>
          <a:bodyPr wrap="square">
            <a:spAutoFit/>
          </a:bodyPr>
          <a:lstStyle/>
          <a:p>
            <a:r>
              <a:rPr lang="ar-SA" sz="4400" dirty="0" smtClean="0">
                <a:solidFill>
                  <a:srgbClr val="39471D"/>
                </a:solidFill>
                <a:cs typeface="DecoType Naskh Variants" pitchFamily="2" charset="-78"/>
              </a:rPr>
              <a:t>3.23  متطلّب </a:t>
            </a:r>
            <a:r>
              <a:rPr lang="en-US" sz="4400" dirty="0">
                <a:solidFill>
                  <a:srgbClr val="39471D"/>
                </a:solidFill>
                <a:latin typeface="Agency FB" panose="020B0503020202020204" pitchFamily="34" charset="0"/>
                <a:cs typeface="DecoType Naskh Variants" pitchFamily="2" charset="-78"/>
              </a:rPr>
              <a:t>requirement</a:t>
            </a:r>
          </a:p>
          <a:p>
            <a:endParaRPr lang="ar-SA" sz="4400" dirty="0">
              <a:solidFill>
                <a:srgbClr val="39471D"/>
              </a:solidFill>
              <a:cs typeface="DecoType Naskh Variants" pitchFamily="2" charset="-78"/>
            </a:endParaRPr>
          </a:p>
          <a:p>
            <a:endParaRPr lang="ar-SA" dirty="0" smtClean="0"/>
          </a:p>
          <a:p>
            <a:r>
              <a:rPr lang="ar-SA" sz="3200" dirty="0" smtClean="0">
                <a:solidFill>
                  <a:srgbClr val="39471D"/>
                </a:solidFill>
                <a:cs typeface="DecoType Naskh Variants" pitchFamily="2" charset="-78"/>
              </a:rPr>
              <a:t>حاجة </a:t>
            </a:r>
            <a:r>
              <a:rPr lang="ar-SA" sz="3200" dirty="0">
                <a:solidFill>
                  <a:srgbClr val="39471D"/>
                </a:solidFill>
                <a:cs typeface="DecoType Naskh Variants" pitchFamily="2" charset="-78"/>
              </a:rPr>
              <a:t>أو توقع منصوص عليه، ضمنيًا أو إلزاميًا بشكل عام.</a:t>
            </a:r>
          </a:p>
          <a:p>
            <a:endParaRPr lang="ar-SA" dirty="0"/>
          </a:p>
          <a:p>
            <a:r>
              <a:rPr lang="ar-SA" sz="3200" dirty="0">
                <a:solidFill>
                  <a:srgbClr val="39471D"/>
                </a:solidFill>
                <a:cs typeface="DecoType Naskh Variants" pitchFamily="2" charset="-78"/>
              </a:rPr>
              <a:t>الملاحظة 1 </a:t>
            </a:r>
          </a:p>
          <a:p>
            <a:pPr>
              <a:lnSpc>
                <a:spcPct val="150000"/>
              </a:lnSpc>
            </a:pPr>
            <a:r>
              <a:rPr lang="ar-SA" sz="3200" dirty="0">
                <a:solidFill>
                  <a:srgbClr val="39471D"/>
                </a:solidFill>
                <a:cs typeface="DecoType Naskh Variants" pitchFamily="2" charset="-78"/>
              </a:rPr>
              <a:t>"ضمني بشكل عام" يعني أنه من المعتاد أو الممارسة الشائعة للمنظمة والأطراف المعنية أن الحاجة أو التوقع قيد النظر ضمني.</a:t>
            </a:r>
          </a:p>
          <a:p>
            <a:endParaRPr lang="ar-SA" dirty="0"/>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084397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2397948"/>
            <a:ext cx="7894765" cy="3046988"/>
          </a:xfrm>
          <a:prstGeom prst="rect">
            <a:avLst/>
          </a:prstGeom>
        </p:spPr>
        <p:txBody>
          <a:bodyPr wrap="square">
            <a:spAutoFit/>
          </a:bodyPr>
          <a:lstStyle/>
          <a:p>
            <a:pPr>
              <a:lnSpc>
                <a:spcPct val="150000"/>
              </a:lnSpc>
            </a:pPr>
            <a:r>
              <a:rPr lang="ar-SA" sz="3200" dirty="0" smtClean="0">
                <a:solidFill>
                  <a:srgbClr val="39471D"/>
                </a:solidFill>
                <a:cs typeface="DecoType Naskh Variants" pitchFamily="2" charset="-78"/>
              </a:rPr>
              <a:t>الملاحظة  2</a:t>
            </a:r>
            <a:endParaRPr lang="ar-SA" sz="3200" dirty="0">
              <a:solidFill>
                <a:srgbClr val="39471D"/>
              </a:solidFill>
              <a:cs typeface="DecoType Naskh Variants" pitchFamily="2" charset="-78"/>
            </a:endParaRPr>
          </a:p>
          <a:p>
            <a:pPr>
              <a:lnSpc>
                <a:spcPct val="150000"/>
              </a:lnSpc>
            </a:pPr>
            <a:r>
              <a:rPr lang="ar-SA" sz="3200" dirty="0">
                <a:solidFill>
                  <a:srgbClr val="39471D"/>
                </a:solidFill>
                <a:cs typeface="DecoType Naskh Variants" pitchFamily="2" charset="-78"/>
              </a:rPr>
              <a:t>المتطلبات المحددة هي تلك التي تم ذكرها، على سبيل المثال في المعلومات الموثقة.[المصدر: </a:t>
            </a:r>
            <a:r>
              <a:rPr lang="en-US" sz="3200" dirty="0">
                <a:solidFill>
                  <a:srgbClr val="39471D"/>
                </a:solidFill>
                <a:cs typeface="DecoType Naskh Variants" pitchFamily="2" charset="-78"/>
              </a:rPr>
              <a:t>ISO 9000:2015، 3.6.4، </a:t>
            </a:r>
            <a:r>
              <a:rPr lang="ar-SA" sz="3200" dirty="0">
                <a:solidFill>
                  <a:srgbClr val="39471D"/>
                </a:solidFill>
                <a:cs typeface="DecoType Naskh Variants" pitchFamily="2" charset="-78"/>
              </a:rPr>
              <a:t>تم تعديله - تم حذف </a:t>
            </a:r>
            <a:r>
              <a:rPr lang="ar-SA" sz="3200" dirty="0" smtClean="0">
                <a:solidFill>
                  <a:srgbClr val="39471D"/>
                </a:solidFill>
                <a:cs typeface="DecoType Naskh Variants" pitchFamily="2" charset="-78"/>
              </a:rPr>
              <a:t>الملاحظات 3 </a:t>
            </a:r>
            <a:r>
              <a:rPr lang="ar-SA" sz="3200" dirty="0">
                <a:solidFill>
                  <a:srgbClr val="39471D"/>
                </a:solidFill>
                <a:cs typeface="DecoType Naskh Variants" pitchFamily="2" charset="-78"/>
              </a:rPr>
              <a:t>و4 و5 و6]</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38148777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47749" y="1920895"/>
            <a:ext cx="7894765" cy="3016210"/>
          </a:xfrm>
          <a:prstGeom prst="rect">
            <a:avLst/>
          </a:prstGeom>
        </p:spPr>
        <p:txBody>
          <a:bodyPr wrap="square">
            <a:spAutoFit/>
          </a:bodyPr>
          <a:lstStyle/>
          <a:p>
            <a:pPr algn="just"/>
            <a:r>
              <a:rPr lang="ar-SA" sz="4400" dirty="0">
                <a:solidFill>
                  <a:srgbClr val="39471D"/>
                </a:solidFill>
                <a:cs typeface="DecoType Naskh Variants" pitchFamily="2" charset="-78"/>
              </a:rPr>
              <a:t>3.24  </a:t>
            </a:r>
            <a:r>
              <a:rPr lang="ar-SA" sz="4400" dirty="0" smtClean="0">
                <a:solidFill>
                  <a:srgbClr val="39471D"/>
                </a:solidFill>
                <a:cs typeface="DecoType Naskh Variants" pitchFamily="2" charset="-78"/>
              </a:rPr>
              <a:t>العملية </a:t>
            </a:r>
            <a:r>
              <a:rPr lang="en-US" sz="4400" dirty="0">
                <a:solidFill>
                  <a:srgbClr val="39471D"/>
                </a:solidFill>
                <a:latin typeface="Agency FB" panose="020B0503020202020204" pitchFamily="34" charset="0"/>
                <a:cs typeface="DecoType Naskh Variants" pitchFamily="2" charset="-78"/>
              </a:rPr>
              <a:t>process</a:t>
            </a:r>
            <a:endParaRPr lang="ar-SA" sz="4400" dirty="0">
              <a:solidFill>
                <a:srgbClr val="39471D"/>
              </a:solidFill>
              <a:latin typeface="Agency FB" panose="020B0503020202020204" pitchFamily="34" charset="0"/>
              <a:cs typeface="DecoType Naskh Variants" pitchFamily="2" charset="-78"/>
            </a:endParaRPr>
          </a:p>
          <a:p>
            <a:pPr algn="just"/>
            <a:endParaRPr lang="ar-SA" dirty="0"/>
          </a:p>
          <a:p>
            <a:pPr algn="just"/>
            <a:r>
              <a:rPr lang="ar-SA" dirty="0" smtClean="0"/>
              <a:t> </a:t>
            </a:r>
            <a:r>
              <a:rPr lang="ar-SA" sz="3200" dirty="0">
                <a:solidFill>
                  <a:srgbClr val="39471D"/>
                </a:solidFill>
                <a:cs typeface="DecoType Naskh Variants" pitchFamily="2" charset="-78"/>
              </a:rPr>
              <a:t>مجموعة من الأنشطة المترابطة أو المتفاعلة التي تستخدم المدخلات لتحقيق النتيجة المرجوة.</a:t>
            </a:r>
          </a:p>
          <a:p>
            <a:pPr algn="just"/>
            <a:endParaRPr lang="ar-SA" sz="3200" dirty="0">
              <a:solidFill>
                <a:srgbClr val="39471D"/>
              </a:solidFill>
              <a:cs typeface="DecoType Naskh Variants" pitchFamily="2" charset="-78"/>
            </a:endParaRPr>
          </a:p>
          <a:p>
            <a:pPr algn="just"/>
            <a:r>
              <a:rPr lang="ar-SA" sz="3200" dirty="0">
                <a:solidFill>
                  <a:srgbClr val="39471D"/>
                </a:solidFill>
                <a:cs typeface="DecoType Naskh Variants" pitchFamily="2" charset="-78"/>
              </a:rPr>
              <a:t>[المصدر: </a:t>
            </a:r>
            <a:r>
              <a:rPr lang="ar-SA" sz="3200" dirty="0" smtClean="0">
                <a:solidFill>
                  <a:srgbClr val="39471D"/>
                </a:solidFill>
                <a:cs typeface="DecoType Naskh Variants" pitchFamily="2" charset="-78"/>
              </a:rPr>
              <a:t> 9000:2015 </a:t>
            </a:r>
            <a:r>
              <a:rPr lang="ar-SA" sz="3200" dirty="0">
                <a:solidFill>
                  <a:srgbClr val="39471D"/>
                </a:solidFill>
                <a:cs typeface="DecoType Naskh Variants" pitchFamily="2" charset="-78"/>
              </a:rPr>
              <a:t>ISO</a:t>
            </a:r>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3.4.1، تم التعديل - تم حذف </a:t>
            </a:r>
            <a:r>
              <a:rPr lang="ar-SA" sz="3200" dirty="0" smtClean="0">
                <a:solidFill>
                  <a:srgbClr val="39471D"/>
                </a:solidFill>
                <a:cs typeface="DecoType Naskh Variants" pitchFamily="2" charset="-78"/>
              </a:rPr>
              <a:t>الملاحظات]</a:t>
            </a:r>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189720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49" name="مستطيل 48"/>
          <p:cNvSpPr/>
          <p:nvPr/>
        </p:nvSpPr>
        <p:spPr>
          <a:xfrm>
            <a:off x="3409264" y="304800"/>
            <a:ext cx="2896947" cy="584775"/>
          </a:xfrm>
          <a:prstGeom prst="rect">
            <a:avLst/>
          </a:prstGeom>
        </p:spPr>
        <p:txBody>
          <a:bodyPr wrap="none">
            <a:spAutoFit/>
          </a:bodyPr>
          <a:lstStyle/>
          <a:p>
            <a:r>
              <a:rPr lang="ar-SA" sz="3200" dirty="0" smtClean="0">
                <a:solidFill>
                  <a:srgbClr val="43661C"/>
                </a:solidFill>
                <a:cs typeface="DecoType Naskh Variants" pitchFamily="2" charset="-78"/>
              </a:rPr>
              <a:t>5.4  </a:t>
            </a:r>
            <a:r>
              <a:rPr lang="ar-SA" sz="3200" dirty="0">
                <a:solidFill>
                  <a:srgbClr val="43661C"/>
                </a:solidFill>
                <a:cs typeface="DecoType Naskh Variants" pitchFamily="2" charset="-78"/>
              </a:rPr>
              <a:t>إنشاء برنامج التدقيق</a:t>
            </a:r>
          </a:p>
        </p:txBody>
      </p:sp>
      <p:sp>
        <p:nvSpPr>
          <p:cNvPr id="50" name="مستطيل 49"/>
          <p:cNvSpPr/>
          <p:nvPr/>
        </p:nvSpPr>
        <p:spPr>
          <a:xfrm>
            <a:off x="0" y="1031557"/>
            <a:ext cx="5264732" cy="1077218"/>
          </a:xfrm>
          <a:prstGeom prst="rect">
            <a:avLst/>
          </a:prstGeom>
        </p:spPr>
        <p:txBody>
          <a:bodyPr wrap="square">
            <a:spAutoFit/>
          </a:bodyPr>
          <a:lstStyle/>
          <a:p>
            <a:r>
              <a:rPr lang="ar-SA" sz="3200" dirty="0">
                <a:solidFill>
                  <a:srgbClr val="43661C"/>
                </a:solidFill>
                <a:cs typeface="DecoType Naskh Variants" pitchFamily="2" charset="-78"/>
              </a:rPr>
              <a:t>5.4.1 أدوار ومسؤوليات الفرد (الأفراد) الذين </a:t>
            </a:r>
            <a:r>
              <a:rPr lang="ar-SA" sz="3200" dirty="0" smtClean="0">
                <a:solidFill>
                  <a:srgbClr val="43661C"/>
                </a:solidFill>
                <a:cs typeface="DecoType Naskh Variants" pitchFamily="2" charset="-78"/>
              </a:rPr>
              <a:t> </a:t>
            </a:r>
          </a:p>
          <a:p>
            <a:r>
              <a:rPr lang="ar-SA" sz="3200" dirty="0">
                <a:solidFill>
                  <a:srgbClr val="43661C"/>
                </a:solidFill>
                <a:cs typeface="DecoType Naskh Variants" pitchFamily="2" charset="-78"/>
              </a:rPr>
              <a:t> </a:t>
            </a:r>
            <a:r>
              <a:rPr lang="ar-SA" sz="3200" dirty="0" smtClean="0">
                <a:solidFill>
                  <a:srgbClr val="43661C"/>
                </a:solidFill>
                <a:cs typeface="DecoType Naskh Variants" pitchFamily="2" charset="-78"/>
              </a:rPr>
              <a:t>                يديرون برنامج </a:t>
            </a:r>
            <a:r>
              <a:rPr lang="ar-SA" sz="3200" dirty="0">
                <a:solidFill>
                  <a:srgbClr val="43661C"/>
                </a:solidFill>
                <a:cs typeface="DecoType Naskh Variants" pitchFamily="2" charset="-78"/>
              </a:rPr>
              <a:t>التدقيق</a:t>
            </a:r>
          </a:p>
        </p:txBody>
      </p:sp>
      <p:sp>
        <p:nvSpPr>
          <p:cNvPr id="51" name="مستطيل 50"/>
          <p:cNvSpPr/>
          <p:nvPr/>
        </p:nvSpPr>
        <p:spPr>
          <a:xfrm>
            <a:off x="0" y="2133600"/>
            <a:ext cx="5281446" cy="1077218"/>
          </a:xfrm>
          <a:prstGeom prst="rect">
            <a:avLst/>
          </a:prstGeom>
        </p:spPr>
        <p:txBody>
          <a:bodyPr wrap="square">
            <a:spAutoFit/>
          </a:bodyPr>
          <a:lstStyle/>
          <a:p>
            <a:r>
              <a:rPr lang="ar-SA" sz="3200" dirty="0">
                <a:solidFill>
                  <a:srgbClr val="43661C"/>
                </a:solidFill>
                <a:cs typeface="DecoType Naskh Variants" pitchFamily="2" charset="-78"/>
              </a:rPr>
              <a:t>5.4.2 كفاءة الفرد (الأفراد) في إدارة </a:t>
            </a:r>
            <a:r>
              <a:rPr lang="ar-SA" sz="3200" dirty="0" smtClean="0">
                <a:solidFill>
                  <a:srgbClr val="43661C"/>
                </a:solidFill>
                <a:cs typeface="DecoType Naskh Variants" pitchFamily="2" charset="-78"/>
              </a:rPr>
              <a:t> </a:t>
            </a:r>
          </a:p>
          <a:p>
            <a:r>
              <a:rPr lang="ar-SA" sz="3200" dirty="0">
                <a:solidFill>
                  <a:srgbClr val="43661C"/>
                </a:solidFill>
                <a:cs typeface="DecoType Naskh Variants" pitchFamily="2" charset="-78"/>
              </a:rPr>
              <a:t> </a:t>
            </a:r>
            <a:r>
              <a:rPr lang="ar-SA" sz="3200" dirty="0" smtClean="0">
                <a:solidFill>
                  <a:srgbClr val="43661C"/>
                </a:solidFill>
                <a:cs typeface="DecoType Naskh Variants" pitchFamily="2" charset="-78"/>
              </a:rPr>
              <a:t>                برنامج </a:t>
            </a:r>
            <a:r>
              <a:rPr lang="ar-SA" sz="3200" dirty="0">
                <a:solidFill>
                  <a:srgbClr val="43661C"/>
                </a:solidFill>
                <a:cs typeface="DecoType Naskh Variants" pitchFamily="2" charset="-78"/>
              </a:rPr>
              <a:t>التدقيق</a:t>
            </a:r>
          </a:p>
        </p:txBody>
      </p:sp>
      <p:sp>
        <p:nvSpPr>
          <p:cNvPr id="21" name="مستطيل 20"/>
          <p:cNvSpPr/>
          <p:nvPr/>
        </p:nvSpPr>
        <p:spPr>
          <a:xfrm>
            <a:off x="745025" y="3225225"/>
            <a:ext cx="4512775" cy="584775"/>
          </a:xfrm>
          <a:prstGeom prst="rect">
            <a:avLst/>
          </a:prstGeom>
        </p:spPr>
        <p:txBody>
          <a:bodyPr wrap="none">
            <a:spAutoFit/>
          </a:bodyPr>
          <a:lstStyle/>
          <a:p>
            <a:r>
              <a:rPr lang="ar-SA" sz="3200" dirty="0">
                <a:solidFill>
                  <a:srgbClr val="43661C"/>
                </a:solidFill>
                <a:cs typeface="DecoType Naskh Variants" pitchFamily="2" charset="-78"/>
              </a:rPr>
              <a:t>5.4.3 تحديد مدى (أبعاد) برنامج التدقيق</a:t>
            </a:r>
          </a:p>
        </p:txBody>
      </p:sp>
      <p:sp>
        <p:nvSpPr>
          <p:cNvPr id="22" name="مستطيل 21"/>
          <p:cNvSpPr/>
          <p:nvPr/>
        </p:nvSpPr>
        <p:spPr>
          <a:xfrm>
            <a:off x="1295400" y="3834825"/>
            <a:ext cx="3953326" cy="584775"/>
          </a:xfrm>
          <a:prstGeom prst="rect">
            <a:avLst/>
          </a:prstGeom>
        </p:spPr>
        <p:txBody>
          <a:bodyPr wrap="none">
            <a:spAutoFit/>
          </a:bodyPr>
          <a:lstStyle/>
          <a:p>
            <a:r>
              <a:rPr lang="ar-SA" sz="3200" dirty="0">
                <a:solidFill>
                  <a:srgbClr val="43661C"/>
                </a:solidFill>
                <a:cs typeface="DecoType Naskh Variants" pitchFamily="2" charset="-78"/>
              </a:rPr>
              <a:t>5.4.4 تحديد موارد برنامج التدقيق</a:t>
            </a:r>
          </a:p>
        </p:txBody>
      </p:sp>
      <p:sp>
        <p:nvSpPr>
          <p:cNvPr id="23" name="مستطيل 22"/>
          <p:cNvSpPr/>
          <p:nvPr/>
        </p:nvSpPr>
        <p:spPr>
          <a:xfrm>
            <a:off x="3398684" y="4444425"/>
            <a:ext cx="2773516" cy="584775"/>
          </a:xfrm>
          <a:prstGeom prst="rect">
            <a:avLst/>
          </a:prstGeom>
        </p:spPr>
        <p:txBody>
          <a:bodyPr wrap="none">
            <a:spAutoFit/>
          </a:bodyPr>
          <a:lstStyle/>
          <a:p>
            <a:r>
              <a:rPr lang="ar-SA" sz="3200" dirty="0">
                <a:solidFill>
                  <a:srgbClr val="43661C"/>
                </a:solidFill>
                <a:cs typeface="DecoType Naskh Variants" pitchFamily="2" charset="-78"/>
              </a:rPr>
              <a:t>5.5 تنفيذ برنامج التدقيق</a:t>
            </a:r>
          </a:p>
        </p:txBody>
      </p:sp>
      <p:sp>
        <p:nvSpPr>
          <p:cNvPr id="24" name="مستطيل 23"/>
          <p:cNvSpPr/>
          <p:nvPr/>
        </p:nvSpPr>
        <p:spPr>
          <a:xfrm>
            <a:off x="3810000" y="5054025"/>
            <a:ext cx="1425390" cy="584775"/>
          </a:xfrm>
          <a:prstGeom prst="rect">
            <a:avLst/>
          </a:prstGeom>
        </p:spPr>
        <p:txBody>
          <a:bodyPr wrap="none">
            <a:spAutoFit/>
          </a:bodyPr>
          <a:lstStyle/>
          <a:p>
            <a:r>
              <a:rPr lang="ar-SA" sz="3200" dirty="0">
                <a:solidFill>
                  <a:srgbClr val="43661C"/>
                </a:solidFill>
                <a:cs typeface="DecoType Naskh Variants" pitchFamily="2" charset="-78"/>
              </a:rPr>
              <a:t>5.5.1 عام</a:t>
            </a:r>
          </a:p>
        </p:txBody>
      </p:sp>
      <p:sp>
        <p:nvSpPr>
          <p:cNvPr id="25" name="مستطيل 24"/>
          <p:cNvSpPr/>
          <p:nvPr/>
        </p:nvSpPr>
        <p:spPr>
          <a:xfrm>
            <a:off x="-268072" y="5663625"/>
            <a:ext cx="5525872" cy="584775"/>
          </a:xfrm>
          <a:prstGeom prst="rect">
            <a:avLst/>
          </a:prstGeom>
        </p:spPr>
        <p:txBody>
          <a:bodyPr wrap="none">
            <a:spAutoFit/>
          </a:bodyPr>
          <a:lstStyle/>
          <a:p>
            <a:r>
              <a:rPr lang="ar-SA" sz="3200" dirty="0">
                <a:solidFill>
                  <a:srgbClr val="43661C"/>
                </a:solidFill>
                <a:cs typeface="DecoType Naskh Variants" pitchFamily="2" charset="-78"/>
              </a:rPr>
              <a:t>5.5.2 </a:t>
            </a:r>
            <a:r>
              <a:rPr lang="ar-SA" sz="3100" dirty="0">
                <a:solidFill>
                  <a:srgbClr val="43661C"/>
                </a:solidFill>
                <a:cs typeface="DecoType Naskh Variants" pitchFamily="2" charset="-78"/>
              </a:rPr>
              <a:t>تحديد أهداف ونطاق ومعايير التدقيق الفردي</a:t>
            </a:r>
          </a:p>
        </p:txBody>
      </p:sp>
      <p:sp>
        <p:nvSpPr>
          <p:cNvPr id="26" name="مستطيل 25"/>
          <p:cNvSpPr/>
          <p:nvPr/>
        </p:nvSpPr>
        <p:spPr>
          <a:xfrm>
            <a:off x="1025152" y="6273225"/>
            <a:ext cx="4256294" cy="584775"/>
          </a:xfrm>
          <a:prstGeom prst="rect">
            <a:avLst/>
          </a:prstGeom>
        </p:spPr>
        <p:txBody>
          <a:bodyPr wrap="none">
            <a:spAutoFit/>
          </a:bodyPr>
          <a:lstStyle/>
          <a:p>
            <a:r>
              <a:rPr lang="ar-SA" sz="3200" dirty="0">
                <a:solidFill>
                  <a:srgbClr val="43661C"/>
                </a:solidFill>
                <a:cs typeface="DecoType Naskh Variants" pitchFamily="2" charset="-78"/>
              </a:rPr>
              <a:t>5.5.3 اختيار وتحديد أساليب التدقيق</a:t>
            </a:r>
          </a:p>
        </p:txBody>
      </p:sp>
      <p:sp>
        <p:nvSpPr>
          <p:cNvPr id="30" name="مستطيل 29"/>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1656775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387828" y="1782395"/>
            <a:ext cx="7543800" cy="3293209"/>
          </a:xfrm>
          <a:prstGeom prst="rect">
            <a:avLst/>
          </a:prstGeom>
        </p:spPr>
        <p:txBody>
          <a:bodyPr wrap="square">
            <a:spAutoFit/>
          </a:bodyPr>
          <a:lstStyle/>
          <a:p>
            <a:r>
              <a:rPr lang="ar-SA" sz="4400" dirty="0">
                <a:solidFill>
                  <a:srgbClr val="39471D"/>
                </a:solidFill>
                <a:cs typeface="DecoType Naskh Variants" pitchFamily="2" charset="-78"/>
              </a:rPr>
              <a:t>3.25 </a:t>
            </a:r>
            <a:r>
              <a:rPr lang="ar-SA" sz="4400" dirty="0" smtClean="0">
                <a:solidFill>
                  <a:srgbClr val="39471D"/>
                </a:solidFill>
                <a:cs typeface="DecoType Naskh Variants" pitchFamily="2" charset="-78"/>
              </a:rPr>
              <a:t>الأداء </a:t>
            </a:r>
            <a:r>
              <a:rPr lang="en-US" sz="4400" dirty="0">
                <a:solidFill>
                  <a:srgbClr val="39471D"/>
                </a:solidFill>
                <a:latin typeface="Agency FB" panose="020B0503020202020204" pitchFamily="34" charset="0"/>
                <a:cs typeface="DecoType Naskh Variants" pitchFamily="2" charset="-78"/>
              </a:rPr>
              <a:t>performance</a:t>
            </a:r>
            <a:endParaRPr lang="ar-SA" sz="4400" dirty="0">
              <a:solidFill>
                <a:srgbClr val="39471D"/>
              </a:solidFill>
              <a:latin typeface="Agency FB" panose="020B0503020202020204" pitchFamily="34" charset="0"/>
              <a:cs typeface="DecoType Naskh Variants" pitchFamily="2" charset="-78"/>
            </a:endParaRPr>
          </a:p>
          <a:p>
            <a:endParaRPr lang="ar-SA" dirty="0"/>
          </a:p>
          <a:p>
            <a:r>
              <a:rPr lang="ar-SA" sz="3200" dirty="0">
                <a:solidFill>
                  <a:srgbClr val="39471D"/>
                </a:solidFill>
                <a:cs typeface="DecoType Naskh Variants" pitchFamily="2" charset="-78"/>
              </a:rPr>
              <a:t>نتيجة قابلة للقياس.</a:t>
            </a:r>
          </a:p>
          <a:p>
            <a:endParaRPr lang="ar-SA" dirty="0"/>
          </a:p>
          <a:p>
            <a:r>
              <a:rPr lang="ar-SA" sz="3200" dirty="0">
                <a:solidFill>
                  <a:srgbClr val="39471D"/>
                </a:solidFill>
                <a:cs typeface="DecoType Naskh Variants" pitchFamily="2" charset="-78"/>
              </a:rPr>
              <a:t>الملاحظة 1</a:t>
            </a:r>
          </a:p>
          <a:p>
            <a:r>
              <a:rPr lang="ar-SA" sz="3200" dirty="0" smtClean="0">
                <a:solidFill>
                  <a:srgbClr val="39471D"/>
                </a:solidFill>
                <a:cs typeface="DecoType Naskh Variants" pitchFamily="2" charset="-78"/>
              </a:rPr>
              <a:t> </a:t>
            </a:r>
            <a:r>
              <a:rPr lang="ar-SA" sz="3200" dirty="0">
                <a:solidFill>
                  <a:srgbClr val="39471D"/>
                </a:solidFill>
                <a:cs typeface="DecoType Naskh Variants" pitchFamily="2" charset="-78"/>
              </a:rPr>
              <a:t>يمكن أن يرتبط الأداء إما بالنتائج الكمية أو النوعية.</a:t>
            </a:r>
          </a:p>
          <a:p>
            <a:endParaRPr lang="ar-SA" sz="32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5503152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2151727"/>
            <a:ext cx="7900208" cy="3270126"/>
          </a:xfrm>
          <a:prstGeom prst="rect">
            <a:avLst/>
          </a:prstGeom>
        </p:spPr>
        <p:txBody>
          <a:bodyPr wrap="square">
            <a:spAutoFit/>
          </a:bodyPr>
          <a:lstStyle/>
          <a:p>
            <a:r>
              <a:rPr lang="ar-SA" sz="3200" dirty="0" smtClean="0">
                <a:solidFill>
                  <a:srgbClr val="39471D"/>
                </a:solidFill>
                <a:cs typeface="DecoType Naskh Variants" pitchFamily="2" charset="-78"/>
              </a:rPr>
              <a:t>الملاحظة 2</a:t>
            </a:r>
          </a:p>
          <a:p>
            <a:endParaRPr lang="ar-SA" sz="3200" dirty="0">
              <a:solidFill>
                <a:srgbClr val="39471D"/>
              </a:solidFill>
              <a:cs typeface="DecoType Naskh Variants" pitchFamily="2" charset="-78"/>
            </a:endParaRPr>
          </a:p>
          <a:p>
            <a:pPr>
              <a:lnSpc>
                <a:spcPct val="150000"/>
              </a:lnSpc>
            </a:pPr>
            <a:r>
              <a:rPr lang="ar-SA" sz="3200" dirty="0">
                <a:solidFill>
                  <a:srgbClr val="39471D"/>
                </a:solidFill>
                <a:cs typeface="DecoType Naskh Variants" pitchFamily="2" charset="-78"/>
              </a:rPr>
              <a:t> يمكن أن يرتبط الأداء بإدارة الأنشطة أو العمليات (3.24) أو المنتجات أو الخدمات أو الأنظمة أو المنظمات</a:t>
            </a:r>
            <a:r>
              <a:rPr lang="ar-SA" sz="3200" dirty="0" smtClean="0">
                <a:solidFill>
                  <a:srgbClr val="39471D"/>
                </a:solidFill>
                <a:cs typeface="DecoType Naskh Variants" pitchFamily="2" charset="-78"/>
              </a:rPr>
              <a:t>.</a:t>
            </a:r>
          </a:p>
          <a:p>
            <a:pPr>
              <a:lnSpc>
                <a:spcPct val="150000"/>
              </a:lnSpc>
            </a:pPr>
            <a:r>
              <a:rPr lang="ar-SA" sz="3100" dirty="0" smtClean="0">
                <a:solidFill>
                  <a:srgbClr val="39471D"/>
                </a:solidFill>
                <a:cs typeface="DecoType Naskh Variants" pitchFamily="2" charset="-78"/>
              </a:rPr>
              <a:t>[</a:t>
            </a:r>
            <a:r>
              <a:rPr lang="ar-SA" sz="3100" dirty="0">
                <a:solidFill>
                  <a:srgbClr val="39471D"/>
                </a:solidFill>
                <a:cs typeface="DecoType Naskh Variants" pitchFamily="2" charset="-78"/>
              </a:rPr>
              <a:t>المصدر: </a:t>
            </a:r>
            <a:r>
              <a:rPr lang="en-US" sz="3100" dirty="0">
                <a:solidFill>
                  <a:srgbClr val="39471D"/>
                </a:solidFill>
                <a:cs typeface="DecoType Naskh Variants" pitchFamily="2" charset="-78"/>
              </a:rPr>
              <a:t>ISO 9000:2015، 3.7.8، </a:t>
            </a:r>
            <a:r>
              <a:rPr lang="ar-SA" sz="3100" dirty="0">
                <a:solidFill>
                  <a:srgbClr val="39471D"/>
                </a:solidFill>
                <a:cs typeface="DecoType Naskh Variants" pitchFamily="2" charset="-78"/>
              </a:rPr>
              <a:t>تم تعديله - تم حذف الملاحظة </a:t>
            </a:r>
            <a:r>
              <a:rPr lang="ar-SA" sz="3100" dirty="0" smtClean="0">
                <a:solidFill>
                  <a:srgbClr val="39471D"/>
                </a:solidFill>
                <a:cs typeface="DecoType Naskh Variants" pitchFamily="2" charset="-78"/>
              </a:rPr>
              <a:t>3]</a:t>
            </a:r>
            <a:endParaRPr lang="ar-SA" sz="3100" dirty="0">
              <a:solidFill>
                <a:srgbClr val="39471D"/>
              </a:solidFill>
              <a:cs typeface="DecoType Naskh Variants" pitchFamily="2" charset="-78"/>
            </a:endParaRP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5738090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2" name="مستطيل 1"/>
          <p:cNvSpPr/>
          <p:nvPr/>
        </p:nvSpPr>
        <p:spPr>
          <a:xfrm>
            <a:off x="0" y="2274838"/>
            <a:ext cx="7894765" cy="2308324"/>
          </a:xfrm>
          <a:prstGeom prst="rect">
            <a:avLst/>
          </a:prstGeom>
        </p:spPr>
        <p:txBody>
          <a:bodyPr wrap="square">
            <a:spAutoFit/>
          </a:bodyPr>
          <a:lstStyle/>
          <a:p>
            <a:r>
              <a:rPr lang="ar-SA" sz="4400" dirty="0">
                <a:solidFill>
                  <a:srgbClr val="39471D"/>
                </a:solidFill>
                <a:cs typeface="DecoType Naskh Variants" pitchFamily="2" charset="-78"/>
              </a:rPr>
              <a:t>3.26  </a:t>
            </a:r>
            <a:r>
              <a:rPr lang="ar-SA" sz="4400" dirty="0" smtClean="0">
                <a:solidFill>
                  <a:srgbClr val="39471D"/>
                </a:solidFill>
                <a:cs typeface="DecoType Naskh Variants" pitchFamily="2" charset="-78"/>
              </a:rPr>
              <a:t>فعّالية </a:t>
            </a:r>
            <a:r>
              <a:rPr lang="en-US" sz="4400" dirty="0">
                <a:solidFill>
                  <a:srgbClr val="39471D"/>
                </a:solidFill>
                <a:latin typeface="Agency FB" panose="020B0503020202020204" pitchFamily="34" charset="0"/>
                <a:cs typeface="DecoType Naskh Variants" pitchFamily="2" charset="-78"/>
              </a:rPr>
              <a:t>effectiveness</a:t>
            </a:r>
            <a:endParaRPr lang="ar-SA" sz="4400" dirty="0">
              <a:solidFill>
                <a:srgbClr val="39471D"/>
              </a:solidFill>
              <a:latin typeface="Agency FB" panose="020B0503020202020204" pitchFamily="34" charset="0"/>
              <a:cs typeface="DecoType Naskh Variants" pitchFamily="2" charset="-78"/>
            </a:endParaRPr>
          </a:p>
          <a:p>
            <a:endParaRPr lang="ar-SA" dirty="0"/>
          </a:p>
          <a:p>
            <a:r>
              <a:rPr lang="ar-SA" sz="3200" dirty="0">
                <a:solidFill>
                  <a:srgbClr val="39471D"/>
                </a:solidFill>
                <a:cs typeface="DecoType Naskh Variants" pitchFamily="2" charset="-78"/>
              </a:rPr>
              <a:t>مدى تحقيق الأنشطة المخططة وتحقيق النتائج المخطط لها.</a:t>
            </a:r>
          </a:p>
          <a:p>
            <a:endParaRPr lang="ar-SA" dirty="0"/>
          </a:p>
          <a:p>
            <a:r>
              <a:rPr lang="ar-SA" sz="3200" dirty="0">
                <a:solidFill>
                  <a:srgbClr val="39471D"/>
                </a:solidFill>
                <a:cs typeface="DecoType Naskh Variants" pitchFamily="2" charset="-78"/>
              </a:rPr>
              <a:t>[المصدر: 9000:2015</a:t>
            </a:r>
            <a:r>
              <a:rPr lang="en-US" sz="3200" dirty="0">
                <a:solidFill>
                  <a:srgbClr val="39471D"/>
                </a:solidFill>
                <a:cs typeface="DecoType Naskh Variants" pitchFamily="2" charset="-78"/>
              </a:rPr>
              <a:t> </a:t>
            </a:r>
            <a:r>
              <a:rPr lang="ar-SA" sz="3200" dirty="0">
                <a:solidFill>
                  <a:srgbClr val="39471D"/>
                </a:solidFill>
                <a:cs typeface="DecoType Naskh Variants" pitchFamily="2" charset="-78"/>
              </a:rPr>
              <a:t>ISO ، 3.7.11، تم تعديله - تم حذف الملاحظة 1]</a:t>
            </a:r>
          </a:p>
        </p:txBody>
      </p:sp>
      <p:sp>
        <p:nvSpPr>
          <p:cNvPr id="8" name="مستطيل 7"/>
          <p:cNvSpPr/>
          <p:nvPr/>
        </p:nvSpPr>
        <p:spPr>
          <a:xfrm>
            <a:off x="838200" y="864551"/>
            <a:ext cx="7093428" cy="707886"/>
          </a:xfrm>
          <a:prstGeom prst="rect">
            <a:avLst/>
          </a:prstGeom>
        </p:spPr>
        <p:txBody>
          <a:bodyPr wrap="square">
            <a:spAutoFit/>
          </a:bodyPr>
          <a:lstStyle/>
          <a:p>
            <a:r>
              <a:rPr lang="ar-SA" sz="4000" dirty="0">
                <a:solidFill>
                  <a:srgbClr val="CADBA9"/>
                </a:solidFill>
                <a:cs typeface="DecoType Naskh Variants" pitchFamily="2" charset="-78"/>
              </a:rPr>
              <a:t>3 المصطلحات </a:t>
            </a:r>
            <a:r>
              <a:rPr lang="ar-SA" sz="4000" dirty="0" smtClean="0">
                <a:solidFill>
                  <a:srgbClr val="CADBA9"/>
                </a:solidFill>
                <a:cs typeface="DecoType Naskh Variants" pitchFamily="2" charset="-78"/>
              </a:rPr>
              <a:t>والتعاريف </a:t>
            </a:r>
            <a:r>
              <a:rPr lang="en-US" sz="4000" dirty="0">
                <a:solidFill>
                  <a:srgbClr val="CADBA9"/>
                </a:solidFill>
                <a:latin typeface="Agency FB" panose="020B0503020202020204" pitchFamily="34" charset="0"/>
              </a:rPr>
              <a:t>Terms and definitions</a:t>
            </a:r>
            <a:endParaRPr lang="ar-SA" sz="4000" dirty="0">
              <a:solidFill>
                <a:srgbClr val="CADBA9"/>
              </a:solidFill>
              <a:cs typeface="DecoType Naskh Variants" pitchFamily="2" charset="-78"/>
            </a:endParaRPr>
          </a:p>
        </p:txBody>
      </p:sp>
    </p:spTree>
    <p:extLst>
      <p:ext uri="{BB962C8B-B14F-4D97-AF65-F5344CB8AC3E}">
        <p14:creationId xmlns:p14="http://schemas.microsoft.com/office/powerpoint/2010/main" val="17657216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39471D"/>
                </a:solidFill>
                <a:cs typeface="DecoType Naskh Variants" pitchFamily="2" charset="-78"/>
              </a:rPr>
              <a:t>4 </a:t>
            </a:r>
            <a:r>
              <a:rPr lang="ar-SA" sz="4400" dirty="0">
                <a:solidFill>
                  <a:srgbClr val="39471D"/>
                </a:solidFill>
                <a:cs typeface="DecoType Naskh Variants" pitchFamily="2" charset="-78"/>
              </a:rPr>
              <a:t>مبادئ </a:t>
            </a:r>
            <a:r>
              <a:rPr lang="ar-SA" sz="4400" dirty="0" smtClean="0">
                <a:solidFill>
                  <a:srgbClr val="39471D"/>
                </a:solidFill>
                <a:cs typeface="DecoType Naskh Variants" pitchFamily="2" charset="-78"/>
              </a:rPr>
              <a:t>التدقيق </a:t>
            </a:r>
            <a:r>
              <a:rPr lang="en-US" sz="4400" dirty="0">
                <a:solidFill>
                  <a:srgbClr val="39471D"/>
                </a:solidFill>
                <a:latin typeface="Agency FB" panose="020B0503020202020204" pitchFamily="34" charset="0"/>
                <a:cs typeface="DecoType Naskh Variants" pitchFamily="2" charset="-78"/>
              </a:rPr>
              <a:t>Principles of </a:t>
            </a:r>
            <a:r>
              <a:rPr lang="en-US" sz="4400" dirty="0" smtClean="0">
                <a:solidFill>
                  <a:srgbClr val="39471D"/>
                </a:solidFill>
                <a:latin typeface="Agency FB" panose="020B0503020202020204" pitchFamily="34" charset="0"/>
                <a:cs typeface="DecoType Naskh Variants" pitchFamily="2" charset="-78"/>
              </a:rPr>
              <a:t>auditing</a:t>
            </a:r>
            <a:endParaRPr lang="en-US" sz="4400" dirty="0">
              <a:solidFill>
                <a:srgbClr val="39471D"/>
              </a:solidFill>
              <a:latin typeface="Agency FB" panose="020B0503020202020204" pitchFamily="34" charset="0"/>
              <a:cs typeface="DecoType Naskh Variants" pitchFamily="2" charset="-78"/>
            </a:endParaRPr>
          </a:p>
        </p:txBody>
      </p:sp>
      <p:sp>
        <p:nvSpPr>
          <p:cNvPr id="2" name="مستطيل 1"/>
          <p:cNvSpPr/>
          <p:nvPr/>
        </p:nvSpPr>
        <p:spPr>
          <a:xfrm>
            <a:off x="36863" y="1746973"/>
            <a:ext cx="7894765" cy="2804614"/>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تتميّز عملية التدقيق </a:t>
            </a:r>
            <a:r>
              <a:rPr lang="ar-SA" sz="3000" dirty="0">
                <a:solidFill>
                  <a:srgbClr val="39471D"/>
                </a:solidFill>
                <a:cs typeface="DecoType Naskh Variants" pitchFamily="2" charset="-78"/>
              </a:rPr>
              <a:t>بالاعتماد على عدد من المبادئ. وينبغي أن تساعد هذه المبادئ في جعل عملية التدقيق أداة </a:t>
            </a:r>
            <a:r>
              <a:rPr lang="ar-SA" sz="3000" dirty="0" smtClean="0">
                <a:solidFill>
                  <a:srgbClr val="39471D"/>
                </a:solidFill>
                <a:cs typeface="DecoType Naskh Variants" pitchFamily="2" charset="-78"/>
              </a:rPr>
              <a:t>فعّالة </a:t>
            </a:r>
            <a:r>
              <a:rPr lang="ar-SA" sz="3000" dirty="0">
                <a:solidFill>
                  <a:srgbClr val="39471D"/>
                </a:solidFill>
                <a:cs typeface="DecoType Naskh Variants" pitchFamily="2" charset="-78"/>
              </a:rPr>
              <a:t>وموثوقة لدعم سياسات وضوابط الإدارة، من خلال توفير المعلومات التي يمكن للمنظمة أن تعمل على أساسها من أجل تحسين أدائها</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17012288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2" name="مستطيل 1"/>
          <p:cNvSpPr/>
          <p:nvPr/>
        </p:nvSpPr>
        <p:spPr>
          <a:xfrm>
            <a:off x="-1237" y="1834396"/>
            <a:ext cx="7894765" cy="2112117"/>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يعد </a:t>
            </a:r>
            <a:r>
              <a:rPr lang="ar-SA" sz="3000" dirty="0">
                <a:solidFill>
                  <a:srgbClr val="39471D"/>
                </a:solidFill>
                <a:cs typeface="DecoType Naskh Variants" pitchFamily="2" charset="-78"/>
              </a:rPr>
              <a:t>الالتزام بهذه المبادئ شرطًا أساسيًا لتقديم استنتاجات المراجعة ذات الصلة والكافية، ولتمكين المدققين، الذين يعملون بشكل مستقل عن بعضهم البعض، من التوصل إلى استنتاجات مماثلة في ظروف مماثلة.</a:t>
            </a:r>
          </a:p>
        </p:txBody>
      </p:sp>
    </p:spTree>
    <p:extLst>
      <p:ext uri="{BB962C8B-B14F-4D97-AF65-F5344CB8AC3E}">
        <p14:creationId xmlns:p14="http://schemas.microsoft.com/office/powerpoint/2010/main" val="11137635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3" name="مستطيل 2"/>
          <p:cNvSpPr/>
          <p:nvPr/>
        </p:nvSpPr>
        <p:spPr>
          <a:xfrm>
            <a:off x="31420" y="1666146"/>
            <a:ext cx="7900208" cy="4670894"/>
          </a:xfrm>
          <a:prstGeom prst="rect">
            <a:avLst/>
          </a:prstGeom>
        </p:spPr>
        <p:txBody>
          <a:bodyPr wrap="square">
            <a:spAutoFit/>
          </a:bodyPr>
          <a:lstStyle/>
          <a:p>
            <a:pPr algn="just">
              <a:lnSpc>
                <a:spcPct val="114000"/>
              </a:lnSpc>
            </a:pPr>
            <a:r>
              <a:rPr lang="ar-SA" sz="2900" dirty="0">
                <a:solidFill>
                  <a:srgbClr val="39471D"/>
                </a:solidFill>
                <a:cs typeface="DecoType Naskh Variants" pitchFamily="2" charset="-78"/>
              </a:rPr>
              <a:t>تعتمد الإرشادات الواردة في البنود من </a:t>
            </a:r>
            <a:r>
              <a:rPr lang="ar-SA" sz="2900" dirty="0" smtClean="0">
                <a:solidFill>
                  <a:srgbClr val="39471D"/>
                </a:solidFill>
                <a:cs typeface="DecoType Naskh Variants" pitchFamily="2" charset="-78"/>
              </a:rPr>
              <a:t>5  </a:t>
            </a:r>
            <a:r>
              <a:rPr lang="ar-SA" sz="2900" dirty="0">
                <a:solidFill>
                  <a:srgbClr val="39471D"/>
                </a:solidFill>
                <a:cs typeface="DecoType Naskh Variants" pitchFamily="2" charset="-78"/>
              </a:rPr>
              <a:t>إلى 7 على المبادئ السبعة الموضحة أدناه</a:t>
            </a:r>
            <a:r>
              <a:rPr lang="ar-SA" sz="2900" dirty="0" smtClean="0">
                <a:solidFill>
                  <a:srgbClr val="39471D"/>
                </a:solidFill>
                <a:cs typeface="DecoType Naskh Variants" pitchFamily="2" charset="-78"/>
              </a:rPr>
              <a:t>.</a:t>
            </a:r>
          </a:p>
          <a:p>
            <a:pPr algn="just">
              <a:lnSpc>
                <a:spcPct val="114000"/>
              </a:lnSpc>
            </a:pPr>
            <a:r>
              <a:rPr lang="ar-SA" sz="2900" dirty="0" smtClean="0">
                <a:solidFill>
                  <a:srgbClr val="39471D"/>
                </a:solidFill>
                <a:cs typeface="DecoType Naskh Variants" pitchFamily="2" charset="-78"/>
              </a:rPr>
              <a:t>أ</a:t>
            </a:r>
            <a:r>
              <a:rPr lang="ar-SA" sz="2900" dirty="0">
                <a:solidFill>
                  <a:srgbClr val="39471D"/>
                </a:solidFill>
                <a:cs typeface="DecoType Naskh Variants" pitchFamily="2" charset="-78"/>
              </a:rPr>
              <a:t>) النزاهة: أساس </a:t>
            </a:r>
            <a:r>
              <a:rPr lang="ar-SA" sz="2900" dirty="0" smtClean="0">
                <a:solidFill>
                  <a:srgbClr val="39471D"/>
                </a:solidFill>
                <a:cs typeface="DecoType Naskh Variants" pitchFamily="2" charset="-78"/>
              </a:rPr>
              <a:t>الاحتراف يجب </a:t>
            </a:r>
            <a:r>
              <a:rPr lang="ar-SA" sz="2900" dirty="0">
                <a:solidFill>
                  <a:srgbClr val="39471D"/>
                </a:solidFill>
                <a:cs typeface="DecoType Naskh Variants" pitchFamily="2" charset="-78"/>
              </a:rPr>
              <a:t>على المدققين والفرد (الأفراد) الذين يديرون برنامج التدقيق</a:t>
            </a:r>
            <a:r>
              <a:rPr lang="ar-SA" sz="2900" dirty="0" smtClean="0">
                <a:solidFill>
                  <a:srgbClr val="39471D"/>
                </a:solidFill>
                <a:cs typeface="DecoType Naskh Variants" pitchFamily="2" charset="-78"/>
              </a:rPr>
              <a:t>:</a:t>
            </a:r>
          </a:p>
          <a:p>
            <a:pPr algn="just">
              <a:lnSpc>
                <a:spcPct val="114000"/>
              </a:lnSpc>
            </a:pPr>
            <a:r>
              <a:rPr lang="ar-SA" sz="2900" dirty="0">
                <a:solidFill>
                  <a:srgbClr val="39471D"/>
                </a:solidFill>
                <a:cs typeface="DecoType Naskh Variants" pitchFamily="2" charset="-78"/>
              </a:rPr>
              <a:t>	</a:t>
            </a:r>
            <a:r>
              <a:rPr lang="ar-SA" sz="2900" dirty="0" smtClean="0">
                <a:solidFill>
                  <a:srgbClr val="39471D"/>
                </a:solidFill>
                <a:cs typeface="DecoType Naskh Variants" pitchFamily="2" charset="-78"/>
              </a:rPr>
              <a:t>— </a:t>
            </a:r>
            <a:r>
              <a:rPr lang="ar-SA" sz="2900" dirty="0">
                <a:solidFill>
                  <a:srgbClr val="39471D"/>
                </a:solidFill>
                <a:cs typeface="DecoType Naskh Variants" pitchFamily="2" charset="-78"/>
              </a:rPr>
              <a:t>أداء عملهم بطريقة أخلاقية، بأمانة ومسؤولية؛- القيام بأنشطة </a:t>
            </a:r>
            <a:r>
              <a:rPr lang="ar-SA" sz="2900" dirty="0" smtClean="0">
                <a:solidFill>
                  <a:srgbClr val="39471D"/>
                </a:solidFill>
                <a:cs typeface="DecoType Naskh Variants" pitchFamily="2" charset="-78"/>
              </a:rPr>
              <a:t>	المراجعة </a:t>
            </a:r>
            <a:r>
              <a:rPr lang="ar-SA" sz="2900" dirty="0">
                <a:solidFill>
                  <a:srgbClr val="39471D"/>
                </a:solidFill>
                <a:cs typeface="DecoType Naskh Variants" pitchFamily="2" charset="-78"/>
              </a:rPr>
              <a:t>فقط إذا كانت مؤهلة للقيام بذلك</a:t>
            </a:r>
            <a:r>
              <a:rPr lang="ar-SA" sz="2900" dirty="0" smtClean="0">
                <a:solidFill>
                  <a:srgbClr val="39471D"/>
                </a:solidFill>
                <a:cs typeface="DecoType Naskh Variants" pitchFamily="2" charset="-78"/>
              </a:rPr>
              <a:t>؛</a:t>
            </a:r>
          </a:p>
          <a:p>
            <a:pPr algn="just">
              <a:lnSpc>
                <a:spcPct val="114000"/>
              </a:lnSpc>
            </a:pPr>
            <a:r>
              <a:rPr lang="ar-SA" sz="2900" dirty="0">
                <a:solidFill>
                  <a:srgbClr val="39471D"/>
                </a:solidFill>
                <a:cs typeface="DecoType Naskh Variants" pitchFamily="2" charset="-78"/>
              </a:rPr>
              <a:t>	</a:t>
            </a:r>
            <a:r>
              <a:rPr lang="ar-SA" sz="2900" dirty="0" smtClean="0">
                <a:solidFill>
                  <a:srgbClr val="39471D"/>
                </a:solidFill>
                <a:cs typeface="DecoType Naskh Variants" pitchFamily="2" charset="-78"/>
              </a:rPr>
              <a:t>— </a:t>
            </a:r>
            <a:r>
              <a:rPr lang="ar-SA" sz="2900" dirty="0">
                <a:solidFill>
                  <a:srgbClr val="39471D"/>
                </a:solidFill>
                <a:cs typeface="DecoType Naskh Variants" pitchFamily="2" charset="-78"/>
              </a:rPr>
              <a:t>أداء عملهم بطريقة محايدة، أي البقاء عادلين وغير متحيزين في جميع </a:t>
            </a:r>
            <a:r>
              <a:rPr lang="ar-SA" sz="2900" dirty="0" smtClean="0">
                <a:solidFill>
                  <a:srgbClr val="39471D"/>
                </a:solidFill>
                <a:cs typeface="DecoType Naskh Variants" pitchFamily="2" charset="-78"/>
              </a:rPr>
              <a:t>	تعاملاتهم؛</a:t>
            </a:r>
          </a:p>
          <a:p>
            <a:pPr algn="just">
              <a:lnSpc>
                <a:spcPct val="114000"/>
              </a:lnSpc>
            </a:pPr>
            <a:r>
              <a:rPr lang="ar-SA" sz="2900" dirty="0">
                <a:solidFill>
                  <a:srgbClr val="39471D"/>
                </a:solidFill>
                <a:cs typeface="DecoType Naskh Variants" pitchFamily="2" charset="-78"/>
              </a:rPr>
              <a:t>	</a:t>
            </a:r>
            <a:r>
              <a:rPr lang="ar-SA" sz="2900" dirty="0" smtClean="0">
                <a:solidFill>
                  <a:srgbClr val="39471D"/>
                </a:solidFill>
                <a:cs typeface="DecoType Naskh Variants" pitchFamily="2" charset="-78"/>
              </a:rPr>
              <a:t>- </a:t>
            </a:r>
            <a:r>
              <a:rPr lang="ar-SA" sz="2900" dirty="0">
                <a:solidFill>
                  <a:srgbClr val="39471D"/>
                </a:solidFill>
                <a:cs typeface="DecoType Naskh Variants" pitchFamily="2" charset="-78"/>
              </a:rPr>
              <a:t>أن يكونوا حساسين لأية تأثيرات قد تؤثر على </a:t>
            </a:r>
            <a:r>
              <a:rPr lang="ar-SA" sz="2900" dirty="0" smtClean="0">
                <a:solidFill>
                  <a:srgbClr val="39471D"/>
                </a:solidFill>
                <a:cs typeface="DecoType Naskh Variants" pitchFamily="2" charset="-78"/>
              </a:rPr>
              <a:t>حكمهم 	أثناء </a:t>
            </a:r>
            <a:r>
              <a:rPr lang="ar-SA" sz="2900" dirty="0">
                <a:solidFill>
                  <a:srgbClr val="39471D"/>
                </a:solidFill>
                <a:cs typeface="DecoType Naskh Variants" pitchFamily="2" charset="-78"/>
              </a:rPr>
              <a:t>إجراء التدقيق.</a:t>
            </a:r>
          </a:p>
        </p:txBody>
      </p:sp>
    </p:spTree>
    <p:extLst>
      <p:ext uri="{BB962C8B-B14F-4D97-AF65-F5344CB8AC3E}">
        <p14:creationId xmlns:p14="http://schemas.microsoft.com/office/powerpoint/2010/main" val="42841240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2" name="مستطيل 1"/>
          <p:cNvSpPr/>
          <p:nvPr/>
        </p:nvSpPr>
        <p:spPr>
          <a:xfrm>
            <a:off x="0" y="1539835"/>
            <a:ext cx="7894765" cy="4093428"/>
          </a:xfrm>
          <a:prstGeom prst="rect">
            <a:avLst/>
          </a:prstGeom>
        </p:spPr>
        <p:txBody>
          <a:bodyPr wrap="square">
            <a:spAutoFit/>
          </a:bodyPr>
          <a:lstStyle/>
          <a:p>
            <a:pPr algn="just"/>
            <a:r>
              <a:rPr lang="ar-SA" sz="3000" dirty="0">
                <a:solidFill>
                  <a:srgbClr val="39471D"/>
                </a:solidFill>
                <a:cs typeface="DecoType Naskh Variants" pitchFamily="2" charset="-78"/>
              </a:rPr>
              <a:t>ب) العرض العادل: الالتزام بتقديم التقرير بصدق </a:t>
            </a:r>
            <a:r>
              <a:rPr lang="ar-SA" sz="3000" dirty="0" smtClean="0">
                <a:solidFill>
                  <a:srgbClr val="39471D"/>
                </a:solidFill>
                <a:cs typeface="DecoType Naskh Variants" pitchFamily="2" charset="-78"/>
              </a:rPr>
              <a:t>ودقة </a:t>
            </a:r>
          </a:p>
          <a:p>
            <a:pPr algn="just"/>
            <a:endParaRPr lang="ar-SA" sz="3000" dirty="0">
              <a:solidFill>
                <a:srgbClr val="39471D"/>
              </a:solidFill>
              <a:cs typeface="DecoType Naskh Variants" pitchFamily="2" charset="-78"/>
            </a:endParaRPr>
          </a:p>
          <a:p>
            <a:pPr algn="just"/>
            <a:r>
              <a:rPr lang="ar-SA" sz="4000" b="1"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تعكس نتائج المراجعة واستنتاجات المراجعة وتقارير المراجعة أنشطة المراجعة بصدق ودقة. وينبغي الإبلاغ عن العقبات الكبيرة التي تمت مواجهتها أثناء عملية التدقيق والآراء المتباينة التي لم يتم حلها بين فريق التدقيق والجهة الخاضعة للتدقيق</a:t>
            </a:r>
            <a:r>
              <a:rPr lang="ar-SA" sz="3000" dirty="0" smtClean="0">
                <a:solidFill>
                  <a:srgbClr val="39471D"/>
                </a:solidFill>
                <a:cs typeface="DecoType Naskh Variants" pitchFamily="2" charset="-78"/>
              </a:rPr>
              <a:t>.</a:t>
            </a:r>
          </a:p>
          <a:p>
            <a:pPr algn="just"/>
            <a:r>
              <a:rPr lang="ar-SA" sz="4000" b="1" dirty="0">
                <a:solidFill>
                  <a:srgbClr val="39471D"/>
                </a:solidFill>
                <a:cs typeface="DecoType Naskh Variants" pitchFamily="2" charset="-78"/>
              </a:rPr>
              <a:t> يجب </a:t>
            </a:r>
            <a:r>
              <a:rPr lang="ar-SA" sz="3000" dirty="0">
                <a:solidFill>
                  <a:srgbClr val="39471D"/>
                </a:solidFill>
                <a:cs typeface="DecoType Naskh Variants" pitchFamily="2" charset="-78"/>
              </a:rPr>
              <a:t>أن يكون التواصل صادقًا ودقيقًا وموضوعيًا وفي الوقت المناسب وواضحًا وكاملًا.</a:t>
            </a:r>
          </a:p>
        </p:txBody>
      </p:sp>
    </p:spTree>
    <p:extLst>
      <p:ext uri="{BB962C8B-B14F-4D97-AF65-F5344CB8AC3E}">
        <p14:creationId xmlns:p14="http://schemas.microsoft.com/office/powerpoint/2010/main" val="19731164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443" y="2118229"/>
            <a:ext cx="7883878" cy="4247317"/>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ج) العناية المهنية الواجبة: تطبيق العناية والحكم في </a:t>
            </a:r>
            <a:r>
              <a:rPr lang="ar-SA" sz="3000" dirty="0" smtClean="0">
                <a:solidFill>
                  <a:srgbClr val="39471D"/>
                </a:solidFill>
                <a:cs typeface="DecoType Naskh Variants" pitchFamily="2" charset="-78"/>
              </a:rPr>
              <a:t>المراجعة</a:t>
            </a:r>
          </a:p>
          <a:p>
            <a:pPr algn="just">
              <a:lnSpc>
                <a:spcPct val="150000"/>
              </a:lnSpc>
            </a:pPr>
            <a:r>
              <a:rPr lang="ar-SA" sz="3000" dirty="0" smtClean="0">
                <a:solidFill>
                  <a:srgbClr val="39471D"/>
                </a:solidFill>
                <a:cs typeface="DecoType Naskh Variants" pitchFamily="2" charset="-78"/>
              </a:rPr>
              <a:t> </a:t>
            </a:r>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على المدققين بذل العناية الواجبة وفقاً لأهمية المهمة التي يؤدونها والثقة التي يضعها فيهم </a:t>
            </a:r>
            <a:r>
              <a:rPr lang="ar-SA" sz="3000" dirty="0" smtClean="0">
                <a:solidFill>
                  <a:srgbClr val="39471D"/>
                </a:solidFill>
                <a:cs typeface="DecoType Naskh Variants" pitchFamily="2" charset="-78"/>
              </a:rPr>
              <a:t>المستفيد من عملية  </a:t>
            </a:r>
            <a:r>
              <a:rPr lang="ar-SA" sz="3000" dirty="0">
                <a:solidFill>
                  <a:srgbClr val="39471D"/>
                </a:solidFill>
                <a:cs typeface="DecoType Naskh Variants" pitchFamily="2" charset="-78"/>
              </a:rPr>
              <a:t>التدقيق والأطراف المعنية الأخرى</a:t>
            </a:r>
            <a:r>
              <a:rPr lang="ar-SA" sz="3000" dirty="0" smtClean="0">
                <a:solidFill>
                  <a:srgbClr val="39471D"/>
                </a:solidFill>
                <a:cs typeface="DecoType Naskh Variants" pitchFamily="2" charset="-78"/>
              </a:rPr>
              <a:t>.</a:t>
            </a:r>
          </a:p>
          <a:p>
            <a:pPr algn="just">
              <a:lnSpc>
                <a:spcPct val="150000"/>
              </a:lnSpc>
            </a:pPr>
            <a:endParaRPr lang="ar-SA" sz="1600" dirty="0">
              <a:solidFill>
                <a:srgbClr val="39471D"/>
              </a:solidFill>
              <a:cs typeface="DecoType Naskh Variants" pitchFamily="2" charset="-78"/>
            </a:endParaRP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أحد العوامل المهمة في تنفيذ عملهم بالعناية المهنية اللازمة هو القدرة على إصدار أحكام مسببة في جميع مواقف التدقيق.</a:t>
            </a:r>
          </a:p>
        </p:txBody>
      </p:sp>
    </p:spTree>
    <p:extLst>
      <p:ext uri="{BB962C8B-B14F-4D97-AF65-F5344CB8AC3E}">
        <p14:creationId xmlns:p14="http://schemas.microsoft.com/office/powerpoint/2010/main" val="13569207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2" name="مستطيل 1"/>
          <p:cNvSpPr/>
          <p:nvPr/>
        </p:nvSpPr>
        <p:spPr>
          <a:xfrm>
            <a:off x="36863" y="1773163"/>
            <a:ext cx="7894765" cy="4401205"/>
          </a:xfrm>
          <a:prstGeom prst="rect">
            <a:avLst/>
          </a:prstGeom>
        </p:spPr>
        <p:txBody>
          <a:bodyPr wrap="square">
            <a:spAutoFit/>
          </a:bodyPr>
          <a:lstStyle/>
          <a:p>
            <a:pPr algn="just"/>
            <a:r>
              <a:rPr lang="ar-SA" sz="3000" dirty="0">
                <a:solidFill>
                  <a:srgbClr val="39471D"/>
                </a:solidFill>
                <a:cs typeface="DecoType Naskh Variants" pitchFamily="2" charset="-78"/>
              </a:rPr>
              <a:t>د) السرية: أمن المعلومات </a:t>
            </a:r>
          </a:p>
          <a:p>
            <a:pPr algn="just"/>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على المدققين ممارسة السلطة التقديرية في استخدام وحماية المعلومات التي حصلوا عليها أثناء أداء واجباتهم</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ولا ينبغي استخدام معلومات المراجعة بشكل غير مناسب لتحقيق مكاسب شخصية من قبل المدقق أو عميل المراجعة، أو بطريقة تضر بالمصالح المشروعة للجهة الخاضعة للتدقيق</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يتضمن هذا المفهوم التعامل السليم مع المعلومات الحساسة أو السرية.</a:t>
            </a:r>
          </a:p>
        </p:txBody>
      </p:sp>
    </p:spTree>
    <p:extLst>
      <p:ext uri="{BB962C8B-B14F-4D97-AF65-F5344CB8AC3E}">
        <p14:creationId xmlns:p14="http://schemas.microsoft.com/office/powerpoint/2010/main" val="23635753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444" y="1610355"/>
            <a:ext cx="7972970" cy="4016484"/>
          </a:xfrm>
          <a:prstGeom prst="rect">
            <a:avLst/>
          </a:prstGeom>
        </p:spPr>
        <p:txBody>
          <a:bodyPr wrap="square">
            <a:spAutoFit/>
          </a:bodyPr>
          <a:lstStyle/>
          <a:p>
            <a:pPr algn="just">
              <a:lnSpc>
                <a:spcPct val="150000"/>
              </a:lnSpc>
            </a:pPr>
            <a:r>
              <a:rPr lang="ar-SA" sz="3000" dirty="0">
                <a:solidFill>
                  <a:srgbClr val="39471D"/>
                </a:solidFill>
                <a:cs typeface="DecoType Naskh Variants" pitchFamily="2" charset="-78"/>
              </a:rPr>
              <a:t>هـ) الاستقلالية: أساس حيادية المراجعة وموضوعية نتائج المراجعة </a:t>
            </a:r>
          </a:p>
          <a:p>
            <a:pPr algn="just">
              <a:lnSpc>
                <a:spcPct val="150000"/>
              </a:lnSpc>
            </a:pPr>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أن يكون المدققون مستقلين عن النشاط الذي يتم تدقيقه حيثما كان ذلك </a:t>
            </a:r>
            <a:r>
              <a:rPr lang="ar-SA" sz="3000" dirty="0" smtClean="0">
                <a:solidFill>
                  <a:srgbClr val="39471D"/>
                </a:solidFill>
                <a:cs typeface="DecoType Naskh Variants" pitchFamily="2" charset="-78"/>
              </a:rPr>
              <a:t>ممكنًا، </a:t>
            </a:r>
          </a:p>
          <a:p>
            <a:pPr algn="just">
              <a:lnSpc>
                <a:spcPct val="150000"/>
              </a:lnSpc>
            </a:pPr>
            <a:r>
              <a:rPr lang="ar-SA" sz="3000" dirty="0" smtClean="0">
                <a:solidFill>
                  <a:srgbClr val="39471D"/>
                </a:solidFill>
                <a:cs typeface="DecoType Naskh Variants" pitchFamily="2" charset="-78"/>
              </a:rPr>
              <a:t>و</a:t>
            </a:r>
            <a:r>
              <a:rPr lang="ar-SA" sz="4000" b="1" dirty="0" smtClean="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عليهم في جميع الحالات التصرف بطريقة خالية من التحيز وتضارب </a:t>
            </a:r>
            <a:r>
              <a:rPr lang="ar-SA" sz="3000" dirty="0" smtClean="0">
                <a:solidFill>
                  <a:srgbClr val="39471D"/>
                </a:solidFill>
                <a:cs typeface="DecoType Naskh Variants" pitchFamily="2" charset="-78"/>
              </a:rPr>
              <a:t>المصالح.</a:t>
            </a:r>
          </a:p>
        </p:txBody>
      </p:sp>
    </p:spTree>
    <p:extLst>
      <p:ext uri="{BB962C8B-B14F-4D97-AF65-F5344CB8AC3E}">
        <p14:creationId xmlns:p14="http://schemas.microsoft.com/office/powerpoint/2010/main" val="148684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27" name="مستطيل 26"/>
          <p:cNvSpPr/>
          <p:nvPr/>
        </p:nvSpPr>
        <p:spPr>
          <a:xfrm>
            <a:off x="1266002" y="254787"/>
            <a:ext cx="3991798" cy="584775"/>
          </a:xfrm>
          <a:prstGeom prst="rect">
            <a:avLst/>
          </a:prstGeom>
        </p:spPr>
        <p:txBody>
          <a:bodyPr wrap="none">
            <a:spAutoFit/>
          </a:bodyPr>
          <a:lstStyle/>
          <a:p>
            <a:r>
              <a:rPr lang="ar-SA" sz="3200" dirty="0">
                <a:solidFill>
                  <a:srgbClr val="43661C"/>
                </a:solidFill>
                <a:cs typeface="DecoType Naskh Variants" pitchFamily="2" charset="-78"/>
              </a:rPr>
              <a:t>5.5.4 اختيار أعضاء فريق التدقيق</a:t>
            </a:r>
          </a:p>
        </p:txBody>
      </p:sp>
      <p:sp>
        <p:nvSpPr>
          <p:cNvPr id="28" name="مستطيل 27"/>
          <p:cNvSpPr/>
          <p:nvPr/>
        </p:nvSpPr>
        <p:spPr>
          <a:xfrm>
            <a:off x="0" y="839562"/>
            <a:ext cx="5238131" cy="1077218"/>
          </a:xfrm>
          <a:prstGeom prst="rect">
            <a:avLst/>
          </a:prstGeom>
        </p:spPr>
        <p:txBody>
          <a:bodyPr wrap="square">
            <a:spAutoFit/>
          </a:bodyPr>
          <a:lstStyle/>
          <a:p>
            <a:r>
              <a:rPr lang="ar-SA" sz="3200" dirty="0">
                <a:solidFill>
                  <a:srgbClr val="43661C"/>
                </a:solidFill>
                <a:cs typeface="DecoType Naskh Variants" pitchFamily="2" charset="-78"/>
              </a:rPr>
              <a:t>5.5.5 إسناد مسؤولية التدقيق الفردي إلى قائد فريق التدقيق</a:t>
            </a:r>
          </a:p>
        </p:txBody>
      </p:sp>
      <p:sp>
        <p:nvSpPr>
          <p:cNvPr id="19" name="مستطيل 18"/>
          <p:cNvSpPr/>
          <p:nvPr/>
        </p:nvSpPr>
        <p:spPr>
          <a:xfrm>
            <a:off x="1539971" y="1905000"/>
            <a:ext cx="3738524" cy="584775"/>
          </a:xfrm>
          <a:prstGeom prst="rect">
            <a:avLst/>
          </a:prstGeom>
        </p:spPr>
        <p:txBody>
          <a:bodyPr wrap="none">
            <a:spAutoFit/>
          </a:bodyPr>
          <a:lstStyle/>
          <a:p>
            <a:r>
              <a:rPr lang="ar-SA" sz="3200" dirty="0">
                <a:solidFill>
                  <a:srgbClr val="43661C"/>
                </a:solidFill>
                <a:cs typeface="DecoType Naskh Variants" pitchFamily="2" charset="-78"/>
              </a:rPr>
              <a:t>5.5.6 إدارة نتائج برنامج </a:t>
            </a:r>
            <a:r>
              <a:rPr lang="ar-SA" sz="3200" dirty="0" smtClean="0">
                <a:solidFill>
                  <a:srgbClr val="43661C"/>
                </a:solidFill>
                <a:cs typeface="DecoType Naskh Variants" pitchFamily="2" charset="-78"/>
              </a:rPr>
              <a:t>التدقيق</a:t>
            </a:r>
            <a:endParaRPr lang="ar-SA" dirty="0"/>
          </a:p>
        </p:txBody>
      </p:sp>
      <p:sp>
        <p:nvSpPr>
          <p:cNvPr id="20" name="مستطيل 19"/>
          <p:cNvSpPr/>
          <p:nvPr/>
        </p:nvSpPr>
        <p:spPr>
          <a:xfrm>
            <a:off x="381000" y="2491771"/>
            <a:ext cx="4897495" cy="584775"/>
          </a:xfrm>
          <a:prstGeom prst="rect">
            <a:avLst/>
          </a:prstGeom>
        </p:spPr>
        <p:txBody>
          <a:bodyPr wrap="none">
            <a:spAutoFit/>
          </a:bodyPr>
          <a:lstStyle/>
          <a:p>
            <a:r>
              <a:rPr lang="ar-SA" sz="3200" dirty="0">
                <a:solidFill>
                  <a:srgbClr val="43661C"/>
                </a:solidFill>
                <a:cs typeface="DecoType Naskh Variants" pitchFamily="2" charset="-78"/>
              </a:rPr>
              <a:t>5.5.7 إدارة وصيانة سجلات برنامج التدقيق</a:t>
            </a:r>
          </a:p>
        </p:txBody>
      </p:sp>
      <p:sp>
        <p:nvSpPr>
          <p:cNvPr id="29" name="مستطيل 28"/>
          <p:cNvSpPr/>
          <p:nvPr/>
        </p:nvSpPr>
        <p:spPr>
          <a:xfrm>
            <a:off x="3222950" y="3254781"/>
            <a:ext cx="2943434" cy="584775"/>
          </a:xfrm>
          <a:prstGeom prst="rect">
            <a:avLst/>
          </a:prstGeom>
        </p:spPr>
        <p:txBody>
          <a:bodyPr wrap="none">
            <a:spAutoFit/>
          </a:bodyPr>
          <a:lstStyle/>
          <a:p>
            <a:r>
              <a:rPr lang="ar-SA" sz="3200" dirty="0">
                <a:solidFill>
                  <a:srgbClr val="43661C"/>
                </a:solidFill>
                <a:cs typeface="DecoType Naskh Variants" pitchFamily="2" charset="-78"/>
              </a:rPr>
              <a:t>5.6 برنامج مراقبة التدقيق</a:t>
            </a:r>
          </a:p>
        </p:txBody>
      </p:sp>
      <p:sp>
        <p:nvSpPr>
          <p:cNvPr id="30" name="مستطيل 29"/>
          <p:cNvSpPr/>
          <p:nvPr/>
        </p:nvSpPr>
        <p:spPr>
          <a:xfrm>
            <a:off x="2241316" y="3834825"/>
            <a:ext cx="3930884" cy="584775"/>
          </a:xfrm>
          <a:prstGeom prst="rect">
            <a:avLst/>
          </a:prstGeom>
        </p:spPr>
        <p:txBody>
          <a:bodyPr wrap="none">
            <a:spAutoFit/>
          </a:bodyPr>
          <a:lstStyle/>
          <a:p>
            <a:r>
              <a:rPr lang="ar-SA" sz="3200" dirty="0">
                <a:solidFill>
                  <a:srgbClr val="43661C"/>
                </a:solidFill>
                <a:cs typeface="DecoType Naskh Variants" pitchFamily="2" charset="-78"/>
              </a:rPr>
              <a:t>5.7 مراجعة وتحسين برنامج التدقيق</a:t>
            </a:r>
          </a:p>
        </p:txBody>
      </p:sp>
      <p:sp>
        <p:nvSpPr>
          <p:cNvPr id="31" name="مستطيل 30"/>
          <p:cNvSpPr/>
          <p:nvPr/>
        </p:nvSpPr>
        <p:spPr>
          <a:xfrm>
            <a:off x="5334000" y="4446563"/>
            <a:ext cx="1885453" cy="584775"/>
          </a:xfrm>
          <a:prstGeom prst="rect">
            <a:avLst/>
          </a:prstGeom>
        </p:spPr>
        <p:txBody>
          <a:bodyPr wrap="none">
            <a:spAutoFit/>
          </a:bodyPr>
          <a:lstStyle/>
          <a:p>
            <a:r>
              <a:rPr lang="ar-SA" sz="3200" dirty="0">
                <a:solidFill>
                  <a:srgbClr val="43661C"/>
                </a:solidFill>
                <a:cs typeface="DecoType Naskh Variants" pitchFamily="2" charset="-78"/>
              </a:rPr>
              <a:t>6 إجراء التدقيق</a:t>
            </a:r>
          </a:p>
        </p:txBody>
      </p:sp>
      <p:sp>
        <p:nvSpPr>
          <p:cNvPr id="32" name="مستطيل 31"/>
          <p:cNvSpPr/>
          <p:nvPr/>
        </p:nvSpPr>
        <p:spPr>
          <a:xfrm>
            <a:off x="5056189" y="5029200"/>
            <a:ext cx="1116011" cy="584775"/>
          </a:xfrm>
          <a:prstGeom prst="rect">
            <a:avLst/>
          </a:prstGeom>
        </p:spPr>
        <p:txBody>
          <a:bodyPr wrap="none">
            <a:spAutoFit/>
          </a:bodyPr>
          <a:lstStyle/>
          <a:p>
            <a:r>
              <a:rPr lang="ar-SA" sz="3200" dirty="0">
                <a:solidFill>
                  <a:srgbClr val="43661C"/>
                </a:solidFill>
                <a:cs typeface="DecoType Naskh Variants" pitchFamily="2" charset="-78"/>
              </a:rPr>
              <a:t>6.1 عام</a:t>
            </a:r>
          </a:p>
        </p:txBody>
      </p:sp>
      <p:sp>
        <p:nvSpPr>
          <p:cNvPr id="33" name="مستطيل 32"/>
          <p:cNvSpPr/>
          <p:nvPr/>
        </p:nvSpPr>
        <p:spPr>
          <a:xfrm>
            <a:off x="4267200" y="5638800"/>
            <a:ext cx="1914307" cy="584775"/>
          </a:xfrm>
          <a:prstGeom prst="rect">
            <a:avLst/>
          </a:prstGeom>
        </p:spPr>
        <p:txBody>
          <a:bodyPr wrap="none">
            <a:spAutoFit/>
          </a:bodyPr>
          <a:lstStyle/>
          <a:p>
            <a:r>
              <a:rPr lang="ar-SA" sz="3200" dirty="0">
                <a:solidFill>
                  <a:srgbClr val="43661C"/>
                </a:solidFill>
                <a:cs typeface="DecoType Naskh Variants" pitchFamily="2" charset="-78"/>
              </a:rPr>
              <a:t>6.2 بدء التدقيق</a:t>
            </a:r>
          </a:p>
        </p:txBody>
      </p:sp>
      <p:sp>
        <p:nvSpPr>
          <p:cNvPr id="40" name="مستطيل 39"/>
          <p:cNvSpPr/>
          <p:nvPr/>
        </p:nvSpPr>
        <p:spPr>
          <a:xfrm>
            <a:off x="6007677" y="27214"/>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Tree>
    <p:extLst>
      <p:ext uri="{BB962C8B-B14F-4D97-AF65-F5344CB8AC3E}">
        <p14:creationId xmlns:p14="http://schemas.microsoft.com/office/powerpoint/2010/main" val="37545580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444" y="1610355"/>
            <a:ext cx="7972970" cy="2400657"/>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بالنسبة </a:t>
            </a:r>
            <a:r>
              <a:rPr lang="ar-SA" sz="3000" dirty="0">
                <a:solidFill>
                  <a:srgbClr val="39471D"/>
                </a:solidFill>
                <a:cs typeface="DecoType Naskh Variants" pitchFamily="2" charset="-78"/>
              </a:rPr>
              <a:t>لعمليات التدقيق الداخلي، </a:t>
            </a:r>
            <a:endParaRPr lang="ar-SA" sz="3000" dirty="0" smtClean="0">
              <a:solidFill>
                <a:srgbClr val="39471D"/>
              </a:solidFill>
              <a:cs typeface="DecoType Naskh Variants" pitchFamily="2" charset="-78"/>
            </a:endParaRPr>
          </a:p>
          <a:p>
            <a:pPr algn="just">
              <a:lnSpc>
                <a:spcPct val="150000"/>
              </a:lnSpc>
            </a:pPr>
            <a:r>
              <a:rPr lang="ar-SA" sz="4000" b="1" dirty="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يكون المدققون مستقلين عن الوظيفة التي يتم تدقيقها إذا كان ذلك ممكنًا</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41614563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444" y="1610355"/>
            <a:ext cx="7972970" cy="4708981"/>
          </a:xfrm>
          <a:prstGeom prst="rect">
            <a:avLst/>
          </a:prstGeom>
        </p:spPr>
        <p:txBody>
          <a:bodyPr wrap="square">
            <a:spAutoFit/>
          </a:bodyPr>
          <a:lstStyle/>
          <a:p>
            <a:pPr algn="just">
              <a:lnSpc>
                <a:spcPct val="150000"/>
              </a:lnSpc>
            </a:pPr>
            <a:r>
              <a:rPr lang="ar-SA" sz="3000" dirty="0">
                <a:solidFill>
                  <a:srgbClr val="C3D69E"/>
                </a:solidFill>
                <a:cs typeface="DecoType Naskh Variants" pitchFamily="2" charset="-78"/>
              </a:rPr>
              <a:t>هـ) الاستقلالية: أساس حيادية المراجعة وموضوعية نتائج المراجعة </a:t>
            </a:r>
          </a:p>
          <a:p>
            <a:pPr algn="just">
              <a:lnSpc>
                <a:spcPct val="150000"/>
              </a:lnSpc>
            </a:pPr>
            <a:r>
              <a:rPr lang="ar-SA" sz="4000" b="1" dirty="0" smtClean="0">
                <a:solidFill>
                  <a:srgbClr val="39471D"/>
                </a:solidFill>
                <a:cs typeface="DecoType Naskh Variants" pitchFamily="2" charset="-78"/>
              </a:rPr>
              <a:t>يجب </a:t>
            </a:r>
            <a:r>
              <a:rPr lang="ar-SA" sz="3000" dirty="0">
                <a:solidFill>
                  <a:srgbClr val="39471D"/>
                </a:solidFill>
                <a:cs typeface="DecoType Naskh Variants" pitchFamily="2" charset="-78"/>
              </a:rPr>
              <a:t>على المدققين الحفاظ على الموضوعية طوال عملية التدقيق للتأكد من أن نتائج واستنتاجات التدقيق تستند فقط إلى أدلة التدقيق</a:t>
            </a:r>
            <a:r>
              <a:rPr lang="ar-SA" sz="3000" dirty="0" smtClean="0">
                <a:solidFill>
                  <a:srgbClr val="39471D"/>
                </a:solidFill>
                <a:cs typeface="DecoType Naskh Variants" pitchFamily="2" charset="-78"/>
              </a:rPr>
              <a:t>.</a:t>
            </a:r>
          </a:p>
          <a:p>
            <a:pPr algn="just">
              <a:lnSpc>
                <a:spcPct val="150000"/>
              </a:lnSpc>
            </a:pP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بالنسبة للمؤسسات الصغيرة، قد لا يكون من الممكن للمدققين الداخليين أن يكونوا مستقلين تمامًا عن النشاط الذي يتم تدقيقه، ولكن</a:t>
            </a:r>
            <a:r>
              <a:rPr lang="ar-SA" sz="4000" b="1" dirty="0">
                <a:solidFill>
                  <a:srgbClr val="39471D"/>
                </a:solidFill>
                <a:cs typeface="DecoType Naskh Variants" pitchFamily="2" charset="-78"/>
              </a:rPr>
              <a:t> يجب </a:t>
            </a:r>
            <a:r>
              <a:rPr lang="ar-SA" sz="3000" dirty="0">
                <a:solidFill>
                  <a:srgbClr val="39471D"/>
                </a:solidFill>
                <a:cs typeface="DecoType Naskh Variants" pitchFamily="2" charset="-78"/>
              </a:rPr>
              <a:t>بذل كل جهد لإزالة التحيز وتشجيع الموضوعية.</a:t>
            </a:r>
          </a:p>
        </p:txBody>
      </p:sp>
    </p:spTree>
    <p:extLst>
      <p:ext uri="{BB962C8B-B14F-4D97-AF65-F5344CB8AC3E}">
        <p14:creationId xmlns:p14="http://schemas.microsoft.com/office/powerpoint/2010/main" val="38746863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444" y="2274838"/>
            <a:ext cx="7972970" cy="3785652"/>
          </a:xfrm>
          <a:prstGeom prst="rect">
            <a:avLst/>
          </a:prstGeom>
        </p:spPr>
        <p:txBody>
          <a:bodyPr wrap="square">
            <a:spAutoFit/>
          </a:bodyPr>
          <a:lstStyle/>
          <a:p>
            <a:pPr algn="just"/>
            <a:r>
              <a:rPr lang="ar-SA" sz="3000" dirty="0">
                <a:solidFill>
                  <a:srgbClr val="39471D"/>
                </a:solidFill>
                <a:cs typeface="DecoType Naskh Variants" pitchFamily="2" charset="-78"/>
              </a:rPr>
              <a:t>و) النهج المبني على الأدلة: الطريقة العقلانية للوصول إلى استنتاجات مراجعة موثوقة وقابلة للتكرار في عملية تدقيق منهجية </a:t>
            </a:r>
            <a:endParaRPr lang="ar-SA" sz="3000" dirty="0" smtClean="0">
              <a:solidFill>
                <a:srgbClr val="39471D"/>
              </a:solidFill>
              <a:cs typeface="DecoType Naskh Variants" pitchFamily="2" charset="-78"/>
            </a:endParaRPr>
          </a:p>
          <a:p>
            <a:pPr algn="just"/>
            <a:r>
              <a:rPr lang="ar-SA" sz="4000" b="1" dirty="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تكون أدلة المراجعة قابلة للتحقق منها</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a:t>
            </a:r>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أن يستند بشكل عام إلى عينات من المعلومات المتاحة، حيث يتم إجراء التدقيق خلال فترة زمنية محدودة وبموارد محدودة</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و</a:t>
            </a:r>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تطبيق الاستخدام المناسب لأخذ العينات، لأن ذلك يرتبط ارتباطًا وثيقًا بالثقة التي يمكن وضعها في استنتاجات المراجعة.</a:t>
            </a:r>
          </a:p>
        </p:txBody>
      </p:sp>
    </p:spTree>
    <p:extLst>
      <p:ext uri="{BB962C8B-B14F-4D97-AF65-F5344CB8AC3E}">
        <p14:creationId xmlns:p14="http://schemas.microsoft.com/office/powerpoint/2010/main" val="18292163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1371600" y="855804"/>
            <a:ext cx="6528608" cy="769441"/>
          </a:xfrm>
          <a:prstGeom prst="rect">
            <a:avLst/>
          </a:prstGeom>
        </p:spPr>
        <p:txBody>
          <a:bodyPr wrap="square">
            <a:spAutoFit/>
          </a:bodyPr>
          <a:lstStyle/>
          <a:p>
            <a:r>
              <a:rPr lang="ar-SA" sz="4400" dirty="0" smtClean="0">
                <a:solidFill>
                  <a:srgbClr val="C3D69E"/>
                </a:solidFill>
                <a:cs typeface="DecoType Naskh Variants" pitchFamily="2" charset="-78"/>
              </a:rPr>
              <a:t>4 </a:t>
            </a:r>
            <a:r>
              <a:rPr lang="ar-SA" sz="4400" dirty="0">
                <a:solidFill>
                  <a:srgbClr val="C3D69E"/>
                </a:solidFill>
                <a:cs typeface="DecoType Naskh Variants" pitchFamily="2" charset="-78"/>
              </a:rPr>
              <a:t>مبادئ </a:t>
            </a:r>
            <a:r>
              <a:rPr lang="ar-SA" sz="4400" dirty="0" smtClean="0">
                <a:solidFill>
                  <a:srgbClr val="C3D69E"/>
                </a:solidFill>
                <a:cs typeface="DecoType Naskh Variants" pitchFamily="2" charset="-78"/>
              </a:rPr>
              <a:t>التدقيق </a:t>
            </a:r>
            <a:r>
              <a:rPr lang="en-US" sz="4400" dirty="0">
                <a:solidFill>
                  <a:srgbClr val="C3D69E"/>
                </a:solidFill>
                <a:latin typeface="Agency FB" panose="020B0503020202020204" pitchFamily="34" charset="0"/>
                <a:cs typeface="DecoType Naskh Variants" pitchFamily="2" charset="-78"/>
              </a:rPr>
              <a:t>Principles of </a:t>
            </a:r>
            <a:r>
              <a:rPr lang="en-US" sz="4400" dirty="0" smtClean="0">
                <a:solidFill>
                  <a:srgbClr val="C3D69E"/>
                </a:solidFill>
                <a:latin typeface="Agency FB" panose="020B0503020202020204" pitchFamily="34" charset="0"/>
                <a:cs typeface="DecoType Naskh Variants" pitchFamily="2" charset="-78"/>
              </a:rPr>
              <a:t>auditing</a:t>
            </a:r>
            <a:endParaRPr lang="en-US" sz="44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443" y="2129118"/>
            <a:ext cx="7872993" cy="3016210"/>
          </a:xfrm>
          <a:prstGeom prst="rect">
            <a:avLst/>
          </a:prstGeom>
        </p:spPr>
        <p:txBody>
          <a:bodyPr wrap="square">
            <a:spAutoFit/>
          </a:bodyPr>
          <a:lstStyle/>
          <a:p>
            <a:pPr algn="just"/>
            <a:r>
              <a:rPr lang="ar-SA" sz="3000" dirty="0">
                <a:solidFill>
                  <a:srgbClr val="39471D"/>
                </a:solidFill>
                <a:cs typeface="DecoType Naskh Variants" pitchFamily="2" charset="-78"/>
              </a:rPr>
              <a:t>ز) النهج القائم على المخاطر: نهج التدقيق الذي يأخذ في الاعتبار المخاطر والفرص </a:t>
            </a:r>
          </a:p>
          <a:p>
            <a:pPr algn="just"/>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أن يؤثر النهج القائم على المخاطر بشكل جوهري على تخطيط عمليات التدقيق وإجرائها وإعداد التقارير عنها من أجل ضمان تركيز عمليات التدقيق على المسائل المهمة بالنسبة </a:t>
            </a:r>
            <a:r>
              <a:rPr lang="ar-SA" sz="3000" dirty="0" smtClean="0">
                <a:solidFill>
                  <a:srgbClr val="39471D"/>
                </a:solidFill>
                <a:cs typeface="DecoType Naskh Variants" pitchFamily="2" charset="-78"/>
              </a:rPr>
              <a:t>للمستفيد من عملية </a:t>
            </a:r>
            <a:r>
              <a:rPr lang="ar-SA" sz="3000" dirty="0">
                <a:solidFill>
                  <a:srgbClr val="39471D"/>
                </a:solidFill>
                <a:cs typeface="DecoType Naskh Variants" pitchFamily="2" charset="-78"/>
              </a:rPr>
              <a:t>التدقيق، ولتحقيق أهداف برنامج التدقيق.</a:t>
            </a:r>
          </a:p>
        </p:txBody>
      </p:sp>
    </p:spTree>
    <p:extLst>
      <p:ext uri="{BB962C8B-B14F-4D97-AF65-F5344CB8AC3E}">
        <p14:creationId xmlns:p14="http://schemas.microsoft.com/office/powerpoint/2010/main" val="39943619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9" name="مستطيل 8"/>
          <p:cNvSpPr/>
          <p:nvPr/>
        </p:nvSpPr>
        <p:spPr>
          <a:xfrm>
            <a:off x="5443" y="1371600"/>
            <a:ext cx="7926185" cy="5170646"/>
          </a:xfrm>
          <a:prstGeom prst="rect">
            <a:avLst/>
          </a:prstGeom>
        </p:spPr>
        <p:txBody>
          <a:bodyPr wrap="square">
            <a:spAutoFit/>
          </a:bodyPr>
          <a:lstStyle/>
          <a:p>
            <a:pPr algn="just">
              <a:lnSpc>
                <a:spcPct val="150000"/>
              </a:lnSpc>
            </a:pPr>
            <a:r>
              <a:rPr lang="ar-SA" sz="3000" dirty="0" smtClean="0">
                <a:solidFill>
                  <a:srgbClr val="39471D"/>
                </a:solidFill>
                <a:cs typeface="DecoType Naskh Variants" pitchFamily="2" charset="-78"/>
              </a:rPr>
              <a:t>5.1 عام</a:t>
            </a:r>
            <a:endParaRPr lang="ar-SA" dirty="0" smtClean="0"/>
          </a:p>
          <a:p>
            <a:pPr algn="just">
              <a:lnSpc>
                <a:spcPct val="150000"/>
              </a:lnSpc>
            </a:pPr>
            <a:r>
              <a:rPr lang="ar-SA" sz="3000" dirty="0">
                <a:solidFill>
                  <a:srgbClr val="39471D"/>
                </a:solidFill>
                <a:cs typeface="DecoType Naskh Variants" pitchFamily="2" charset="-78"/>
              </a:rPr>
              <a:t>ينبغي إنشاء برنامج تدقيق يمكن أن يشمل عمليات تدقيق تتناول واحدًا أو أكثر من معايير نظام الإدارة أو متطلبات أخرى، ويتم إجراؤها إما بشكل منفصل أو مجتمعة (التدقيق المشترك</a:t>
            </a:r>
            <a:r>
              <a:rPr lang="ar-SA" sz="3000" dirty="0" smtClean="0">
                <a:solidFill>
                  <a:srgbClr val="39471D"/>
                </a:solidFill>
                <a:cs typeface="DecoType Naskh Variants" pitchFamily="2" charset="-78"/>
              </a:rPr>
              <a:t>).</a:t>
            </a:r>
          </a:p>
          <a:p>
            <a:pPr algn="just">
              <a:lnSpc>
                <a:spcPct val="150000"/>
              </a:lnSpc>
            </a:pPr>
            <a:r>
              <a:rPr lang="ar-SA" sz="4000" b="1" dirty="0">
                <a:solidFill>
                  <a:srgbClr val="39471D"/>
                </a:solidFill>
                <a:cs typeface="DecoType Naskh Variants" pitchFamily="2" charset="-78"/>
              </a:rPr>
              <a:t>يجب</a:t>
            </a:r>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أن يعتمد مدى برنامج التدقيق على حجم وطبيعة الجهة الخاضعة للتدقيق، وكذلك على الطبيعة والوظيفة والتعقيد ونوع المخاطر والفرص ومستوى نضج نظام (أنظمة) الإدارة التي سيتم الدقيق عليها</a:t>
            </a:r>
            <a:r>
              <a:rPr lang="ar-SA" sz="3000" dirty="0" smtClean="0">
                <a:solidFill>
                  <a:srgbClr val="39471D"/>
                </a:solidFill>
                <a:cs typeface="DecoType Naskh Variants" pitchFamily="2" charset="-78"/>
              </a:rPr>
              <a:t>.</a:t>
            </a:r>
            <a:endParaRPr lang="ar-SA" sz="3000" dirty="0">
              <a:solidFill>
                <a:srgbClr val="39471D"/>
              </a:solidFill>
              <a:cs typeface="DecoType Naskh Variants" pitchFamily="2" charset="-78"/>
            </a:endParaRPr>
          </a:p>
        </p:txBody>
      </p:sp>
    </p:spTree>
    <p:extLst>
      <p:ext uri="{BB962C8B-B14F-4D97-AF65-F5344CB8AC3E}">
        <p14:creationId xmlns:p14="http://schemas.microsoft.com/office/powerpoint/2010/main" val="40204219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6456" y="1443841"/>
            <a:ext cx="7900208" cy="3970318"/>
          </a:xfrm>
          <a:prstGeom prst="rect">
            <a:avLst/>
          </a:prstGeom>
        </p:spPr>
        <p:txBody>
          <a:bodyPr wrap="square">
            <a:spAutoFit/>
          </a:bodyPr>
          <a:lstStyle/>
          <a:p>
            <a:pPr algn="just">
              <a:lnSpc>
                <a:spcPct val="150000"/>
              </a:lnSpc>
            </a:pPr>
            <a:r>
              <a:rPr lang="ar-SA" sz="3000" dirty="0">
                <a:solidFill>
                  <a:srgbClr val="C3D69E"/>
                </a:solidFill>
                <a:cs typeface="DecoType Naskh Variants" pitchFamily="2" charset="-78"/>
              </a:rPr>
              <a:t>5.1 عام</a:t>
            </a:r>
            <a:endParaRPr lang="ar-SA" sz="3000" dirty="0">
              <a:solidFill>
                <a:srgbClr val="C3D69E"/>
              </a:solidFill>
            </a:endParaRPr>
          </a:p>
          <a:p>
            <a:pPr algn="just">
              <a:lnSpc>
                <a:spcPct val="150000"/>
              </a:lnSpc>
            </a:pPr>
            <a:endParaRPr lang="ar-SA" dirty="0" smtClean="0"/>
          </a:p>
          <a:p>
            <a:pPr algn="just">
              <a:lnSpc>
                <a:spcPct val="150000"/>
              </a:lnSpc>
            </a:pPr>
            <a:r>
              <a:rPr lang="ar-SA" sz="3000" dirty="0">
                <a:solidFill>
                  <a:srgbClr val="39471D"/>
                </a:solidFill>
                <a:cs typeface="DecoType Naskh Variants" pitchFamily="2" charset="-78"/>
              </a:rPr>
              <a:t>يمكن أن تكون وظائف نظام الإدارة أكثر تعقيدًا عندما يتم الاستعانة بمصادر خارجية لمعظم الوظائف المهمة وإدارتها تحت قيادة منظمات أخرى. يجب إيلاء اهتمام خاص لمكان اتخاذ القرارات الأكثر أهمية وما الذي يشكل الإدارة العليا لنظام الإدارة.</a:t>
            </a:r>
          </a:p>
        </p:txBody>
      </p:sp>
    </p:spTree>
    <p:extLst>
      <p:ext uri="{BB962C8B-B14F-4D97-AF65-F5344CB8AC3E}">
        <p14:creationId xmlns:p14="http://schemas.microsoft.com/office/powerpoint/2010/main" val="36430514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0" y="1841230"/>
            <a:ext cx="7897754" cy="4216539"/>
          </a:xfrm>
          <a:prstGeom prst="rect">
            <a:avLst/>
          </a:prstGeom>
        </p:spPr>
        <p:txBody>
          <a:bodyPr wrap="square">
            <a:spAutoFit/>
          </a:bodyPr>
          <a:lstStyle/>
          <a:p>
            <a:pPr algn="just"/>
            <a:r>
              <a:rPr lang="ar-SA" sz="3000" dirty="0">
                <a:solidFill>
                  <a:srgbClr val="C3D69E"/>
                </a:solidFill>
                <a:cs typeface="DecoType Naskh Variants" pitchFamily="2" charset="-78"/>
              </a:rPr>
              <a:t>5.1 عام</a:t>
            </a:r>
            <a:endParaRPr lang="ar-SA" sz="3000" dirty="0">
              <a:solidFill>
                <a:srgbClr val="C3D69E"/>
              </a:solidFill>
            </a:endParaRPr>
          </a:p>
          <a:p>
            <a:pPr algn="just"/>
            <a:endParaRPr lang="ar-SA" dirty="0" smtClean="0"/>
          </a:p>
          <a:p>
            <a:pPr algn="just"/>
            <a:r>
              <a:rPr lang="ar-SA" sz="3000" dirty="0">
                <a:solidFill>
                  <a:srgbClr val="39471D"/>
                </a:solidFill>
                <a:cs typeface="DecoType Naskh Variants" pitchFamily="2" charset="-78"/>
              </a:rPr>
              <a:t>في حالة وجود مواقع/مواقع متعددة (على سبيل المثال، بلدان مختلفة)، أو حيث يتم الاستعانة بمصادر خارجية لوظائف مهمة وإدارتها تحت قيادة منظمة أخرى، ينبغي إيلاء اهتمام خاص لتصميم وتخطيط والتحقق من صحة برنامج التدقيق. في حالة المنظمات الأصغر أو الأقل تعقيدًا، يمكن تعديل برنامج التدقيق بشكل مناسب. </a:t>
            </a:r>
            <a:endParaRPr lang="ar-SA" sz="3000" dirty="0" smtClean="0">
              <a:solidFill>
                <a:srgbClr val="39471D"/>
              </a:solidFill>
              <a:cs typeface="DecoType Naskh Variants" pitchFamily="2" charset="-78"/>
            </a:endParaRPr>
          </a:p>
          <a:p>
            <a:pPr algn="just"/>
            <a:r>
              <a:rPr lang="ar-SA" sz="3000" dirty="0" smtClean="0">
                <a:solidFill>
                  <a:srgbClr val="39471D"/>
                </a:solidFill>
                <a:cs typeface="DecoType Naskh Variants" pitchFamily="2" charset="-78"/>
              </a:rPr>
              <a:t>من </a:t>
            </a:r>
            <a:r>
              <a:rPr lang="ar-SA" sz="3000" dirty="0">
                <a:solidFill>
                  <a:srgbClr val="39471D"/>
                </a:solidFill>
                <a:cs typeface="DecoType Naskh Variants" pitchFamily="2" charset="-78"/>
              </a:rPr>
              <a:t>أجل فهم سياق الجهة الخاضعة للتدقيق، </a:t>
            </a:r>
            <a:r>
              <a:rPr lang="ar-SA" sz="4000" dirty="0">
                <a:solidFill>
                  <a:srgbClr val="39471D"/>
                </a:solidFill>
                <a:cs typeface="DecoType Naskh Variants" pitchFamily="2" charset="-78"/>
              </a:rPr>
              <a:t>يجب</a:t>
            </a:r>
            <a:r>
              <a:rPr lang="ar-SA" sz="3000" dirty="0">
                <a:solidFill>
                  <a:srgbClr val="39471D"/>
                </a:solidFill>
                <a:cs typeface="DecoType Naskh Variants" pitchFamily="2" charset="-78"/>
              </a:rPr>
              <a:t> أن يأخذ برنامج التدقيق في الاعتبار ما يلي:</a:t>
            </a:r>
          </a:p>
        </p:txBody>
      </p:sp>
    </p:spTree>
    <p:extLst>
      <p:ext uri="{BB962C8B-B14F-4D97-AF65-F5344CB8AC3E}">
        <p14:creationId xmlns:p14="http://schemas.microsoft.com/office/powerpoint/2010/main" val="6418324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2172296"/>
            <a:ext cx="7897755" cy="3600986"/>
          </a:xfrm>
          <a:prstGeom prst="rect">
            <a:avLst/>
          </a:prstGeom>
        </p:spPr>
        <p:txBody>
          <a:bodyPr wrap="square">
            <a:spAutoFit/>
          </a:bodyPr>
          <a:lstStyle/>
          <a:p>
            <a:r>
              <a:rPr lang="ar-SA" sz="3000" dirty="0">
                <a:solidFill>
                  <a:srgbClr val="C3D69E"/>
                </a:solidFill>
                <a:cs typeface="DecoType Naskh Variants" pitchFamily="2" charset="-78"/>
              </a:rPr>
              <a:t>5.1 عام</a:t>
            </a:r>
            <a:endParaRPr lang="ar-SA" sz="3000" dirty="0">
              <a:solidFill>
                <a:srgbClr val="C3D69E"/>
              </a:solidFill>
            </a:endParaRPr>
          </a:p>
          <a:p>
            <a:endParaRPr lang="ar-SA" dirty="0" smtClean="0"/>
          </a:p>
          <a:p>
            <a:pPr marL="285750" indent="-285750">
              <a:lnSpc>
                <a:spcPct val="150000"/>
              </a:lnSpc>
              <a:buFont typeface="Wingdings" panose="05000000000000000000" pitchFamily="2" charset="2"/>
              <a:buChar char="v"/>
            </a:pPr>
            <a:r>
              <a:rPr lang="ar-SA" sz="3000" dirty="0">
                <a:solidFill>
                  <a:srgbClr val="39471D"/>
                </a:solidFill>
                <a:cs typeface="DecoType Naskh Variants" pitchFamily="2" charset="-78"/>
              </a:rPr>
              <a:t>الأهداف التنظيمية؛</a:t>
            </a:r>
          </a:p>
          <a:p>
            <a:pPr marL="285750" indent="-285750">
              <a:lnSpc>
                <a:spcPct val="150000"/>
              </a:lnSpc>
              <a:buFont typeface="Wingdings" panose="05000000000000000000" pitchFamily="2" charset="2"/>
              <a:buChar char="v"/>
            </a:pPr>
            <a:r>
              <a:rPr lang="ar-SA" sz="3000" dirty="0">
                <a:solidFill>
                  <a:srgbClr val="39471D"/>
                </a:solidFill>
                <a:cs typeface="DecoType Naskh Variants" pitchFamily="2" charset="-78"/>
              </a:rPr>
              <a:t>القضايا الخارجية والداخلية ذات الصلة؛</a:t>
            </a:r>
          </a:p>
          <a:p>
            <a:pPr marL="285750" indent="-285750">
              <a:lnSpc>
                <a:spcPct val="150000"/>
              </a:lnSpc>
              <a:buFont typeface="Wingdings" panose="05000000000000000000" pitchFamily="2" charset="2"/>
              <a:buChar char="v"/>
            </a:pPr>
            <a:r>
              <a:rPr lang="ar-SA" sz="3000" dirty="0">
                <a:solidFill>
                  <a:srgbClr val="39471D"/>
                </a:solidFill>
                <a:cs typeface="DecoType Naskh Variants" pitchFamily="2" charset="-78"/>
              </a:rPr>
              <a:t>احتياجات وتوقعات الأطراف المعنية ذات الصلة؛</a:t>
            </a:r>
          </a:p>
          <a:p>
            <a:pPr marL="285750" indent="-285750">
              <a:lnSpc>
                <a:spcPct val="150000"/>
              </a:lnSpc>
              <a:buFont typeface="Wingdings" panose="05000000000000000000" pitchFamily="2" charset="2"/>
              <a:buChar char="v"/>
            </a:pPr>
            <a:r>
              <a:rPr lang="ar-SA" sz="3000" dirty="0">
                <a:solidFill>
                  <a:srgbClr val="39471D"/>
                </a:solidFill>
                <a:cs typeface="DecoType Naskh Variants" pitchFamily="2" charset="-78"/>
              </a:rPr>
              <a:t>متطلبات أمن وسرية المعلومات.</a:t>
            </a:r>
          </a:p>
        </p:txBody>
      </p:sp>
    </p:spTree>
    <p:extLst>
      <p:ext uri="{BB962C8B-B14F-4D97-AF65-F5344CB8AC3E}">
        <p14:creationId xmlns:p14="http://schemas.microsoft.com/office/powerpoint/2010/main" val="27410700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55644" y="2044005"/>
            <a:ext cx="7897755" cy="2769989"/>
          </a:xfrm>
          <a:prstGeom prst="rect">
            <a:avLst/>
          </a:prstGeom>
        </p:spPr>
        <p:txBody>
          <a:bodyPr wrap="square">
            <a:spAutoFit/>
          </a:bodyPr>
          <a:lstStyle/>
          <a:p>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p>
          <a:p>
            <a:endParaRPr lang="ar-SA" sz="1400" dirty="0">
              <a:solidFill>
                <a:srgbClr val="C3D69E"/>
              </a:solidFill>
            </a:endParaRPr>
          </a:p>
          <a:p>
            <a:pPr algn="just"/>
            <a:r>
              <a:rPr lang="ar-SA" sz="3000" dirty="0">
                <a:solidFill>
                  <a:srgbClr val="39471D"/>
                </a:solidFill>
                <a:cs typeface="DecoType Naskh Variants" pitchFamily="2" charset="-78"/>
              </a:rPr>
              <a:t>يمكن ترتيب تخطيط برامج التدقيق الداخلي، وفي بعض الحالات برامج تدقيق </a:t>
            </a:r>
            <a:r>
              <a:rPr lang="ar-SA" sz="3000" dirty="0" smtClean="0">
                <a:solidFill>
                  <a:srgbClr val="39471D"/>
                </a:solidFill>
                <a:cs typeface="DecoType Naskh Variants" pitchFamily="2" charset="-78"/>
              </a:rPr>
              <a:t>مقدّمي </a:t>
            </a:r>
            <a:r>
              <a:rPr lang="ar-SA" sz="3000" dirty="0">
                <a:solidFill>
                  <a:srgbClr val="39471D"/>
                </a:solidFill>
                <a:cs typeface="DecoType Naskh Variants" pitchFamily="2" charset="-78"/>
              </a:rPr>
              <a:t>الخدمات الخارجيين، للمساهمة في تحقيق أهداف أخرى للمنظمة.</a:t>
            </a:r>
          </a:p>
          <a:p>
            <a:pPr algn="just"/>
            <a:r>
              <a:rPr lang="ar-SA" sz="4000" b="1" dirty="0">
                <a:solidFill>
                  <a:srgbClr val="39471D"/>
                </a:solidFill>
                <a:cs typeface="DecoType Naskh Variants" pitchFamily="2" charset="-78"/>
              </a:rPr>
              <a:t>يجب</a:t>
            </a:r>
            <a:r>
              <a:rPr lang="ar-SA" sz="3000" dirty="0">
                <a:solidFill>
                  <a:srgbClr val="39471D"/>
                </a:solidFill>
                <a:cs typeface="DecoType Naskh Variants" pitchFamily="2" charset="-78"/>
              </a:rPr>
              <a:t> على الفرد (الأفراد) الذي يدير برنامج التدقيق التأكد من الحفاظ على نزاهة التدقيق وعدم وجود تأثير غير مبرر على التدقيق</a:t>
            </a:r>
            <a:r>
              <a:rPr lang="ar-SA" sz="3000" dirty="0" smtClean="0">
                <a:solidFill>
                  <a:srgbClr val="39471D"/>
                </a:solidFill>
                <a:cs typeface="DecoType Naskh Variants" pitchFamily="2" charset="-78"/>
              </a:rPr>
              <a:t>.</a:t>
            </a:r>
          </a:p>
        </p:txBody>
      </p:sp>
    </p:spTree>
    <p:extLst>
      <p:ext uri="{BB962C8B-B14F-4D97-AF65-F5344CB8AC3E}">
        <p14:creationId xmlns:p14="http://schemas.microsoft.com/office/powerpoint/2010/main" val="26675629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bwMode="auto">
          <a:xfrm>
            <a:off x="7900208" y="0"/>
            <a:ext cx="1243792" cy="6858000"/>
          </a:xfrm>
          <a:prstGeom prst="rect">
            <a:avLst/>
          </a:prstGeom>
          <a:solidFill>
            <a:srgbClr val="DEE9C9"/>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39471D"/>
              </a:solidFill>
              <a:effectLst/>
              <a:latin typeface="Arial" charset="0"/>
              <a:cs typeface="Arial" charset="0"/>
            </a:endParaRPr>
          </a:p>
        </p:txBody>
      </p:sp>
      <p:sp>
        <p:nvSpPr>
          <p:cNvPr id="18" name="مربع نص 17"/>
          <p:cNvSpPr txBox="1"/>
          <p:nvPr/>
        </p:nvSpPr>
        <p:spPr>
          <a:xfrm>
            <a:off x="5692414" y="6267782"/>
            <a:ext cx="3451586" cy="584775"/>
          </a:xfrm>
          <a:prstGeom prst="rect">
            <a:avLst/>
          </a:prstGeom>
          <a:noFill/>
        </p:spPr>
        <p:txBody>
          <a:bodyPr wrap="none" rtlCol="1">
            <a:spAutoFit/>
          </a:bodyPr>
          <a:lstStyle/>
          <a:p>
            <a:r>
              <a:rPr lang="ar-SA" sz="3200" dirty="0" smtClean="0">
                <a:solidFill>
                  <a:srgbClr val="43661C"/>
                </a:solidFill>
                <a:cs typeface="DecoType Naskh Variants" pitchFamily="2" charset="-78"/>
              </a:rPr>
              <a:t>الدكتور هشام عادل عبهري</a:t>
            </a:r>
          </a:p>
        </p:txBody>
      </p:sp>
      <p:sp>
        <p:nvSpPr>
          <p:cNvPr id="15" name="مستطيل 14"/>
          <p:cNvSpPr/>
          <p:nvPr/>
        </p:nvSpPr>
        <p:spPr>
          <a:xfrm>
            <a:off x="5443" y="0"/>
            <a:ext cx="1885453" cy="369332"/>
          </a:xfrm>
          <a:prstGeom prst="rect">
            <a:avLst/>
          </a:prstGeom>
        </p:spPr>
        <p:txBody>
          <a:bodyPr wrap="none">
            <a:spAutoFit/>
          </a:bodyPr>
          <a:lstStyle/>
          <a:p>
            <a:r>
              <a:rPr lang="en-US" b="1" dirty="0">
                <a:solidFill>
                  <a:srgbClr val="43661C"/>
                </a:solidFill>
                <a:latin typeface="Cambria" panose="02040503050406030204" pitchFamily="18" charset="0"/>
              </a:rPr>
              <a:t>ISO </a:t>
            </a:r>
            <a:r>
              <a:rPr lang="en-US" b="1" dirty="0" smtClean="0">
                <a:solidFill>
                  <a:srgbClr val="43661C"/>
                </a:solidFill>
                <a:latin typeface="Cambria" panose="02040503050406030204" pitchFamily="18" charset="0"/>
              </a:rPr>
              <a:t>19011:2018</a:t>
            </a:r>
            <a:endParaRPr lang="ar-SA" dirty="0">
              <a:solidFill>
                <a:srgbClr val="43661C"/>
              </a:solidFill>
            </a:endParaRPr>
          </a:p>
        </p:txBody>
      </p:sp>
      <p:sp>
        <p:nvSpPr>
          <p:cNvPr id="10" name="مستطيل 9"/>
          <p:cNvSpPr/>
          <p:nvPr/>
        </p:nvSpPr>
        <p:spPr>
          <a:xfrm>
            <a:off x="3656099" y="0"/>
            <a:ext cx="4275529" cy="707886"/>
          </a:xfrm>
          <a:prstGeom prst="rect">
            <a:avLst/>
          </a:prstGeom>
        </p:spPr>
        <p:txBody>
          <a:bodyPr wrap="none">
            <a:spAutoFit/>
          </a:bodyPr>
          <a:lstStyle/>
          <a:p>
            <a:pPr algn="ctr"/>
            <a:r>
              <a:rPr lang="ar-SA" sz="4000" dirty="0">
                <a:solidFill>
                  <a:srgbClr val="CADBA9"/>
                </a:solidFill>
                <a:cs typeface="DecoType Naskh Variants" pitchFamily="2" charset="-78"/>
              </a:rPr>
              <a:t>إرشادات لتدقيق أنظمة الإدارة</a:t>
            </a:r>
          </a:p>
        </p:txBody>
      </p:sp>
      <p:sp>
        <p:nvSpPr>
          <p:cNvPr id="7" name="مستطيل 6"/>
          <p:cNvSpPr/>
          <p:nvPr/>
        </p:nvSpPr>
        <p:spPr>
          <a:xfrm>
            <a:off x="0" y="855804"/>
            <a:ext cx="7900208" cy="769441"/>
          </a:xfrm>
          <a:prstGeom prst="rect">
            <a:avLst/>
          </a:prstGeom>
        </p:spPr>
        <p:txBody>
          <a:bodyPr wrap="square">
            <a:spAutoFit/>
          </a:bodyPr>
          <a:lstStyle/>
          <a:p>
            <a:r>
              <a:rPr lang="ar-SA" sz="4400" dirty="0" smtClean="0">
                <a:solidFill>
                  <a:srgbClr val="C3D69E"/>
                </a:solidFill>
                <a:cs typeface="DecoType Naskh Variants" pitchFamily="2" charset="-78"/>
              </a:rPr>
              <a:t>5 </a:t>
            </a:r>
            <a:r>
              <a:rPr lang="ar-SA" sz="4400" dirty="0">
                <a:solidFill>
                  <a:srgbClr val="C3D69E"/>
                </a:solidFill>
                <a:cs typeface="DecoType Naskh Variants" pitchFamily="2" charset="-78"/>
              </a:rPr>
              <a:t>إدارة برنامج </a:t>
            </a:r>
            <a:r>
              <a:rPr lang="ar-SA" sz="4400" dirty="0" smtClean="0">
                <a:solidFill>
                  <a:srgbClr val="C3D69E"/>
                </a:solidFill>
                <a:cs typeface="DecoType Naskh Variants" pitchFamily="2" charset="-78"/>
              </a:rPr>
              <a:t>التدقيق </a:t>
            </a:r>
            <a:r>
              <a:rPr lang="en-US" sz="3600" dirty="0">
                <a:solidFill>
                  <a:srgbClr val="C3D69E"/>
                </a:solidFill>
                <a:latin typeface="Agency FB" panose="020B0503020202020204" pitchFamily="34" charset="0"/>
                <a:cs typeface="DecoType Naskh Variants" pitchFamily="2" charset="-78"/>
              </a:rPr>
              <a:t>Managing an audit </a:t>
            </a:r>
            <a:r>
              <a:rPr lang="en-US" sz="3600" dirty="0" err="1" smtClean="0">
                <a:solidFill>
                  <a:srgbClr val="C3D69E"/>
                </a:solidFill>
                <a:latin typeface="Agency FB" panose="020B0503020202020204" pitchFamily="34" charset="0"/>
                <a:cs typeface="DecoType Naskh Variants" pitchFamily="2" charset="-78"/>
              </a:rPr>
              <a:t>programme</a:t>
            </a:r>
            <a:endParaRPr lang="ar-SA" sz="3600" dirty="0">
              <a:solidFill>
                <a:srgbClr val="C3D69E"/>
              </a:solidFill>
              <a:latin typeface="Agency FB" panose="020B0503020202020204" pitchFamily="34" charset="0"/>
              <a:cs typeface="DecoType Naskh Variants" pitchFamily="2" charset="-78"/>
            </a:endParaRPr>
          </a:p>
        </p:txBody>
      </p:sp>
      <p:sp>
        <p:nvSpPr>
          <p:cNvPr id="8" name="مستطيل 7"/>
          <p:cNvSpPr/>
          <p:nvPr/>
        </p:nvSpPr>
        <p:spPr>
          <a:xfrm>
            <a:off x="33873" y="1752600"/>
            <a:ext cx="7897755" cy="2154436"/>
          </a:xfrm>
          <a:prstGeom prst="rect">
            <a:avLst/>
          </a:prstGeom>
        </p:spPr>
        <p:txBody>
          <a:bodyPr wrap="square">
            <a:spAutoFit/>
          </a:bodyPr>
          <a:lstStyle/>
          <a:p>
            <a:r>
              <a:rPr lang="ar-SA" sz="3000" dirty="0">
                <a:solidFill>
                  <a:srgbClr val="C3D69E"/>
                </a:solidFill>
                <a:cs typeface="DecoType Naskh Variants" pitchFamily="2" charset="-78"/>
              </a:rPr>
              <a:t>5.1 </a:t>
            </a:r>
            <a:r>
              <a:rPr lang="ar-SA" sz="3000" dirty="0" smtClean="0">
                <a:solidFill>
                  <a:srgbClr val="C3D69E"/>
                </a:solidFill>
                <a:cs typeface="DecoType Naskh Variants" pitchFamily="2" charset="-78"/>
              </a:rPr>
              <a:t>عام</a:t>
            </a:r>
          </a:p>
          <a:p>
            <a:endParaRPr lang="ar-SA" sz="1400" dirty="0">
              <a:solidFill>
                <a:srgbClr val="C3D69E"/>
              </a:solidFill>
            </a:endParaRPr>
          </a:p>
          <a:p>
            <a:pPr algn="just"/>
            <a:r>
              <a:rPr lang="ar-SA" sz="3000" dirty="0" smtClean="0">
                <a:solidFill>
                  <a:srgbClr val="39471D"/>
                </a:solidFill>
                <a:cs typeface="DecoType Naskh Variants" pitchFamily="2" charset="-78"/>
              </a:rPr>
              <a:t>ينبغي </a:t>
            </a:r>
            <a:r>
              <a:rPr lang="ar-SA" sz="3000" dirty="0">
                <a:solidFill>
                  <a:srgbClr val="39471D"/>
                </a:solidFill>
                <a:cs typeface="DecoType Naskh Variants" pitchFamily="2" charset="-78"/>
              </a:rPr>
              <a:t>إعطاء أولوية المراجعة </a:t>
            </a:r>
            <a:r>
              <a:rPr lang="ar-SA" sz="3000" dirty="0" smtClean="0">
                <a:solidFill>
                  <a:srgbClr val="39471D"/>
                </a:solidFill>
                <a:cs typeface="DecoType Naskh Variants" pitchFamily="2" charset="-78"/>
              </a:rPr>
              <a:t>لتخصّيص </a:t>
            </a:r>
            <a:r>
              <a:rPr lang="ar-SA" sz="3000" dirty="0">
                <a:solidFill>
                  <a:srgbClr val="39471D"/>
                </a:solidFill>
                <a:cs typeface="DecoType Naskh Variants" pitchFamily="2" charset="-78"/>
              </a:rPr>
              <a:t>الموارد والأساليب للمسائل في نظام الإدارة الذي ينطوي على مخاطر كامنة أعلى ومستوى أداء منخفض</a:t>
            </a:r>
            <a:r>
              <a:rPr lang="ar-SA" sz="3000" dirty="0" smtClean="0">
                <a:solidFill>
                  <a:srgbClr val="39471D"/>
                </a:solidFill>
                <a:cs typeface="DecoType Naskh Variants" pitchFamily="2" charset="-78"/>
              </a:rPr>
              <a:t>.</a:t>
            </a:r>
          </a:p>
          <a:p>
            <a:pPr algn="just"/>
            <a:r>
              <a:rPr lang="ar-SA" sz="3000" dirty="0" smtClean="0">
                <a:solidFill>
                  <a:srgbClr val="39471D"/>
                </a:solidFill>
                <a:cs typeface="DecoType Naskh Variants" pitchFamily="2" charset="-78"/>
              </a:rPr>
              <a:t> </a:t>
            </a:r>
            <a:r>
              <a:rPr lang="ar-SA" sz="3000" dirty="0">
                <a:solidFill>
                  <a:srgbClr val="39471D"/>
                </a:solidFill>
                <a:cs typeface="DecoType Naskh Variants" pitchFamily="2" charset="-78"/>
              </a:rPr>
              <a:t>ينبغي تعيين أفراد أكفاء لإدارة برنامج التدقيق.</a:t>
            </a:r>
          </a:p>
        </p:txBody>
      </p:sp>
    </p:spTree>
    <p:extLst>
      <p:ext uri="{BB962C8B-B14F-4D97-AF65-F5344CB8AC3E}">
        <p14:creationId xmlns:p14="http://schemas.microsoft.com/office/powerpoint/2010/main" val="423584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spAutoFit/>
      </a:bodyPr>
      <a:lstStyle>
        <a:defPPr indent="476250" algn="r" rtl="1">
          <a:lnSpc>
            <a:spcPct val="120000"/>
          </a:lnSpc>
          <a:spcBef>
            <a:spcPct val="50000"/>
          </a:spcBef>
          <a:buClr>
            <a:srgbClr val="009900"/>
          </a:buClr>
          <a:buSzPct val="150000"/>
          <a:buFont typeface="Wingdings" pitchFamily="2" charset="2"/>
          <a:buChar char="v"/>
          <a:defRPr sz="3200" dirty="0">
            <a:solidFill>
              <a:srgbClr val="39471D"/>
            </a:solidFill>
            <a:cs typeface="DecoType Naskh Variants" pitchFamily="2" charset="-78"/>
          </a:defRPr>
        </a:defPPr>
      </a:lstStyle>
    </a:tx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30D8E2-EE90-4F84-A27E-486F8EF77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4373841-D0B9-4609-A2A3-1C2EB631467D}">
  <ds:schemaRefs>
    <ds:schemaRef ds:uri="http://schemas.microsoft.com/sharepoint/v3/contenttype/forms"/>
  </ds:schemaRefs>
</ds:datastoreItem>
</file>

<file path=customXml/itemProps3.xml><?xml version="1.0" encoding="utf-8"?>
<ds:datastoreItem xmlns:ds="http://schemas.openxmlformats.org/officeDocument/2006/customXml" ds:itemID="{BD53A3C9-CAA0-4C67-8637-BDB58CC8B53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85198</TotalTime>
  <Words>25340</Words>
  <Application>Microsoft Office PowerPoint</Application>
  <PresentationFormat>عرض على الشاشة (4:3)</PresentationFormat>
  <Paragraphs>3284</Paragraphs>
  <Slides>354</Slides>
  <Notes>194</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354</vt:i4>
      </vt:variant>
    </vt:vector>
  </HeadingPairs>
  <TitlesOfParts>
    <vt:vector size="364" baseType="lpstr">
      <vt:lpstr>Agency FB</vt:lpstr>
      <vt:lpstr>Arial</vt:lpstr>
      <vt:lpstr>Calibri</vt:lpstr>
      <vt:lpstr>Cambria</vt:lpstr>
      <vt:lpstr>DecoType Naskh Variants</vt:lpstr>
      <vt:lpstr>Symbol</vt:lpstr>
      <vt:lpstr>Times New Roman</vt:lpstr>
      <vt:lpstr>Wingdings</vt:lpstr>
      <vt:lpstr>Wingdings 2</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Home</cp:lastModifiedBy>
  <cp:revision>892</cp:revision>
  <dcterms:created xsi:type="dcterms:W3CDTF">2014-07-16T02:03:17Z</dcterms:created>
  <dcterms:modified xsi:type="dcterms:W3CDTF">2024-07-04T21:35:10Z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